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3"/>
  </p:notesMasterIdLst>
  <p:sldIdLst>
    <p:sldId id="256" r:id="rId2"/>
    <p:sldId id="674" r:id="rId3"/>
    <p:sldId id="689" r:id="rId4"/>
    <p:sldId id="688" r:id="rId5"/>
    <p:sldId id="690" r:id="rId6"/>
    <p:sldId id="691" r:id="rId7"/>
    <p:sldId id="692" r:id="rId8"/>
    <p:sldId id="667" r:id="rId9"/>
    <p:sldId id="668" r:id="rId10"/>
    <p:sldId id="515" r:id="rId11"/>
    <p:sldId id="517" r:id="rId12"/>
    <p:sldId id="543" r:id="rId13"/>
    <p:sldId id="547" r:id="rId14"/>
    <p:sldId id="546" r:id="rId15"/>
    <p:sldId id="545" r:id="rId16"/>
    <p:sldId id="518" r:id="rId17"/>
    <p:sldId id="548" r:id="rId18"/>
    <p:sldId id="552" r:id="rId19"/>
    <p:sldId id="551" r:id="rId20"/>
    <p:sldId id="549" r:id="rId21"/>
    <p:sldId id="550" r:id="rId22"/>
    <p:sldId id="553" r:id="rId23"/>
    <p:sldId id="519" r:id="rId24"/>
    <p:sldId id="693" r:id="rId25"/>
    <p:sldId id="696" r:id="rId26"/>
    <p:sldId id="520" r:id="rId27"/>
    <p:sldId id="697" r:id="rId28"/>
    <p:sldId id="522" r:id="rId29"/>
    <p:sldId id="694" r:id="rId30"/>
    <p:sldId id="558" r:id="rId31"/>
    <p:sldId id="562" r:id="rId32"/>
    <p:sldId id="561" r:id="rId33"/>
    <p:sldId id="560" r:id="rId34"/>
    <p:sldId id="559" r:id="rId35"/>
    <p:sldId id="557" r:id="rId36"/>
    <p:sldId id="565" r:id="rId37"/>
    <p:sldId id="564" r:id="rId38"/>
    <p:sldId id="563" r:id="rId39"/>
    <p:sldId id="577" r:id="rId40"/>
    <p:sldId id="579" r:id="rId41"/>
    <p:sldId id="496" r:id="rId42"/>
    <p:sldId id="695" r:id="rId43"/>
    <p:sldId id="698" r:id="rId44"/>
    <p:sldId id="699" r:id="rId45"/>
    <p:sldId id="700" r:id="rId46"/>
    <p:sldId id="1034" r:id="rId47"/>
    <p:sldId id="503" r:id="rId48"/>
    <p:sldId id="582" r:id="rId49"/>
    <p:sldId id="664" r:id="rId50"/>
    <p:sldId id="349" r:id="rId51"/>
    <p:sldId id="884" r:id="rId52"/>
    <p:sldId id="902" r:id="rId53"/>
    <p:sldId id="913" r:id="rId54"/>
    <p:sldId id="903" r:id="rId55"/>
    <p:sldId id="904" r:id="rId56"/>
    <p:sldId id="905" r:id="rId57"/>
    <p:sldId id="907" r:id="rId58"/>
    <p:sldId id="908" r:id="rId59"/>
    <p:sldId id="909" r:id="rId60"/>
    <p:sldId id="910" r:id="rId61"/>
    <p:sldId id="911" r:id="rId62"/>
    <p:sldId id="912" r:id="rId63"/>
    <p:sldId id="918" r:id="rId64"/>
    <p:sldId id="919" r:id="rId65"/>
    <p:sldId id="920" r:id="rId66"/>
    <p:sldId id="921" r:id="rId67"/>
    <p:sldId id="922" r:id="rId68"/>
    <p:sldId id="923" r:id="rId69"/>
    <p:sldId id="924" r:id="rId70"/>
    <p:sldId id="925" r:id="rId71"/>
    <p:sldId id="926" r:id="rId72"/>
    <p:sldId id="927" r:id="rId73"/>
    <p:sldId id="937" r:id="rId74"/>
    <p:sldId id="938" r:id="rId75"/>
    <p:sldId id="939" r:id="rId76"/>
    <p:sldId id="940" r:id="rId77"/>
    <p:sldId id="941" r:id="rId78"/>
    <p:sldId id="942" r:id="rId79"/>
    <p:sldId id="946" r:id="rId80"/>
    <p:sldId id="943" r:id="rId81"/>
    <p:sldId id="944" r:id="rId82"/>
    <p:sldId id="945" r:id="rId83"/>
    <p:sldId id="928" r:id="rId84"/>
    <p:sldId id="948" r:id="rId85"/>
    <p:sldId id="949" r:id="rId86"/>
    <p:sldId id="950" r:id="rId87"/>
    <p:sldId id="958" r:id="rId88"/>
    <p:sldId id="951" r:id="rId89"/>
    <p:sldId id="952" r:id="rId90"/>
    <p:sldId id="959" r:id="rId91"/>
    <p:sldId id="960" r:id="rId92"/>
    <p:sldId id="953" r:id="rId93"/>
    <p:sldId id="961" r:id="rId94"/>
    <p:sldId id="954" r:id="rId95"/>
    <p:sldId id="962" r:id="rId96"/>
    <p:sldId id="955" r:id="rId97"/>
    <p:sldId id="956" r:id="rId98"/>
    <p:sldId id="888" r:id="rId99"/>
    <p:sldId id="963" r:id="rId100"/>
    <p:sldId id="964" r:id="rId101"/>
    <p:sldId id="889" r:id="rId102"/>
    <p:sldId id="965" r:id="rId103"/>
    <p:sldId id="967" r:id="rId104"/>
    <p:sldId id="1011" r:id="rId105"/>
    <p:sldId id="1012" r:id="rId106"/>
    <p:sldId id="1013" r:id="rId107"/>
    <p:sldId id="1014" r:id="rId108"/>
    <p:sldId id="968" r:id="rId109"/>
    <p:sldId id="966" r:id="rId110"/>
    <p:sldId id="1015" r:id="rId111"/>
    <p:sldId id="969" r:id="rId112"/>
    <p:sldId id="978" r:id="rId113"/>
    <p:sldId id="979" r:id="rId114"/>
    <p:sldId id="980" r:id="rId115"/>
    <p:sldId id="1016" r:id="rId116"/>
    <p:sldId id="981" r:id="rId117"/>
    <p:sldId id="982" r:id="rId118"/>
    <p:sldId id="983" r:id="rId119"/>
    <p:sldId id="984" r:id="rId120"/>
    <p:sldId id="929" r:id="rId121"/>
    <p:sldId id="1035" r:id="rId122"/>
    <p:sldId id="1037" r:id="rId123"/>
    <p:sldId id="1038" r:id="rId124"/>
    <p:sldId id="1039" r:id="rId125"/>
    <p:sldId id="1040" r:id="rId126"/>
    <p:sldId id="1065" r:id="rId127"/>
    <p:sldId id="1042" r:id="rId128"/>
    <p:sldId id="1043" r:id="rId129"/>
    <p:sldId id="1044" r:id="rId130"/>
    <p:sldId id="1045" r:id="rId131"/>
    <p:sldId id="1046" r:id="rId132"/>
    <p:sldId id="1047" r:id="rId133"/>
    <p:sldId id="1048" r:id="rId134"/>
    <p:sldId id="1049" r:id="rId135"/>
    <p:sldId id="1058" r:id="rId136"/>
    <p:sldId id="1060" r:id="rId137"/>
    <p:sldId id="1059" r:id="rId138"/>
    <p:sldId id="1053" r:id="rId139"/>
    <p:sldId id="1054" r:id="rId140"/>
    <p:sldId id="1061" r:id="rId141"/>
    <p:sldId id="1056" r:id="rId142"/>
    <p:sldId id="1057" r:id="rId143"/>
    <p:sldId id="1036" r:id="rId144"/>
    <p:sldId id="895" r:id="rId145"/>
    <p:sldId id="985" r:id="rId146"/>
    <p:sldId id="986" r:id="rId147"/>
    <p:sldId id="987" r:id="rId148"/>
    <p:sldId id="988" r:id="rId149"/>
    <p:sldId id="989" r:id="rId150"/>
    <p:sldId id="990" r:id="rId151"/>
    <p:sldId id="991" r:id="rId152"/>
    <p:sldId id="992" r:id="rId153"/>
    <p:sldId id="896" r:id="rId154"/>
    <p:sldId id="1017" r:id="rId155"/>
    <p:sldId id="993" r:id="rId156"/>
    <p:sldId id="1018" r:id="rId157"/>
    <p:sldId id="994" r:id="rId158"/>
    <p:sldId id="995" r:id="rId159"/>
    <p:sldId id="898" r:id="rId160"/>
    <p:sldId id="1019" r:id="rId161"/>
    <p:sldId id="996" r:id="rId162"/>
    <p:sldId id="997" r:id="rId163"/>
    <p:sldId id="999" r:id="rId164"/>
    <p:sldId id="998" r:id="rId165"/>
    <p:sldId id="1020" r:id="rId166"/>
    <p:sldId id="1031" r:id="rId167"/>
    <p:sldId id="900" r:id="rId168"/>
    <p:sldId id="1021" r:id="rId169"/>
    <p:sldId id="1022" r:id="rId170"/>
    <p:sldId id="1023" r:id="rId171"/>
    <p:sldId id="1004" r:id="rId172"/>
    <p:sldId id="1002" r:id="rId173"/>
    <p:sldId id="1003" r:id="rId174"/>
    <p:sldId id="1005" r:id="rId175"/>
    <p:sldId id="1006" r:id="rId176"/>
    <p:sldId id="1025" r:id="rId177"/>
    <p:sldId id="1029" r:id="rId178"/>
    <p:sldId id="1007" r:id="rId179"/>
    <p:sldId id="1008" r:id="rId180"/>
    <p:sldId id="1026" r:id="rId181"/>
    <p:sldId id="1010" r:id="rId182"/>
    <p:sldId id="1027" r:id="rId183"/>
    <p:sldId id="1009" r:id="rId184"/>
    <p:sldId id="1028" r:id="rId185"/>
    <p:sldId id="1030" r:id="rId186"/>
    <p:sldId id="1000" r:id="rId187"/>
    <p:sldId id="1001" r:id="rId188"/>
    <p:sldId id="648" r:id="rId189"/>
    <p:sldId id="1032" r:id="rId190"/>
    <p:sldId id="1033" r:id="rId191"/>
    <p:sldId id="526" r:id="rId19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4" userDrawn="1">
          <p15:clr>
            <a:srgbClr val="A4A3A4"/>
          </p15:clr>
        </p15:guide>
        <p15:guide id="2" pos="3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924"/>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56" autoAdjust="0"/>
    <p:restoredTop sz="71823" autoAdjust="0"/>
  </p:normalViewPr>
  <p:slideViewPr>
    <p:cSldViewPr snapToGrid="0" snapToObjects="1" showGuides="1">
      <p:cViewPr varScale="1">
        <p:scale>
          <a:sx n="84" d="100"/>
          <a:sy n="84" d="100"/>
        </p:scale>
        <p:origin x="2552" y="184"/>
      </p:cViewPr>
      <p:guideLst>
        <p:guide orient="horz" pos="1344"/>
        <p:guide pos="384"/>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viewProps" Target="view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E6F577-D5E3-6645-A413-037065429307}" type="datetimeFigureOut">
              <a:rPr lang="en-US" smtClean="0"/>
              <a:t>1/22/20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60E219-B6FC-754C-92EE-CBB76981DCE4}" type="slidenum">
              <a:rPr lang="en-US" smtClean="0"/>
              <a:t>‹#›</a:t>
            </a:fld>
            <a:endParaRPr lang="en-US"/>
          </a:p>
        </p:txBody>
      </p:sp>
    </p:spTree>
    <p:extLst>
      <p:ext uri="{BB962C8B-B14F-4D97-AF65-F5344CB8AC3E}">
        <p14:creationId xmlns:p14="http://schemas.microsoft.com/office/powerpoint/2010/main" val="304409649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a:t>
            </a:fld>
            <a:endParaRPr lang="en-US"/>
          </a:p>
        </p:txBody>
      </p:sp>
    </p:spTree>
    <p:extLst>
      <p:ext uri="{BB962C8B-B14F-4D97-AF65-F5344CB8AC3E}">
        <p14:creationId xmlns:p14="http://schemas.microsoft.com/office/powerpoint/2010/main" val="661700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a reminder, here’s the </a:t>
            </a:r>
            <a:r>
              <a:rPr lang="en-US" dirty="0" err="1"/>
              <a:t>univariate</a:t>
            </a:r>
            <a:r>
              <a:rPr lang="en-US" baseline="0" dirty="0"/>
              <a:t> </a:t>
            </a:r>
            <a:r>
              <a:rPr lang="en-US" baseline="0" dirty="0" err="1"/>
              <a:t>gaussian</a:t>
            </a:r>
            <a:r>
              <a:rPr lang="en-US" baseline="0" dirty="0"/>
              <a:t> distribution, parameterized by the mean mu and the variance sigma square.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p of x is equal to 1 over square root 2pi sigma square &lt;POINT&gt; times e to the negative &lt;POINT&gt; 0.5 TIMES x minus mu square &lt;POINT&gt; divided by sigma square.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mean controls the position of the </a:t>
            </a:r>
            <a:r>
              <a:rPr lang="en-US" baseline="0" dirty="0" err="1"/>
              <a:t>gaussian</a:t>
            </a:r>
            <a:r>
              <a:rPr lang="en-US" baseline="0" dirty="0"/>
              <a:t> distribution. As we increase the mean, the distribution is translated to the right. As we decrease the mean, the distribution is translated to the left.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variance controls the width of the distribution. As we increase the variance, the distribution becomes wider. As we decrease the variance, the distribution becomes narrower.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10</a:t>
            </a:fld>
            <a:endParaRPr lang="en-US"/>
          </a:p>
        </p:txBody>
      </p:sp>
    </p:spTree>
    <p:extLst>
      <p:ext uri="{BB962C8B-B14F-4D97-AF65-F5344CB8AC3E}">
        <p14:creationId xmlns:p14="http://schemas.microsoft.com/office/powerpoint/2010/main" val="317907514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if we are classifying more than 2 classes, then if we assume the </a:t>
            </a:r>
            <a:r>
              <a:rPr lang="en-US" dirty="0" err="1"/>
              <a:t>dirichlet</a:t>
            </a:r>
            <a:r>
              <a:rPr lang="en-US" dirty="0"/>
              <a:t> prior, the MAP estimate can also be copied from the previous class.</a:t>
            </a:r>
          </a:p>
          <a:p>
            <a:endParaRPr lang="en-US" dirty="0"/>
          </a:p>
          <a:p>
            <a:r>
              <a:rPr lang="en-US" dirty="0"/>
              <a:t>Any questions?</a:t>
            </a:r>
          </a:p>
        </p:txBody>
      </p:sp>
      <p:sp>
        <p:nvSpPr>
          <p:cNvPr id="4" name="Slide Number Placeholder 3"/>
          <p:cNvSpPr>
            <a:spLocks noGrp="1"/>
          </p:cNvSpPr>
          <p:nvPr>
            <p:ph type="sldNum" sz="quarter" idx="10"/>
          </p:nvPr>
        </p:nvSpPr>
        <p:spPr/>
        <p:txBody>
          <a:bodyPr/>
          <a:lstStyle/>
          <a:p>
            <a:fld id="{6C60E219-B6FC-754C-92EE-CBB76981DCE4}" type="slidenum">
              <a:rPr lang="en-US" smtClean="0"/>
              <a:t>100</a:t>
            </a:fld>
            <a:endParaRPr lang="en-US"/>
          </a:p>
        </p:txBody>
      </p:sp>
    </p:spTree>
    <p:extLst>
      <p:ext uri="{BB962C8B-B14F-4D97-AF65-F5344CB8AC3E}">
        <p14:creationId xmlns:p14="http://schemas.microsoft.com/office/powerpoint/2010/main" val="35781144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estimate eta, which are the parameters of the feature likelihood term.</a:t>
            </a:r>
          </a:p>
          <a:p>
            <a:endParaRPr lang="en-US" dirty="0"/>
          </a:p>
          <a:p>
            <a:r>
              <a:rPr lang="en-US" dirty="0"/>
              <a:t>This equation here is the second term from two slides ago. </a:t>
            </a:r>
          </a:p>
          <a:p>
            <a:endParaRPr lang="en-US" dirty="0"/>
          </a:p>
          <a:p>
            <a:r>
              <a:rPr lang="en-US" dirty="0"/>
              <a:t>The MAP estimate of eta comes from optimizing this term. </a:t>
            </a:r>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101</a:t>
            </a:fld>
            <a:endParaRPr lang="en-US"/>
          </a:p>
        </p:txBody>
      </p:sp>
    </p:spTree>
    <p:extLst>
      <p:ext uri="{BB962C8B-B14F-4D97-AF65-F5344CB8AC3E}">
        <p14:creationId xmlns:p14="http://schemas.microsoft.com/office/powerpoint/2010/main" val="17897721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there is an eta for every feature dimension j and every class c.</a:t>
            </a:r>
          </a:p>
          <a:p>
            <a:endParaRPr lang="en-US" dirty="0"/>
          </a:p>
          <a:p>
            <a:r>
              <a:rPr lang="en-US" dirty="0"/>
              <a:t>The key is to observe that eta </a:t>
            </a:r>
            <a:r>
              <a:rPr lang="en-US" dirty="0" err="1"/>
              <a:t>jc</a:t>
            </a:r>
            <a:r>
              <a:rPr lang="en-US" dirty="0"/>
              <a:t> can be optimized for each dimension j and each class c separately.</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particular, we can break up the term into</a:t>
            </a:r>
          </a:p>
        </p:txBody>
      </p:sp>
      <p:sp>
        <p:nvSpPr>
          <p:cNvPr id="4" name="Slide Number Placeholder 3"/>
          <p:cNvSpPr>
            <a:spLocks noGrp="1"/>
          </p:cNvSpPr>
          <p:nvPr>
            <p:ph type="sldNum" sz="quarter" idx="10"/>
          </p:nvPr>
        </p:nvSpPr>
        <p:spPr/>
        <p:txBody>
          <a:bodyPr/>
          <a:lstStyle/>
          <a:p>
            <a:fld id="{6C60E219-B6FC-754C-92EE-CBB76981DCE4}" type="slidenum">
              <a:rPr lang="en-US" smtClean="0"/>
              <a:t>102</a:t>
            </a:fld>
            <a:endParaRPr lang="en-US"/>
          </a:p>
        </p:txBody>
      </p:sp>
    </p:spTree>
    <p:extLst>
      <p:ext uri="{BB962C8B-B14F-4D97-AF65-F5344CB8AC3E}">
        <p14:creationId xmlns:p14="http://schemas.microsoft.com/office/powerpoint/2010/main" val="36649310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 from j = 1 to D, where D is the number of feature dimensions. The reason is because Naïve </a:t>
            </a:r>
            <a:r>
              <a:rPr lang="en-US" dirty="0" err="1"/>
              <a:t>bayes</a:t>
            </a:r>
            <a:r>
              <a:rPr lang="en-US" dirty="0"/>
              <a:t> assume the features are independent conditioned on the class labels y</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103</a:t>
            </a:fld>
            <a:endParaRPr lang="en-US"/>
          </a:p>
        </p:txBody>
      </p:sp>
    </p:spTree>
    <p:extLst>
      <p:ext uri="{BB962C8B-B14F-4D97-AF65-F5344CB8AC3E}">
        <p14:creationId xmlns:p14="http://schemas.microsoft.com/office/powerpoint/2010/main" val="37141846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And product from c = 1 to capital C, where C is the number number of classes. This is because </a:t>
            </a:r>
            <a:r>
              <a:rPr lang="en-US" sz="1200" dirty="0"/>
              <a:t>Knowing what chairs look like do not tell us what cows look like, so features from chair and cow photos are independent.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So in other words, once we are given class labels y, then the all the photos from different classes are independent.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104</a:t>
            </a:fld>
            <a:endParaRPr lang="en-US"/>
          </a:p>
        </p:txBody>
      </p:sp>
    </p:spTree>
    <p:extLst>
      <p:ext uri="{BB962C8B-B14F-4D97-AF65-F5344CB8AC3E}">
        <p14:creationId xmlns:p14="http://schemas.microsoft.com/office/powerpoint/2010/main" val="13579889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of eta </a:t>
            </a:r>
            <a:r>
              <a:rPr lang="en-US" dirty="0" err="1"/>
              <a:t>jc</a:t>
            </a:r>
            <a:r>
              <a:rPr lang="en-US" dirty="0"/>
              <a:t> because we assume the priors on eta are independent for each dimension and each class c. </a:t>
            </a:r>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105</a:t>
            </a:fld>
            <a:endParaRPr lang="en-US"/>
          </a:p>
        </p:txBody>
      </p:sp>
    </p:spTree>
    <p:extLst>
      <p:ext uri="{BB962C8B-B14F-4D97-AF65-F5344CB8AC3E}">
        <p14:creationId xmlns:p14="http://schemas.microsoft.com/office/powerpoint/2010/main" val="405746513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the probability distribution of features x1 to </a:t>
            </a:r>
            <a:r>
              <a:rPr lang="en-US" dirty="0" err="1"/>
              <a:t>xN</a:t>
            </a:r>
            <a:r>
              <a:rPr lang="en-US" dirty="0"/>
              <a:t> given all class labels y and eta.</a:t>
            </a:r>
          </a:p>
          <a:p>
            <a:endParaRPr lang="en-US" dirty="0"/>
          </a:p>
          <a:p>
            <a:r>
              <a:rPr lang="en-US" dirty="0"/>
              <a:t>As I explained, we can consider photographs of cows and chairs separately. So for a particular class c, we simply collect the features x of all </a:t>
            </a:r>
            <a:r>
              <a:rPr lang="en-US" dirty="0" err="1"/>
              <a:t>datapoints</a:t>
            </a:r>
            <a:r>
              <a:rPr lang="en-US" dirty="0"/>
              <a:t> belonging to class c. That’s what the </a:t>
            </a:r>
            <a:r>
              <a:rPr lang="en-US" dirty="0" err="1"/>
              <a:t>i</a:t>
            </a:r>
            <a:r>
              <a:rPr lang="en-US" dirty="0"/>
              <a:t> belongs to c means.</a:t>
            </a:r>
          </a:p>
          <a:p>
            <a:endParaRPr lang="en-US" dirty="0"/>
          </a:p>
          <a:p>
            <a:r>
              <a:rPr lang="en-US" dirty="0"/>
              <a:t>And remember the features are independent, so we can consider each feature dimension j separately. </a:t>
            </a:r>
          </a:p>
          <a:p>
            <a:endParaRPr lang="en-US" dirty="0"/>
          </a:p>
          <a:p>
            <a:r>
              <a:rPr lang="en-US" dirty="0"/>
              <a:t>And then since we are only consider class c and dimension j, eta becomes eta j c.</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106</a:t>
            </a:fld>
            <a:endParaRPr lang="en-US"/>
          </a:p>
        </p:txBody>
      </p:sp>
    </p:spTree>
    <p:extLst>
      <p:ext uri="{BB962C8B-B14F-4D97-AF65-F5344CB8AC3E}">
        <p14:creationId xmlns:p14="http://schemas.microsoft.com/office/powerpoint/2010/main" val="421901393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thing can be applied to the denominator. </a:t>
            </a:r>
          </a:p>
        </p:txBody>
      </p:sp>
      <p:sp>
        <p:nvSpPr>
          <p:cNvPr id="4" name="Slide Number Placeholder 3"/>
          <p:cNvSpPr>
            <a:spLocks noGrp="1"/>
          </p:cNvSpPr>
          <p:nvPr>
            <p:ph type="sldNum" sz="quarter" idx="10"/>
          </p:nvPr>
        </p:nvSpPr>
        <p:spPr/>
        <p:txBody>
          <a:bodyPr/>
          <a:lstStyle/>
          <a:p>
            <a:fld id="{6C60E219-B6FC-754C-92EE-CBB76981DCE4}" type="slidenum">
              <a:rPr lang="en-US" smtClean="0"/>
              <a:t>107</a:t>
            </a:fld>
            <a:endParaRPr lang="en-US"/>
          </a:p>
        </p:txBody>
      </p:sp>
    </p:spTree>
    <p:extLst>
      <p:ext uri="{BB962C8B-B14F-4D97-AF65-F5344CB8AC3E}">
        <p14:creationId xmlns:p14="http://schemas.microsoft.com/office/powerpoint/2010/main" val="193244946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apply Bayes’ rule and we get the posterior distribution of eta for dimension j and class c GIVEN the j-</a:t>
            </a:r>
            <a:r>
              <a:rPr lang="en-US" dirty="0" err="1"/>
              <a:t>th</a:t>
            </a:r>
            <a:r>
              <a:rPr lang="en-US" dirty="0"/>
              <a:t> feature of all </a:t>
            </a:r>
            <a:r>
              <a:rPr lang="en-US" dirty="0" err="1"/>
              <a:t>datapoints</a:t>
            </a:r>
            <a:r>
              <a:rPr lang="en-US" dirty="0"/>
              <a:t> belonging to class c.</a:t>
            </a:r>
          </a:p>
        </p:txBody>
      </p:sp>
      <p:sp>
        <p:nvSpPr>
          <p:cNvPr id="4" name="Slide Number Placeholder 3"/>
          <p:cNvSpPr>
            <a:spLocks noGrp="1"/>
          </p:cNvSpPr>
          <p:nvPr>
            <p:ph type="sldNum" sz="quarter" idx="10"/>
          </p:nvPr>
        </p:nvSpPr>
        <p:spPr/>
        <p:txBody>
          <a:bodyPr/>
          <a:lstStyle/>
          <a:p>
            <a:fld id="{6C60E219-B6FC-754C-92EE-CBB76981DCE4}" type="slidenum">
              <a:rPr lang="en-US" smtClean="0"/>
              <a:t>108</a:t>
            </a:fld>
            <a:endParaRPr lang="en-US"/>
          </a:p>
        </p:txBody>
      </p:sp>
    </p:spTree>
    <p:extLst>
      <p:ext uri="{BB962C8B-B14F-4D97-AF65-F5344CB8AC3E}">
        <p14:creationId xmlns:p14="http://schemas.microsoft.com/office/powerpoint/2010/main" val="23510936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for every dimension j and every class c, we perform MAP estimation of eta </a:t>
            </a:r>
            <a:r>
              <a:rPr lang="en-US" dirty="0" err="1"/>
              <a:t>jc</a:t>
            </a:r>
            <a:r>
              <a:rPr lang="en-US" dirty="0"/>
              <a:t>.  Using posterior distribution eta </a:t>
            </a:r>
            <a:r>
              <a:rPr lang="en-US" dirty="0" err="1"/>
              <a:t>jc</a:t>
            </a:r>
            <a:r>
              <a:rPr lang="en-US" dirty="0"/>
              <a:t> GIVEN the j-</a:t>
            </a:r>
            <a:r>
              <a:rPr lang="en-US" dirty="0" err="1"/>
              <a:t>th</a:t>
            </a:r>
            <a:r>
              <a:rPr lang="en-US" dirty="0"/>
              <a:t> feature of all </a:t>
            </a:r>
            <a:r>
              <a:rPr lang="en-US" dirty="0" err="1"/>
              <a:t>datapoints</a:t>
            </a:r>
            <a:r>
              <a:rPr lang="en-US" dirty="0"/>
              <a:t> belonging to class c.</a:t>
            </a:r>
          </a:p>
        </p:txBody>
      </p:sp>
      <p:sp>
        <p:nvSpPr>
          <p:cNvPr id="4" name="Slide Number Placeholder 3"/>
          <p:cNvSpPr>
            <a:spLocks noGrp="1"/>
          </p:cNvSpPr>
          <p:nvPr>
            <p:ph type="sldNum" sz="quarter" idx="10"/>
          </p:nvPr>
        </p:nvSpPr>
        <p:spPr/>
        <p:txBody>
          <a:bodyPr/>
          <a:lstStyle/>
          <a:p>
            <a:fld id="{6C60E219-B6FC-754C-92EE-CBB76981DCE4}" type="slidenum">
              <a:rPr lang="en-US" smtClean="0"/>
              <a:t>109</a:t>
            </a:fld>
            <a:endParaRPr lang="en-US"/>
          </a:p>
        </p:txBody>
      </p:sp>
    </p:spTree>
    <p:extLst>
      <p:ext uri="{BB962C8B-B14F-4D97-AF65-F5344CB8AC3E}">
        <p14:creationId xmlns:p14="http://schemas.microsoft.com/office/powerpoint/2010/main" val="2262607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observe N </a:t>
            </a:r>
            <a:r>
              <a:rPr lang="en-US" dirty="0" err="1"/>
              <a:t>i.i.d</a:t>
            </a:r>
            <a:r>
              <a:rPr lang="en-US" dirty="0"/>
              <a:t> samples of a Gaussian distribution, x1 to </a:t>
            </a:r>
            <a:r>
              <a:rPr lang="en-US" dirty="0" err="1"/>
              <a:t>xN</a:t>
            </a:r>
            <a:r>
              <a:rPr lang="en-US" dirty="0"/>
              <a:t>.</a:t>
            </a:r>
            <a:r>
              <a:rPr lang="en-US" baseline="0" dirty="0"/>
              <a:t> </a:t>
            </a:r>
          </a:p>
          <a:p>
            <a:endParaRPr lang="en-US" baseline="0" dirty="0"/>
          </a:p>
          <a:p>
            <a:r>
              <a:rPr lang="en-US" baseline="0" dirty="0"/>
              <a:t>Let’s perform ML estimation of the mean and variance.</a:t>
            </a:r>
          </a:p>
          <a:p>
            <a:endParaRPr lang="en-US" baseline="0" dirty="0"/>
          </a:p>
          <a:p>
            <a:r>
              <a:rPr lang="en-US" baseline="0" dirty="0"/>
              <a:t>According to the ML criteria, we want to find the values of mu and sigma square that maximizes the likelihood p of x1 to </a:t>
            </a:r>
            <a:r>
              <a:rPr lang="en-US" baseline="0" dirty="0" err="1"/>
              <a:t>xN</a:t>
            </a:r>
            <a:r>
              <a:rPr lang="en-US" baseline="0" dirty="0"/>
              <a:t> given mu and sigma square.</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11</a:t>
            </a:fld>
            <a:endParaRPr lang="en-US"/>
          </a:p>
        </p:txBody>
      </p:sp>
    </p:spTree>
    <p:extLst>
      <p:ext uri="{BB962C8B-B14F-4D97-AF65-F5344CB8AC3E}">
        <p14:creationId xmlns:p14="http://schemas.microsoft.com/office/powerpoint/2010/main" val="15555324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suppose feature 1 is Gaussian, then eta12 consists of the mean and variance of the 1</a:t>
            </a:r>
            <a:r>
              <a:rPr lang="en-US" baseline="30000" dirty="0"/>
              <a:t>st</a:t>
            </a:r>
            <a:r>
              <a:rPr lang="en-US" dirty="0"/>
              <a:t> feature of the second class.</a:t>
            </a:r>
          </a:p>
          <a:p>
            <a:endParaRPr lang="en-US" dirty="0"/>
          </a:p>
          <a:p>
            <a:r>
              <a:rPr lang="en-US" dirty="0"/>
              <a:t>To perform MAP estimation, we can apply the </a:t>
            </a:r>
            <a:r>
              <a:rPr lang="en-US" dirty="0" err="1"/>
              <a:t>univarate</a:t>
            </a:r>
            <a:r>
              <a:rPr lang="en-US" dirty="0"/>
              <a:t> Gaussian MAP lecture notes from the beginning of this class to the first feature of all data samples coming from class 2.</a:t>
            </a:r>
          </a:p>
        </p:txBody>
      </p:sp>
      <p:sp>
        <p:nvSpPr>
          <p:cNvPr id="4" name="Slide Number Placeholder 3"/>
          <p:cNvSpPr>
            <a:spLocks noGrp="1"/>
          </p:cNvSpPr>
          <p:nvPr>
            <p:ph type="sldNum" sz="quarter" idx="10"/>
          </p:nvPr>
        </p:nvSpPr>
        <p:spPr/>
        <p:txBody>
          <a:bodyPr/>
          <a:lstStyle/>
          <a:p>
            <a:fld id="{6C60E219-B6FC-754C-92EE-CBB76981DCE4}" type="slidenum">
              <a:rPr lang="en-US" smtClean="0"/>
              <a:t>110</a:t>
            </a:fld>
            <a:endParaRPr lang="en-US"/>
          </a:p>
        </p:txBody>
      </p:sp>
    </p:spTree>
    <p:extLst>
      <p:ext uri="{BB962C8B-B14F-4D97-AF65-F5344CB8AC3E}">
        <p14:creationId xmlns:p14="http://schemas.microsoft.com/office/powerpoint/2010/main" val="203669168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suppose feature 2 is binary, so we have a </a:t>
            </a:r>
            <a:r>
              <a:rPr lang="en-US" dirty="0" err="1"/>
              <a:t>bernoulli</a:t>
            </a:r>
            <a:r>
              <a:rPr lang="en-US" dirty="0"/>
              <a:t> distribution. Then eta 23 is the probability of getting a head for the second feature of the third class. </a:t>
            </a:r>
          </a:p>
          <a:p>
            <a:endParaRPr lang="en-US" dirty="0"/>
          </a:p>
          <a:p>
            <a:r>
              <a:rPr lang="en-US" dirty="0"/>
              <a:t>To perform MAP estimation, we can apply the beta-binomial MAP lecture notes to the second feature of all data samples coming from class 3.</a:t>
            </a:r>
          </a:p>
          <a:p>
            <a:endParaRPr lang="en-US" dirty="0"/>
          </a:p>
          <a:p>
            <a:r>
              <a:rPr lang="en-US" dirty="0"/>
              <a:t>Any questions?</a:t>
            </a:r>
          </a:p>
        </p:txBody>
      </p:sp>
      <p:sp>
        <p:nvSpPr>
          <p:cNvPr id="4" name="Slide Number Placeholder 3"/>
          <p:cNvSpPr>
            <a:spLocks noGrp="1"/>
          </p:cNvSpPr>
          <p:nvPr>
            <p:ph type="sldNum" sz="quarter" idx="10"/>
          </p:nvPr>
        </p:nvSpPr>
        <p:spPr/>
        <p:txBody>
          <a:bodyPr/>
          <a:lstStyle/>
          <a:p>
            <a:fld id="{6C60E219-B6FC-754C-92EE-CBB76981DCE4}" type="slidenum">
              <a:rPr lang="en-US" smtClean="0"/>
              <a:t>111</a:t>
            </a:fld>
            <a:endParaRPr lang="en-US"/>
          </a:p>
        </p:txBody>
      </p:sp>
    </p:spTree>
    <p:extLst>
      <p:ext uri="{BB962C8B-B14F-4D97-AF65-F5344CB8AC3E}">
        <p14:creationId xmlns:p14="http://schemas.microsoft.com/office/powerpoint/2010/main" val="41942937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we have the MAP estimates of lambda and eta, given a new data sample x tilde, we want to predict the class label y tilde.</a:t>
            </a:r>
          </a:p>
          <a:p>
            <a:endParaRPr lang="en-US" dirty="0"/>
          </a:p>
          <a:p>
            <a:r>
              <a:rPr lang="en-US" dirty="0"/>
              <a:t>So let’s consider the posterior distribution p of label label y tilde = class c given feature x tilde and the MAP estimates of lambda and eta.</a:t>
            </a:r>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112</a:t>
            </a:fld>
            <a:endParaRPr lang="en-US"/>
          </a:p>
        </p:txBody>
      </p:sp>
    </p:spTree>
    <p:extLst>
      <p:ext uri="{BB962C8B-B14F-4D97-AF65-F5344CB8AC3E}">
        <p14:creationId xmlns:p14="http://schemas.microsoft.com/office/powerpoint/2010/main" val="1214611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this posterior distribution is proportional to the class prior p of </a:t>
            </a:r>
            <a:r>
              <a:rPr lang="en-US" dirty="0" err="1"/>
              <a:t>ytilde</a:t>
            </a:r>
            <a:r>
              <a:rPr lang="en-US" dirty="0"/>
              <a:t> equal to class c GIVEN the MAP estimate of lambda TIMES the feature likelihood p of feature </a:t>
            </a:r>
            <a:r>
              <a:rPr lang="en-US" dirty="0" err="1"/>
              <a:t>xtilde</a:t>
            </a:r>
            <a:r>
              <a:rPr lang="en-US" dirty="0"/>
              <a:t> GIVEN </a:t>
            </a:r>
            <a:r>
              <a:rPr lang="en-US" dirty="0" err="1"/>
              <a:t>ytilde</a:t>
            </a:r>
            <a:r>
              <a:rPr lang="en-US" dirty="0"/>
              <a:t> equal to class c and MAP estimate of eta</a:t>
            </a:r>
          </a:p>
        </p:txBody>
      </p:sp>
      <p:sp>
        <p:nvSpPr>
          <p:cNvPr id="4" name="Slide Number Placeholder 3"/>
          <p:cNvSpPr>
            <a:spLocks noGrp="1"/>
          </p:cNvSpPr>
          <p:nvPr>
            <p:ph type="sldNum" sz="quarter" idx="10"/>
          </p:nvPr>
        </p:nvSpPr>
        <p:spPr/>
        <p:txBody>
          <a:bodyPr/>
          <a:lstStyle/>
          <a:p>
            <a:fld id="{6C60E219-B6FC-754C-92EE-CBB76981DCE4}" type="slidenum">
              <a:rPr lang="en-US" smtClean="0"/>
              <a:t>113</a:t>
            </a:fld>
            <a:endParaRPr lang="en-US"/>
          </a:p>
        </p:txBody>
      </p:sp>
    </p:spTree>
    <p:extLst>
      <p:ext uri="{BB962C8B-B14F-4D97-AF65-F5344CB8AC3E}">
        <p14:creationId xmlns:p14="http://schemas.microsoft.com/office/powerpoint/2010/main" val="306104552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prior probability of getting class c is simply lambda MAP c, which is the probability of getting side c of the dice.</a:t>
            </a:r>
          </a:p>
        </p:txBody>
      </p:sp>
      <p:sp>
        <p:nvSpPr>
          <p:cNvPr id="4" name="Slide Number Placeholder 3"/>
          <p:cNvSpPr>
            <a:spLocks noGrp="1"/>
          </p:cNvSpPr>
          <p:nvPr>
            <p:ph type="sldNum" sz="quarter" idx="10"/>
          </p:nvPr>
        </p:nvSpPr>
        <p:spPr/>
        <p:txBody>
          <a:bodyPr/>
          <a:lstStyle/>
          <a:p>
            <a:fld id="{6C60E219-B6FC-754C-92EE-CBB76981DCE4}" type="slidenum">
              <a:rPr lang="en-US" smtClean="0"/>
              <a:t>114</a:t>
            </a:fld>
            <a:endParaRPr lang="en-US"/>
          </a:p>
        </p:txBody>
      </p:sp>
    </p:spTree>
    <p:extLst>
      <p:ext uri="{BB962C8B-B14F-4D97-AF65-F5344CB8AC3E}">
        <p14:creationId xmlns:p14="http://schemas.microsoft.com/office/powerpoint/2010/main" val="13980263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term can be decomposed into a product over feature dimension j because naïve </a:t>
            </a:r>
            <a:r>
              <a:rPr lang="en-US" dirty="0" err="1"/>
              <a:t>bayes</a:t>
            </a:r>
            <a:r>
              <a:rPr lang="en-US" dirty="0"/>
              <a:t> assumes the feature dimensions are independent given the class label,</a:t>
            </a:r>
          </a:p>
          <a:p>
            <a:endParaRPr lang="en-US" dirty="0"/>
          </a:p>
          <a:p>
            <a:r>
              <a:rPr lang="en-US" dirty="0"/>
              <a:t>Any questions?</a:t>
            </a:r>
          </a:p>
        </p:txBody>
      </p:sp>
      <p:sp>
        <p:nvSpPr>
          <p:cNvPr id="4" name="Slide Number Placeholder 3"/>
          <p:cNvSpPr>
            <a:spLocks noGrp="1"/>
          </p:cNvSpPr>
          <p:nvPr>
            <p:ph type="sldNum" sz="quarter" idx="10"/>
          </p:nvPr>
        </p:nvSpPr>
        <p:spPr/>
        <p:txBody>
          <a:bodyPr/>
          <a:lstStyle/>
          <a:p>
            <a:fld id="{6C60E219-B6FC-754C-92EE-CBB76981DCE4}" type="slidenum">
              <a:rPr lang="en-US" smtClean="0"/>
              <a:t>115</a:t>
            </a:fld>
            <a:endParaRPr lang="en-US"/>
          </a:p>
        </p:txBody>
      </p:sp>
    </p:spTree>
    <p:extLst>
      <p:ext uri="{BB962C8B-B14F-4D97-AF65-F5344CB8AC3E}">
        <p14:creationId xmlns:p14="http://schemas.microsoft.com/office/powerpoint/2010/main" val="193248348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 the above equation for different c, and then the MAP estimate of y tilde is the posterior with the highest probability.</a:t>
            </a:r>
          </a:p>
        </p:txBody>
      </p:sp>
      <p:sp>
        <p:nvSpPr>
          <p:cNvPr id="4" name="Slide Number Placeholder 3"/>
          <p:cNvSpPr>
            <a:spLocks noGrp="1"/>
          </p:cNvSpPr>
          <p:nvPr>
            <p:ph type="sldNum" sz="quarter" idx="10"/>
          </p:nvPr>
        </p:nvSpPr>
        <p:spPr/>
        <p:txBody>
          <a:bodyPr/>
          <a:lstStyle/>
          <a:p>
            <a:fld id="{6C60E219-B6FC-754C-92EE-CBB76981DCE4}" type="slidenum">
              <a:rPr lang="en-US" smtClean="0"/>
              <a:t>116</a:t>
            </a:fld>
            <a:endParaRPr lang="en-US"/>
          </a:p>
        </p:txBody>
      </p:sp>
    </p:spTree>
    <p:extLst>
      <p:ext uri="{BB962C8B-B14F-4D97-AF65-F5344CB8AC3E}">
        <p14:creationId xmlns:p14="http://schemas.microsoft.com/office/powerpoint/2010/main" val="213682327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for numerical stability, we compute the log of the above expression.</a:t>
            </a:r>
          </a:p>
        </p:txBody>
      </p:sp>
      <p:sp>
        <p:nvSpPr>
          <p:cNvPr id="4" name="Slide Number Placeholder 3"/>
          <p:cNvSpPr>
            <a:spLocks noGrp="1"/>
          </p:cNvSpPr>
          <p:nvPr>
            <p:ph type="sldNum" sz="quarter" idx="10"/>
          </p:nvPr>
        </p:nvSpPr>
        <p:spPr/>
        <p:txBody>
          <a:bodyPr/>
          <a:lstStyle/>
          <a:p>
            <a:fld id="{6C60E219-B6FC-754C-92EE-CBB76981DCE4}" type="slidenum">
              <a:rPr lang="en-US" smtClean="0"/>
              <a:t>117</a:t>
            </a:fld>
            <a:endParaRPr lang="en-US"/>
          </a:p>
        </p:txBody>
      </p:sp>
    </p:spTree>
    <p:extLst>
      <p:ext uri="{BB962C8B-B14F-4D97-AF65-F5344CB8AC3E}">
        <p14:creationId xmlns:p14="http://schemas.microsoft.com/office/powerpoint/2010/main" val="33485003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log of a TIMES b is equal to log of a + log of b, therefore, the term becomes log MAP estimate of lambda c + sum from j = 1 to D log p of the j feature of x tilde GIVEN the MAP estimate of eta </a:t>
            </a:r>
            <a:r>
              <a:rPr lang="en-US" dirty="0" err="1"/>
              <a:t>jc</a:t>
            </a:r>
            <a:r>
              <a:rPr lang="en-US" dirty="0"/>
              <a:t>.</a:t>
            </a:r>
          </a:p>
        </p:txBody>
      </p:sp>
      <p:sp>
        <p:nvSpPr>
          <p:cNvPr id="4" name="Slide Number Placeholder 3"/>
          <p:cNvSpPr>
            <a:spLocks noGrp="1"/>
          </p:cNvSpPr>
          <p:nvPr>
            <p:ph type="sldNum" sz="quarter" idx="10"/>
          </p:nvPr>
        </p:nvSpPr>
        <p:spPr/>
        <p:txBody>
          <a:bodyPr/>
          <a:lstStyle/>
          <a:p>
            <a:fld id="{6C60E219-B6FC-754C-92EE-CBB76981DCE4}" type="slidenum">
              <a:rPr lang="en-US" smtClean="0"/>
              <a:t>118</a:t>
            </a:fld>
            <a:endParaRPr lang="en-US"/>
          </a:p>
        </p:txBody>
      </p:sp>
    </p:spTree>
    <p:extLst>
      <p:ext uri="{BB962C8B-B14F-4D97-AF65-F5344CB8AC3E}">
        <p14:creationId xmlns:p14="http://schemas.microsoft.com/office/powerpoint/2010/main" val="10438648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strategy 1, we can simply replace the MAP estimates of lambda and eta with the maximum likelihood estimate of lambda and eta.</a:t>
            </a:r>
          </a:p>
          <a:p>
            <a:endParaRPr lang="en-US" dirty="0"/>
          </a:p>
          <a:p>
            <a:r>
              <a:rPr lang="en-US" dirty="0"/>
              <a:t>Any questions?</a:t>
            </a:r>
          </a:p>
        </p:txBody>
      </p:sp>
      <p:sp>
        <p:nvSpPr>
          <p:cNvPr id="4" name="Slide Number Placeholder 3"/>
          <p:cNvSpPr>
            <a:spLocks noGrp="1"/>
          </p:cNvSpPr>
          <p:nvPr>
            <p:ph type="sldNum" sz="quarter" idx="10"/>
          </p:nvPr>
        </p:nvSpPr>
        <p:spPr/>
        <p:txBody>
          <a:bodyPr/>
          <a:lstStyle/>
          <a:p>
            <a:fld id="{6C60E219-B6FC-754C-92EE-CBB76981DCE4}" type="slidenum">
              <a:rPr lang="en-US" smtClean="0"/>
              <a:t>119</a:t>
            </a:fld>
            <a:endParaRPr lang="en-US"/>
          </a:p>
        </p:txBody>
      </p:sp>
    </p:spTree>
    <p:extLst>
      <p:ext uri="{BB962C8B-B14F-4D97-AF65-F5344CB8AC3E}">
        <p14:creationId xmlns:p14="http://schemas.microsoft.com/office/powerpoint/2010/main" val="2164066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trick is to recognize that given mean</a:t>
            </a:r>
            <a:r>
              <a:rPr lang="en-US" baseline="0" dirty="0"/>
              <a:t> and variance</a:t>
            </a:r>
            <a:r>
              <a:rPr lang="en-US" dirty="0"/>
              <a:t>,</a:t>
            </a:r>
            <a:r>
              <a:rPr lang="en-US" baseline="0" dirty="0"/>
              <a:t> x1 to </a:t>
            </a:r>
            <a:r>
              <a:rPr lang="en-US" baseline="0" dirty="0" err="1"/>
              <a:t>xN</a:t>
            </a:r>
            <a:r>
              <a:rPr lang="en-US" baseline="0" dirty="0"/>
              <a:t> are conditionally independent. This is like the coin example right? Suppose we know the true biasness of the coin, the coin tosses are independent. Similarly, suppose we know the true mean and variance of the </a:t>
            </a:r>
            <a:r>
              <a:rPr lang="en-US" baseline="0" dirty="0" err="1"/>
              <a:t>gaussian</a:t>
            </a:r>
            <a:r>
              <a:rPr lang="en-US" baseline="0" dirty="0"/>
              <a:t> distribution, the samples are independent.</a:t>
            </a:r>
          </a:p>
          <a:p>
            <a:endParaRPr lang="en-US" baseline="0" dirty="0"/>
          </a:p>
          <a:p>
            <a:r>
              <a:rPr lang="en-US" baseline="0" dirty="0"/>
              <a:t>This means that p of x1 to </a:t>
            </a:r>
            <a:r>
              <a:rPr lang="en-US" baseline="0" dirty="0" err="1"/>
              <a:t>xN</a:t>
            </a:r>
            <a:r>
              <a:rPr lang="en-US" baseline="0" dirty="0"/>
              <a:t> given mu and sigma square is equal to p of x1 given mu and sigma square TIMES p of x2 given mu and sigma square TIMES p of x3 given mu and sigma square and so on.</a:t>
            </a:r>
          </a:p>
        </p:txBody>
      </p:sp>
      <p:sp>
        <p:nvSpPr>
          <p:cNvPr id="4" name="Slide Number Placeholder 3"/>
          <p:cNvSpPr>
            <a:spLocks noGrp="1"/>
          </p:cNvSpPr>
          <p:nvPr>
            <p:ph type="sldNum" sz="quarter" idx="10"/>
          </p:nvPr>
        </p:nvSpPr>
        <p:spPr/>
        <p:txBody>
          <a:bodyPr/>
          <a:lstStyle/>
          <a:p>
            <a:fld id="{6C60E219-B6FC-754C-92EE-CBB76981DCE4}" type="slidenum">
              <a:rPr lang="en-US" smtClean="0"/>
              <a:t>12</a:t>
            </a:fld>
            <a:endParaRPr lang="en-US"/>
          </a:p>
        </p:txBody>
      </p:sp>
    </p:spTree>
    <p:extLst>
      <p:ext uri="{BB962C8B-B14F-4D97-AF65-F5344CB8AC3E}">
        <p14:creationId xmlns:p14="http://schemas.microsoft.com/office/powerpoint/2010/main" val="104202674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 with strategy 3?</a:t>
            </a:r>
          </a:p>
        </p:txBody>
      </p:sp>
      <p:sp>
        <p:nvSpPr>
          <p:cNvPr id="4" name="Slide Number Placeholder 3"/>
          <p:cNvSpPr>
            <a:spLocks noGrp="1"/>
          </p:cNvSpPr>
          <p:nvPr>
            <p:ph type="sldNum" sz="quarter" idx="10"/>
          </p:nvPr>
        </p:nvSpPr>
        <p:spPr/>
        <p:txBody>
          <a:bodyPr/>
          <a:lstStyle/>
          <a:p>
            <a:fld id="{6C60E219-B6FC-754C-92EE-CBB76981DCE4}" type="slidenum">
              <a:rPr lang="en-US" smtClean="0"/>
              <a:t>120</a:t>
            </a:fld>
            <a:endParaRPr lang="en-US"/>
          </a:p>
        </p:txBody>
      </p:sp>
    </p:spTree>
    <p:extLst>
      <p:ext uri="{BB962C8B-B14F-4D97-AF65-F5344CB8AC3E}">
        <p14:creationId xmlns:p14="http://schemas.microsoft.com/office/powerpoint/2010/main" val="219510803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show you an example?</a:t>
            </a:r>
          </a:p>
        </p:txBody>
      </p:sp>
      <p:sp>
        <p:nvSpPr>
          <p:cNvPr id="4" name="Slide Number Placeholder 3"/>
          <p:cNvSpPr>
            <a:spLocks noGrp="1"/>
          </p:cNvSpPr>
          <p:nvPr>
            <p:ph type="sldNum" sz="quarter" idx="10"/>
          </p:nvPr>
        </p:nvSpPr>
        <p:spPr/>
        <p:txBody>
          <a:bodyPr/>
          <a:lstStyle/>
          <a:p>
            <a:fld id="{6C60E219-B6FC-754C-92EE-CBB76981DCE4}" type="slidenum">
              <a:rPr lang="en-US" smtClean="0"/>
              <a:t>121</a:t>
            </a:fld>
            <a:endParaRPr lang="en-US"/>
          </a:p>
        </p:txBody>
      </p:sp>
    </p:spTree>
    <p:extLst>
      <p:ext uri="{BB962C8B-B14F-4D97-AF65-F5344CB8AC3E}">
        <p14:creationId xmlns:p14="http://schemas.microsoft.com/office/powerpoint/2010/main" val="93905613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the training data consists of three samples. </a:t>
            </a:r>
          </a:p>
          <a:p>
            <a:endParaRPr lang="en-US" dirty="0"/>
          </a:p>
          <a:p>
            <a:r>
              <a:rPr lang="en-US" dirty="0"/>
              <a:t>Each row corresponds to one training sample.</a:t>
            </a:r>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122</a:t>
            </a:fld>
            <a:endParaRPr lang="en-US"/>
          </a:p>
        </p:txBody>
      </p:sp>
    </p:spTree>
    <p:extLst>
      <p:ext uri="{BB962C8B-B14F-4D97-AF65-F5344CB8AC3E}">
        <p14:creationId xmlns:p14="http://schemas.microsoft.com/office/powerpoint/2010/main" val="170979015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column is feature 1. You can see that the first feature is equal to 1 for the first two samples and equal to 0 for the third sample.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123</a:t>
            </a:fld>
            <a:endParaRPr lang="en-US"/>
          </a:p>
        </p:txBody>
      </p:sp>
    </p:spTree>
    <p:extLst>
      <p:ext uri="{BB962C8B-B14F-4D97-AF65-F5344CB8AC3E}">
        <p14:creationId xmlns:p14="http://schemas.microsoft.com/office/powerpoint/2010/main" val="390067601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column is feature 2. You can see that the second feature is equal to 0 for the first and third sample, and is equal to 1 for the second sample.</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124</a:t>
            </a:fld>
            <a:endParaRPr lang="en-US"/>
          </a:p>
        </p:txBody>
      </p:sp>
    </p:spTree>
    <p:extLst>
      <p:ext uri="{BB962C8B-B14F-4D97-AF65-F5344CB8AC3E}">
        <p14:creationId xmlns:p14="http://schemas.microsoft.com/office/powerpoint/2010/main" val="173517816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column is class label y. First two samples are from class 2, third sample is from class 1.</a:t>
            </a:r>
          </a:p>
          <a:p>
            <a:endParaRPr lang="en-US" dirty="0"/>
          </a:p>
          <a:p>
            <a:r>
              <a:rPr lang="en-US" dirty="0"/>
              <a:t>For convenience, let’s think of class 2 as head and class 1 as tail.</a:t>
            </a:r>
          </a:p>
        </p:txBody>
      </p:sp>
      <p:sp>
        <p:nvSpPr>
          <p:cNvPr id="4" name="Slide Number Placeholder 3"/>
          <p:cNvSpPr>
            <a:spLocks noGrp="1"/>
          </p:cNvSpPr>
          <p:nvPr>
            <p:ph type="sldNum" sz="quarter" idx="10"/>
          </p:nvPr>
        </p:nvSpPr>
        <p:spPr/>
        <p:txBody>
          <a:bodyPr/>
          <a:lstStyle/>
          <a:p>
            <a:fld id="{6C60E219-B6FC-754C-92EE-CBB76981DCE4}" type="slidenum">
              <a:rPr lang="en-US" smtClean="0"/>
              <a:t>125</a:t>
            </a:fld>
            <a:endParaRPr lang="en-US"/>
          </a:p>
        </p:txBody>
      </p:sp>
    </p:spTree>
    <p:extLst>
      <p:ext uri="{BB962C8B-B14F-4D97-AF65-F5344CB8AC3E}">
        <p14:creationId xmlns:p14="http://schemas.microsoft.com/office/powerpoint/2010/main" val="38459061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consider test sample x tilde. xtilde1 is 1, xtilde2 is 2. We want to predict y tilde.</a:t>
            </a:r>
          </a:p>
          <a:p>
            <a:endParaRPr lang="en-US" dirty="0"/>
          </a:p>
          <a:p>
            <a:r>
              <a:rPr lang="en-US" dirty="0"/>
              <a:t>We will use maximum likelihood estimation for the class prior parameters and for the feature likelihood</a:t>
            </a:r>
          </a:p>
          <a:p>
            <a:endParaRPr lang="en-US" dirty="0"/>
          </a:p>
          <a:p>
            <a:r>
              <a:rPr lang="en-US" dirty="0"/>
              <a:t>Everyone ok with the problem set up??</a:t>
            </a:r>
          </a:p>
        </p:txBody>
      </p:sp>
      <p:sp>
        <p:nvSpPr>
          <p:cNvPr id="4" name="Slide Number Placeholder 3"/>
          <p:cNvSpPr>
            <a:spLocks noGrp="1"/>
          </p:cNvSpPr>
          <p:nvPr>
            <p:ph type="sldNum" sz="quarter" idx="10"/>
          </p:nvPr>
        </p:nvSpPr>
        <p:spPr/>
        <p:txBody>
          <a:bodyPr/>
          <a:lstStyle/>
          <a:p>
            <a:fld id="{6C60E219-B6FC-754C-92EE-CBB76981DCE4}" type="slidenum">
              <a:rPr lang="en-US" smtClean="0"/>
              <a:t>126</a:t>
            </a:fld>
            <a:endParaRPr lang="en-US"/>
          </a:p>
        </p:txBody>
      </p:sp>
    </p:spTree>
    <p:extLst>
      <p:ext uri="{BB962C8B-B14F-4D97-AF65-F5344CB8AC3E}">
        <p14:creationId xmlns:p14="http://schemas.microsoft.com/office/powerpoint/2010/main" val="401141893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First thing is that the maximum likelihood estimate of the class prior lambda is 2/3 because 2 of the 3 training examples are from class 2.</a:t>
            </a:r>
          </a:p>
        </p:txBody>
      </p:sp>
      <p:sp>
        <p:nvSpPr>
          <p:cNvPr id="4" name="Slide Number Placeholder 3"/>
          <p:cNvSpPr>
            <a:spLocks noGrp="1"/>
          </p:cNvSpPr>
          <p:nvPr>
            <p:ph type="sldNum" sz="quarter" idx="10"/>
          </p:nvPr>
        </p:nvSpPr>
        <p:spPr/>
        <p:txBody>
          <a:bodyPr/>
          <a:lstStyle/>
          <a:p>
            <a:fld id="{6C60E219-B6FC-754C-92EE-CBB76981DCE4}" type="slidenum">
              <a:rPr lang="en-US" smtClean="0"/>
              <a:t>127</a:t>
            </a:fld>
            <a:endParaRPr lang="en-US"/>
          </a:p>
        </p:txBody>
      </p:sp>
    </p:spTree>
    <p:extLst>
      <p:ext uri="{BB962C8B-B14F-4D97-AF65-F5344CB8AC3E}">
        <p14:creationId xmlns:p14="http://schemas.microsoft.com/office/powerpoint/2010/main" val="93132330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compute the log posterior p of y tilde equal to class 1 GIVEN x tilde and training set D.</a:t>
            </a:r>
          </a:p>
        </p:txBody>
      </p:sp>
      <p:sp>
        <p:nvSpPr>
          <p:cNvPr id="4" name="Slide Number Placeholder 3"/>
          <p:cNvSpPr>
            <a:spLocks noGrp="1"/>
          </p:cNvSpPr>
          <p:nvPr>
            <p:ph type="sldNum" sz="quarter" idx="10"/>
          </p:nvPr>
        </p:nvSpPr>
        <p:spPr/>
        <p:txBody>
          <a:bodyPr/>
          <a:lstStyle/>
          <a:p>
            <a:fld id="{6C60E219-B6FC-754C-92EE-CBB76981DCE4}" type="slidenum">
              <a:rPr lang="en-US" smtClean="0"/>
              <a:t>128</a:t>
            </a:fld>
            <a:endParaRPr lang="en-US"/>
          </a:p>
        </p:txBody>
      </p:sp>
    </p:spTree>
    <p:extLst>
      <p:ext uri="{BB962C8B-B14F-4D97-AF65-F5344CB8AC3E}">
        <p14:creationId xmlns:p14="http://schemas.microsoft.com/office/powerpoint/2010/main" val="17803154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formula from the previous slide.</a:t>
            </a:r>
          </a:p>
          <a:p>
            <a:endParaRPr lang="en-US" dirty="0"/>
          </a:p>
          <a:p>
            <a:r>
              <a:rPr lang="en-US" dirty="0"/>
              <a:t>The first term is the class prior, which the question asks to use the ML estimate.</a:t>
            </a:r>
          </a:p>
          <a:p>
            <a:endParaRPr lang="en-US" dirty="0"/>
          </a:p>
          <a:p>
            <a:r>
              <a:rPr lang="en-US" dirty="0"/>
              <a:t>The second term is the feature likelihood.</a:t>
            </a:r>
          </a:p>
        </p:txBody>
      </p:sp>
      <p:sp>
        <p:nvSpPr>
          <p:cNvPr id="4" name="Slide Number Placeholder 3"/>
          <p:cNvSpPr>
            <a:spLocks noGrp="1"/>
          </p:cNvSpPr>
          <p:nvPr>
            <p:ph type="sldNum" sz="quarter" idx="10"/>
          </p:nvPr>
        </p:nvSpPr>
        <p:spPr/>
        <p:txBody>
          <a:bodyPr/>
          <a:lstStyle/>
          <a:p>
            <a:fld id="{6C60E219-B6FC-754C-92EE-CBB76981DCE4}" type="slidenum">
              <a:rPr lang="en-US" smtClean="0"/>
              <a:t>129</a:t>
            </a:fld>
            <a:endParaRPr lang="en-US"/>
          </a:p>
        </p:txBody>
      </p:sp>
    </p:spTree>
    <p:extLst>
      <p:ext uri="{BB962C8B-B14F-4D97-AF65-F5344CB8AC3E}">
        <p14:creationId xmlns:p14="http://schemas.microsoft.com/office/powerpoint/2010/main" val="2112548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a:t>
            </a:r>
            <a:r>
              <a:rPr lang="en-US" baseline="0" dirty="0"/>
              <a:t> trick is to apply the logarithm to the probability. </a:t>
            </a:r>
          </a:p>
          <a:p>
            <a:endParaRPr lang="en-US" baseline="0" dirty="0"/>
          </a:p>
          <a:p>
            <a:r>
              <a:rPr lang="en-US" baseline="0" dirty="0"/>
              <a:t>We can do this because log is a monotonic function. Log is always increasing. </a:t>
            </a:r>
          </a:p>
          <a:p>
            <a:endParaRPr lang="en-US" baseline="0" dirty="0"/>
          </a:p>
          <a:p>
            <a:r>
              <a:rPr lang="en-US" baseline="0" dirty="0"/>
              <a:t>So if we apply log to this term, the objective function will change BUT the value of mu and sigma square maximizing the objective function will stay the same.</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13</a:t>
            </a:fld>
            <a:endParaRPr lang="en-US"/>
          </a:p>
        </p:txBody>
      </p:sp>
    </p:spTree>
    <p:extLst>
      <p:ext uri="{BB962C8B-B14F-4D97-AF65-F5344CB8AC3E}">
        <p14:creationId xmlns:p14="http://schemas.microsoft.com/office/powerpoint/2010/main" val="334886561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the first term. Remember class 1 is tail. And lambda is the probability of getting a head.</a:t>
            </a:r>
          </a:p>
          <a:p>
            <a:endParaRPr lang="en-US" dirty="0"/>
          </a:p>
          <a:p>
            <a:r>
              <a:rPr lang="en-US" dirty="0"/>
              <a:t>So we get 1 – MINUS Lambda ML.</a:t>
            </a:r>
          </a:p>
          <a:p>
            <a:endParaRPr lang="en-US" dirty="0"/>
          </a:p>
          <a:p>
            <a:r>
              <a:rPr lang="en-US" dirty="0"/>
              <a:t>Any question?</a:t>
            </a:r>
          </a:p>
        </p:txBody>
      </p:sp>
      <p:sp>
        <p:nvSpPr>
          <p:cNvPr id="4" name="Slide Number Placeholder 3"/>
          <p:cNvSpPr>
            <a:spLocks noGrp="1"/>
          </p:cNvSpPr>
          <p:nvPr>
            <p:ph type="sldNum" sz="quarter" idx="10"/>
          </p:nvPr>
        </p:nvSpPr>
        <p:spPr/>
        <p:txBody>
          <a:bodyPr/>
          <a:lstStyle/>
          <a:p>
            <a:fld id="{6C60E219-B6FC-754C-92EE-CBB76981DCE4}" type="slidenum">
              <a:rPr lang="en-US" smtClean="0"/>
              <a:t>130</a:t>
            </a:fld>
            <a:endParaRPr lang="en-US"/>
          </a:p>
        </p:txBody>
      </p:sp>
    </p:spTree>
    <p:extLst>
      <p:ext uri="{BB962C8B-B14F-4D97-AF65-F5344CB8AC3E}">
        <p14:creationId xmlns:p14="http://schemas.microsoft.com/office/powerpoint/2010/main" val="230165467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terms come from expanding the sum.</a:t>
            </a:r>
          </a:p>
          <a:p>
            <a:endParaRPr lang="en-US" dirty="0"/>
          </a:p>
          <a:p>
            <a:r>
              <a:rPr lang="en-US" dirty="0"/>
              <a:t>So the first term corresponds to the first feature dimension j = 1</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second term corresponds to the second feature dimension j = 2</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131</a:t>
            </a:fld>
            <a:endParaRPr lang="en-US"/>
          </a:p>
        </p:txBody>
      </p:sp>
    </p:spTree>
    <p:extLst>
      <p:ext uri="{BB962C8B-B14F-4D97-AF65-F5344CB8AC3E}">
        <p14:creationId xmlns:p14="http://schemas.microsoft.com/office/powerpoint/2010/main" val="357658901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note that x tilde 1 is 1 and x tilde 2 is 0. </a:t>
            </a:r>
          </a:p>
        </p:txBody>
      </p:sp>
      <p:sp>
        <p:nvSpPr>
          <p:cNvPr id="4" name="Slide Number Placeholder 3"/>
          <p:cNvSpPr>
            <a:spLocks noGrp="1"/>
          </p:cNvSpPr>
          <p:nvPr>
            <p:ph type="sldNum" sz="quarter" idx="10"/>
          </p:nvPr>
        </p:nvSpPr>
        <p:spPr/>
        <p:txBody>
          <a:bodyPr/>
          <a:lstStyle/>
          <a:p>
            <a:fld id="{6C60E219-B6FC-754C-92EE-CBB76981DCE4}" type="slidenum">
              <a:rPr lang="en-US" smtClean="0"/>
              <a:t>132</a:t>
            </a:fld>
            <a:endParaRPr lang="en-US"/>
          </a:p>
        </p:txBody>
      </p:sp>
    </p:spTree>
    <p:extLst>
      <p:ext uri="{BB962C8B-B14F-4D97-AF65-F5344CB8AC3E}">
        <p14:creationId xmlns:p14="http://schemas.microsoft.com/office/powerpoint/2010/main" val="263353977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plug in the numbers.</a:t>
            </a:r>
          </a:p>
          <a:p>
            <a:endParaRPr lang="en-US" dirty="0"/>
          </a:p>
          <a:p>
            <a:r>
              <a:rPr lang="en-US" dirty="0"/>
              <a:t>Lambda ML is 2/3. So 1 minus 2/3 is 1/3.</a:t>
            </a:r>
          </a:p>
        </p:txBody>
      </p:sp>
      <p:sp>
        <p:nvSpPr>
          <p:cNvPr id="4" name="Slide Number Placeholder 3"/>
          <p:cNvSpPr>
            <a:spLocks noGrp="1"/>
          </p:cNvSpPr>
          <p:nvPr>
            <p:ph type="sldNum" sz="quarter" idx="10"/>
          </p:nvPr>
        </p:nvSpPr>
        <p:spPr/>
        <p:txBody>
          <a:bodyPr/>
          <a:lstStyle/>
          <a:p>
            <a:fld id="{6C60E219-B6FC-754C-92EE-CBB76981DCE4}" type="slidenum">
              <a:rPr lang="en-US" smtClean="0"/>
              <a:t>133</a:t>
            </a:fld>
            <a:endParaRPr lang="en-US"/>
          </a:p>
        </p:txBody>
      </p:sp>
    </p:spTree>
    <p:extLst>
      <p:ext uri="{BB962C8B-B14F-4D97-AF65-F5344CB8AC3E}">
        <p14:creationId xmlns:p14="http://schemas.microsoft.com/office/powerpoint/2010/main" val="131048664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consider the second term. </a:t>
            </a:r>
          </a:p>
          <a:p>
            <a:endParaRPr lang="en-US" dirty="0"/>
          </a:p>
          <a:p>
            <a:r>
              <a:rPr lang="en-US" dirty="0"/>
              <a:t>First I want to remind you that from the previous lecture on beta-binomial distribution, the ML estimate of the probability of getting head is just N1 divided by N, where N1 is the number of heads and N is the number of coin tosses.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134</a:t>
            </a:fld>
            <a:endParaRPr lang="en-US"/>
          </a:p>
        </p:txBody>
      </p:sp>
    </p:spTree>
    <p:extLst>
      <p:ext uri="{BB962C8B-B14F-4D97-AF65-F5344CB8AC3E}">
        <p14:creationId xmlns:p14="http://schemas.microsoft.com/office/powerpoint/2010/main" val="165156662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remind you that eta 11 is the probability of getting a head for the first feature in class 1.</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135</a:t>
            </a:fld>
            <a:endParaRPr lang="en-US"/>
          </a:p>
        </p:txBody>
      </p:sp>
    </p:spTree>
    <p:extLst>
      <p:ext uri="{BB962C8B-B14F-4D97-AF65-F5344CB8AC3E}">
        <p14:creationId xmlns:p14="http://schemas.microsoft.com/office/powerpoint/2010/main" val="339411098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consider all the training examples from class 1 and looking at their first feature, which I have highlighted in green.</a:t>
            </a:r>
          </a:p>
          <a:p>
            <a:endParaRPr lang="en-US" dirty="0"/>
          </a:p>
          <a:p>
            <a:r>
              <a:rPr lang="en-US" dirty="0"/>
              <a:t>There is only one training example from class 1, so N is equal to 1.</a:t>
            </a:r>
          </a:p>
          <a:p>
            <a:endParaRPr lang="en-US" dirty="0"/>
          </a:p>
          <a:p>
            <a:r>
              <a:rPr lang="en-US" dirty="0"/>
              <a:t>N1 is equal to 0 since among all class 1 training data, feature 1 is always 0. </a:t>
            </a:r>
          </a:p>
        </p:txBody>
      </p:sp>
      <p:sp>
        <p:nvSpPr>
          <p:cNvPr id="4" name="Slide Number Placeholder 3"/>
          <p:cNvSpPr>
            <a:spLocks noGrp="1"/>
          </p:cNvSpPr>
          <p:nvPr>
            <p:ph type="sldNum" sz="quarter" idx="10"/>
          </p:nvPr>
        </p:nvSpPr>
        <p:spPr/>
        <p:txBody>
          <a:bodyPr/>
          <a:lstStyle/>
          <a:p>
            <a:fld id="{6C60E219-B6FC-754C-92EE-CBB76981DCE4}" type="slidenum">
              <a:rPr lang="en-US" smtClean="0"/>
              <a:t>136</a:t>
            </a:fld>
            <a:endParaRPr lang="en-US"/>
          </a:p>
        </p:txBody>
      </p:sp>
    </p:spTree>
    <p:extLst>
      <p:ext uri="{BB962C8B-B14F-4D97-AF65-F5344CB8AC3E}">
        <p14:creationId xmlns:p14="http://schemas.microsoft.com/office/powerpoint/2010/main" val="8431353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eta ML 11 is equal to 0 divided by 1 should is 0.</a:t>
            </a:r>
          </a:p>
          <a:p>
            <a:endParaRPr lang="en-US" dirty="0"/>
          </a:p>
          <a:p>
            <a:r>
              <a:rPr lang="en-US" dirty="0"/>
              <a:t>And so this probability in the second term is 0.</a:t>
            </a:r>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137</a:t>
            </a:fld>
            <a:endParaRPr lang="en-US"/>
          </a:p>
        </p:txBody>
      </p:sp>
    </p:spTree>
    <p:extLst>
      <p:ext uri="{BB962C8B-B14F-4D97-AF65-F5344CB8AC3E}">
        <p14:creationId xmlns:p14="http://schemas.microsoft.com/office/powerpoint/2010/main" val="41550288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Now, let’s think about what the third term is saying. This is the probability that the second feature of x tilde is 0 given that class y tilde is equal to 1.</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138</a:t>
            </a:fld>
            <a:endParaRPr lang="en-US"/>
          </a:p>
        </p:txBody>
      </p:sp>
    </p:spTree>
    <p:extLst>
      <p:ext uri="{BB962C8B-B14F-4D97-AF65-F5344CB8AC3E}">
        <p14:creationId xmlns:p14="http://schemas.microsoft.com/office/powerpoint/2010/main" val="51857181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consider all the training examples from class 1 and looking at their second feature, which I have highlighted in red.</a:t>
            </a:r>
          </a:p>
          <a:p>
            <a:endParaRPr lang="en-US" dirty="0"/>
          </a:p>
          <a:p>
            <a:r>
              <a:rPr lang="en-US" dirty="0"/>
              <a:t>There is only one training example from class 1, so N is equal to 1.</a:t>
            </a:r>
          </a:p>
          <a:p>
            <a:endParaRPr lang="en-US" dirty="0"/>
          </a:p>
          <a:p>
            <a:r>
              <a:rPr lang="en-US" dirty="0"/>
              <a:t>N1 is equal to 0 since among all class 1 training data, feature 1 is always 0. </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139</a:t>
            </a:fld>
            <a:endParaRPr lang="en-US"/>
          </a:p>
        </p:txBody>
      </p:sp>
    </p:spTree>
    <p:extLst>
      <p:ext uri="{BB962C8B-B14F-4D97-AF65-F5344CB8AC3E}">
        <p14:creationId xmlns:p14="http://schemas.microsoft.com/office/powerpoint/2010/main" val="1276769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a:t>
            </a:r>
            <a:r>
              <a:rPr lang="en-US" baseline="0" dirty="0"/>
              <a:t> why we want to apply the log is because we want to convert the product into sum. </a:t>
            </a:r>
          </a:p>
          <a:p>
            <a:endParaRPr lang="en-US" baseline="0" dirty="0"/>
          </a:p>
          <a:p>
            <a:r>
              <a:rPr lang="en-US" baseline="0" dirty="0"/>
              <a:t>Log has this nice property that the log (AB) is equal to (log A) PLUS (log B). </a:t>
            </a:r>
          </a:p>
          <a:p>
            <a:endParaRPr lang="en-US" baseline="0" dirty="0"/>
          </a:p>
          <a:p>
            <a:r>
              <a:rPr lang="en-US" baseline="0" dirty="0"/>
              <a:t>So in this case, we get sum from n = 1 to N. LOG p(x n | mu, sigma square)</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14</a:t>
            </a:fld>
            <a:endParaRPr lang="en-US"/>
          </a:p>
        </p:txBody>
      </p:sp>
    </p:spTree>
    <p:extLst>
      <p:ext uri="{BB962C8B-B14F-4D97-AF65-F5344CB8AC3E}">
        <p14:creationId xmlns:p14="http://schemas.microsoft.com/office/powerpoint/2010/main" val="283167472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the ML estimate for eta 21 is 0 divided by 1 should is 0. </a:t>
            </a:r>
          </a:p>
          <a:p>
            <a:endParaRPr lang="en-US" dirty="0"/>
          </a:p>
          <a:p>
            <a:r>
              <a:rPr lang="en-US" dirty="0"/>
              <a:t>And so the third probability is 1 – 0. </a:t>
            </a:r>
          </a:p>
          <a:p>
            <a:endParaRPr lang="en-US" dirty="0"/>
          </a:p>
          <a:p>
            <a:r>
              <a:rPr lang="en-US" dirty="0"/>
              <a:t>And so our final answer is –infinity. </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140</a:t>
            </a:fld>
            <a:endParaRPr lang="en-US"/>
          </a:p>
        </p:txBody>
      </p:sp>
    </p:spTree>
    <p:extLst>
      <p:ext uri="{BB962C8B-B14F-4D97-AF65-F5344CB8AC3E}">
        <p14:creationId xmlns:p14="http://schemas.microsoft.com/office/powerpoint/2010/main" val="337144654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repeat this for class 2. And we get -1.10</a:t>
            </a:r>
          </a:p>
        </p:txBody>
      </p:sp>
      <p:sp>
        <p:nvSpPr>
          <p:cNvPr id="4" name="Slide Number Placeholder 3"/>
          <p:cNvSpPr>
            <a:spLocks noGrp="1"/>
          </p:cNvSpPr>
          <p:nvPr>
            <p:ph type="sldNum" sz="quarter" idx="10"/>
          </p:nvPr>
        </p:nvSpPr>
        <p:spPr/>
        <p:txBody>
          <a:bodyPr/>
          <a:lstStyle/>
          <a:p>
            <a:fld id="{6C60E219-B6FC-754C-92EE-CBB76981DCE4}" type="slidenum">
              <a:rPr lang="en-US" smtClean="0"/>
              <a:t>141</a:t>
            </a:fld>
            <a:endParaRPr lang="en-US"/>
          </a:p>
        </p:txBody>
      </p:sp>
    </p:spTree>
    <p:extLst>
      <p:ext uri="{BB962C8B-B14F-4D97-AF65-F5344CB8AC3E}">
        <p14:creationId xmlns:p14="http://schemas.microsoft.com/office/powerpoint/2010/main" val="307229433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we have evaluated the log posterior of y tilde equal to class 1 to be -infinity</a:t>
            </a:r>
          </a:p>
          <a:p>
            <a:endParaRPr lang="en-US" dirty="0"/>
          </a:p>
          <a:p>
            <a:r>
              <a:rPr lang="en-US" dirty="0"/>
              <a:t>And the log posterior of y tilde equal to class 2 is -1.10</a:t>
            </a:r>
          </a:p>
          <a:p>
            <a:endParaRPr lang="en-US" dirty="0"/>
          </a:p>
          <a:p>
            <a:r>
              <a:rPr lang="en-US" dirty="0"/>
              <a:t>Since -1.1 is bigger than -</a:t>
            </a:r>
            <a:r>
              <a:rPr lang="en-US" dirty="0" err="1"/>
              <a:t>inf</a:t>
            </a:r>
            <a:r>
              <a:rPr lang="en-US" dirty="0"/>
              <a:t>, therefore we predict y tilde is equal to class 2.</a:t>
            </a:r>
          </a:p>
          <a:p>
            <a:endParaRPr lang="en-US" dirty="0"/>
          </a:p>
          <a:p>
            <a:r>
              <a:rPr lang="en-US" dirty="0"/>
              <a:t>&lt;PAUSE&gt;</a:t>
            </a:r>
          </a:p>
          <a:p>
            <a:endParaRPr lang="en-US" dirty="0"/>
          </a:p>
          <a:p>
            <a:r>
              <a:rPr lang="en-US" dirty="0"/>
              <a:t>The fact that one of the log probability is –infinity suggests that ML might be overfitting. Because </a:t>
            </a:r>
            <a:r>
              <a:rPr lang="en-US"/>
              <a:t>this says </a:t>
            </a:r>
            <a:r>
              <a:rPr lang="en-US" dirty="0"/>
              <a:t>that we are 100% sure x tilde is not from class 1. But we only have 3 data samples! How can we be 100% sure of anything? This motivates the use of posterior predictive approach.</a:t>
            </a:r>
          </a:p>
        </p:txBody>
      </p:sp>
      <p:sp>
        <p:nvSpPr>
          <p:cNvPr id="4" name="Slide Number Placeholder 3"/>
          <p:cNvSpPr>
            <a:spLocks noGrp="1"/>
          </p:cNvSpPr>
          <p:nvPr>
            <p:ph type="sldNum" sz="quarter" idx="10"/>
          </p:nvPr>
        </p:nvSpPr>
        <p:spPr/>
        <p:txBody>
          <a:bodyPr/>
          <a:lstStyle/>
          <a:p>
            <a:fld id="{6C60E219-B6FC-754C-92EE-CBB76981DCE4}" type="slidenum">
              <a:rPr lang="en-US" smtClean="0"/>
              <a:t>142</a:t>
            </a:fld>
            <a:endParaRPr lang="en-US"/>
          </a:p>
        </p:txBody>
      </p:sp>
    </p:spTree>
    <p:extLst>
      <p:ext uri="{BB962C8B-B14F-4D97-AF65-F5344CB8AC3E}">
        <p14:creationId xmlns:p14="http://schemas.microsoft.com/office/powerpoint/2010/main" val="193216670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 with strategy 3?</a:t>
            </a:r>
          </a:p>
        </p:txBody>
      </p:sp>
      <p:sp>
        <p:nvSpPr>
          <p:cNvPr id="4" name="Slide Number Placeholder 3"/>
          <p:cNvSpPr>
            <a:spLocks noGrp="1"/>
          </p:cNvSpPr>
          <p:nvPr>
            <p:ph type="sldNum" sz="quarter" idx="10"/>
          </p:nvPr>
        </p:nvSpPr>
        <p:spPr/>
        <p:txBody>
          <a:bodyPr/>
          <a:lstStyle/>
          <a:p>
            <a:fld id="{6C60E219-B6FC-754C-92EE-CBB76981DCE4}" type="slidenum">
              <a:rPr lang="en-US" smtClean="0"/>
              <a:t>143</a:t>
            </a:fld>
            <a:endParaRPr lang="en-US"/>
          </a:p>
        </p:txBody>
      </p:sp>
    </p:spTree>
    <p:extLst>
      <p:ext uri="{BB962C8B-B14F-4D97-AF65-F5344CB8AC3E}">
        <p14:creationId xmlns:p14="http://schemas.microsoft.com/office/powerpoint/2010/main" val="97701213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Once again, recall that the training dataset D consists of features x1, x2, to </a:t>
            </a:r>
            <a:r>
              <a:rPr lang="en-US" dirty="0" err="1"/>
              <a:t>xN</a:t>
            </a:r>
            <a:r>
              <a:rPr lang="en-US" dirty="0"/>
              <a:t> and class labels y1, y2, to </a:t>
            </a:r>
            <a:r>
              <a:rPr lang="en-US" dirty="0" err="1"/>
              <a:t>yN</a:t>
            </a:r>
            <a:r>
              <a:rPr lang="en-US" dirty="0"/>
              <a:t>.</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144</a:t>
            </a:fld>
            <a:endParaRPr lang="en-US"/>
          </a:p>
        </p:txBody>
      </p:sp>
    </p:spTree>
    <p:extLst>
      <p:ext uri="{BB962C8B-B14F-4D97-AF65-F5344CB8AC3E}">
        <p14:creationId xmlns:p14="http://schemas.microsoft.com/office/powerpoint/2010/main" val="278845148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predict class y tilde given test sample x tilde.</a:t>
            </a:r>
          </a:p>
          <a:p>
            <a:endParaRPr lang="en-US" dirty="0"/>
          </a:p>
          <a:p>
            <a:r>
              <a:rPr lang="en-US" dirty="0"/>
              <a:t>In MAP estimation, we considered the posterior distribution p of y tilde given x tilde and theta. </a:t>
            </a:r>
          </a:p>
          <a:p>
            <a:endParaRPr lang="en-US" dirty="0"/>
          </a:p>
          <a:p>
            <a:r>
              <a:rPr lang="en-US" dirty="0"/>
              <a:t>Here, we consider a different posterior distribution p of y tilde given x tilde and D. In this way, we cut out the middle man theta. </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145</a:t>
            </a:fld>
            <a:endParaRPr lang="en-US"/>
          </a:p>
        </p:txBody>
      </p:sp>
    </p:spTree>
    <p:extLst>
      <p:ext uri="{BB962C8B-B14F-4D97-AF65-F5344CB8AC3E}">
        <p14:creationId xmlns:p14="http://schemas.microsoft.com/office/powerpoint/2010/main" val="251972381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observing </a:t>
            </a:r>
            <a:r>
              <a:rPr lang="en-US" dirty="0" err="1"/>
              <a:t>xtilde</a:t>
            </a:r>
            <a:r>
              <a:rPr lang="en-US" dirty="0"/>
              <a:t>, </a:t>
            </a:r>
            <a:r>
              <a:rPr lang="en-US" dirty="0" err="1"/>
              <a:t>ytilde</a:t>
            </a:r>
            <a:r>
              <a:rPr lang="en-US" dirty="0"/>
              <a:t> GIVEN D is the same as FIRST observing x tilde GIVEN D, and then observing y tilde GIVEN x tilde and D.</a:t>
            </a:r>
          </a:p>
          <a:p>
            <a:endParaRPr lang="en-US" dirty="0"/>
          </a:p>
          <a:p>
            <a:r>
              <a:rPr lang="en-US" dirty="0"/>
              <a:t>So if we move p of x tilde given D to the denominator of the left </a:t>
            </a:r>
            <a:r>
              <a:rPr lang="en-US" dirty="0" err="1"/>
              <a:t>handside</a:t>
            </a:r>
            <a:r>
              <a:rPr lang="en-US" dirty="0"/>
              <a:t>, we get p of x tilde and y tilde GIVEN D divided by p of x tilde given D.</a:t>
            </a:r>
          </a:p>
        </p:txBody>
      </p:sp>
      <p:sp>
        <p:nvSpPr>
          <p:cNvPr id="4" name="Slide Number Placeholder 3"/>
          <p:cNvSpPr>
            <a:spLocks noGrp="1"/>
          </p:cNvSpPr>
          <p:nvPr>
            <p:ph type="sldNum" sz="quarter" idx="10"/>
          </p:nvPr>
        </p:nvSpPr>
        <p:spPr/>
        <p:txBody>
          <a:bodyPr/>
          <a:lstStyle/>
          <a:p>
            <a:fld id="{6C60E219-B6FC-754C-92EE-CBB76981DCE4}" type="slidenum">
              <a:rPr lang="en-US" smtClean="0"/>
              <a:t>146</a:t>
            </a:fld>
            <a:endParaRPr lang="en-US"/>
          </a:p>
        </p:txBody>
      </p:sp>
    </p:spTree>
    <p:extLst>
      <p:ext uri="{BB962C8B-B14F-4D97-AF65-F5344CB8AC3E}">
        <p14:creationId xmlns:p14="http://schemas.microsoft.com/office/powerpoint/2010/main" val="72181748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of tilde x given D does not depend on y tilde, so we can drop it from the denominator.</a:t>
            </a:r>
          </a:p>
        </p:txBody>
      </p:sp>
      <p:sp>
        <p:nvSpPr>
          <p:cNvPr id="4" name="Slide Number Placeholder 3"/>
          <p:cNvSpPr>
            <a:spLocks noGrp="1"/>
          </p:cNvSpPr>
          <p:nvPr>
            <p:ph type="sldNum" sz="quarter" idx="10"/>
          </p:nvPr>
        </p:nvSpPr>
        <p:spPr/>
        <p:txBody>
          <a:bodyPr/>
          <a:lstStyle/>
          <a:p>
            <a:fld id="{6C60E219-B6FC-754C-92EE-CBB76981DCE4}" type="slidenum">
              <a:rPr lang="en-US" smtClean="0"/>
              <a:t>147</a:t>
            </a:fld>
            <a:endParaRPr lang="en-US"/>
          </a:p>
        </p:txBody>
      </p:sp>
    </p:spTree>
    <p:extLst>
      <p:ext uri="{BB962C8B-B14F-4D97-AF65-F5344CB8AC3E}">
        <p14:creationId xmlns:p14="http://schemas.microsoft.com/office/powerpoint/2010/main" val="243035274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joint distribution of x tilde and y tilde given D is the same as FIRST observing y tilde GIVEN D, and then observing x tilde GIVEN that we have already observed y tilde and D.</a:t>
            </a:r>
          </a:p>
        </p:txBody>
      </p:sp>
      <p:sp>
        <p:nvSpPr>
          <p:cNvPr id="4" name="Slide Number Placeholder 3"/>
          <p:cNvSpPr>
            <a:spLocks noGrp="1"/>
          </p:cNvSpPr>
          <p:nvPr>
            <p:ph type="sldNum" sz="quarter" idx="10"/>
          </p:nvPr>
        </p:nvSpPr>
        <p:spPr/>
        <p:txBody>
          <a:bodyPr/>
          <a:lstStyle/>
          <a:p>
            <a:fld id="{6C60E219-B6FC-754C-92EE-CBB76981DCE4}" type="slidenum">
              <a:rPr lang="en-US" smtClean="0"/>
              <a:t>148</a:t>
            </a:fld>
            <a:endParaRPr lang="en-US"/>
          </a:p>
        </p:txBody>
      </p:sp>
    </p:spTree>
    <p:extLst>
      <p:ext uri="{BB962C8B-B14F-4D97-AF65-F5344CB8AC3E}">
        <p14:creationId xmlns:p14="http://schemas.microsoft.com/office/powerpoint/2010/main" val="374154092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substitute in D is equal to features x1 to </a:t>
            </a:r>
            <a:r>
              <a:rPr lang="en-US" dirty="0" err="1"/>
              <a:t>xN</a:t>
            </a:r>
            <a:r>
              <a:rPr lang="en-US" dirty="0"/>
              <a:t> and class labels y1 to </a:t>
            </a:r>
            <a:r>
              <a:rPr lang="en-US" dirty="0" err="1"/>
              <a:t>yN</a:t>
            </a:r>
            <a:r>
              <a:rPr lang="en-US" dirty="0"/>
              <a:t>.</a:t>
            </a:r>
          </a:p>
        </p:txBody>
      </p:sp>
      <p:sp>
        <p:nvSpPr>
          <p:cNvPr id="4" name="Slide Number Placeholder 3"/>
          <p:cNvSpPr>
            <a:spLocks noGrp="1"/>
          </p:cNvSpPr>
          <p:nvPr>
            <p:ph type="sldNum" sz="quarter" idx="10"/>
          </p:nvPr>
        </p:nvSpPr>
        <p:spPr/>
        <p:txBody>
          <a:bodyPr/>
          <a:lstStyle/>
          <a:p>
            <a:fld id="{6C60E219-B6FC-754C-92EE-CBB76981DCE4}" type="slidenum">
              <a:rPr lang="en-US" smtClean="0"/>
              <a:t>149</a:t>
            </a:fld>
            <a:endParaRPr lang="en-US"/>
          </a:p>
        </p:txBody>
      </p:sp>
    </p:spTree>
    <p:extLst>
      <p:ext uri="{BB962C8B-B14F-4D97-AF65-F5344CB8AC3E}">
        <p14:creationId xmlns:p14="http://schemas.microsoft.com/office/powerpoint/2010/main" val="1319631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Now we will plug in the Gaussian formula.</a:t>
            </a:r>
            <a:r>
              <a:rPr lang="en-US" baseline="0" dirty="0"/>
              <a:t> </a:t>
            </a:r>
          </a:p>
          <a:p>
            <a:endParaRPr lang="en-US" dirty="0"/>
          </a:p>
          <a:p>
            <a:r>
              <a:rPr lang="en-US" baseline="0" dirty="0"/>
              <a:t>When we apply log to 1 over square root 2 pi sigma square, we get minus log square root 2 pi sigma square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When we apply log to e to the negative (</a:t>
            </a:r>
            <a:r>
              <a:rPr lang="en-US" baseline="0" dirty="0" err="1"/>
              <a:t>xn</a:t>
            </a:r>
            <a:r>
              <a:rPr lang="en-US" baseline="0" dirty="0"/>
              <a:t> – mu) square divided by 2 sigma square, the log cancels out the exponential and we are left with minus (</a:t>
            </a:r>
            <a:r>
              <a:rPr lang="en-US" baseline="0" dirty="0" err="1"/>
              <a:t>xn</a:t>
            </a:r>
            <a:r>
              <a:rPr lang="en-US" baseline="0" dirty="0"/>
              <a:t> – mu) square divided by 2 sigma square. </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15</a:t>
            </a:fld>
            <a:endParaRPr lang="en-US"/>
          </a:p>
        </p:txBody>
      </p:sp>
    </p:spTree>
    <p:extLst>
      <p:ext uri="{BB962C8B-B14F-4D97-AF65-F5344CB8AC3E}">
        <p14:creationId xmlns:p14="http://schemas.microsoft.com/office/powerpoint/2010/main" val="284388017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already know the class labels y1 to </a:t>
            </a:r>
            <a:r>
              <a:rPr lang="en-US" dirty="0" err="1"/>
              <a:t>yN</a:t>
            </a:r>
            <a:r>
              <a:rPr lang="en-US" dirty="0"/>
              <a:t>, then the features x1 to </a:t>
            </a:r>
            <a:r>
              <a:rPr lang="en-US" dirty="0" err="1"/>
              <a:t>xN</a:t>
            </a:r>
            <a:r>
              <a:rPr lang="en-US" dirty="0"/>
              <a:t> tells us nothing about </a:t>
            </a:r>
            <a:r>
              <a:rPr lang="en-US" dirty="0" err="1"/>
              <a:t>ytilde</a:t>
            </a:r>
            <a:r>
              <a:rPr lang="en-US" dirty="0"/>
              <a:t>, so we can drop x1 to </a:t>
            </a:r>
            <a:r>
              <a:rPr lang="en-US" dirty="0" err="1"/>
              <a:t>xN</a:t>
            </a:r>
            <a:r>
              <a:rPr lang="en-US" dirty="0"/>
              <a:t>.</a:t>
            </a:r>
          </a:p>
          <a:p>
            <a:endParaRPr lang="en-US" dirty="0"/>
          </a:p>
          <a:p>
            <a:r>
              <a:rPr lang="en-US" dirty="0"/>
              <a:t>For suppose, suppose I give you 5 photos of chairs and 5 photos of cows. Knowing what cows and chairs look like tells you nothing about whether the next photo will be a cow or a chair.</a:t>
            </a:r>
          </a:p>
        </p:txBody>
      </p:sp>
      <p:sp>
        <p:nvSpPr>
          <p:cNvPr id="4" name="Slide Number Placeholder 3"/>
          <p:cNvSpPr>
            <a:spLocks noGrp="1"/>
          </p:cNvSpPr>
          <p:nvPr>
            <p:ph type="sldNum" sz="quarter" idx="10"/>
          </p:nvPr>
        </p:nvSpPr>
        <p:spPr/>
        <p:txBody>
          <a:bodyPr/>
          <a:lstStyle/>
          <a:p>
            <a:fld id="{6C60E219-B6FC-754C-92EE-CBB76981DCE4}" type="slidenum">
              <a:rPr lang="en-US" smtClean="0"/>
              <a:t>150</a:t>
            </a:fld>
            <a:endParaRPr lang="en-US"/>
          </a:p>
        </p:txBody>
      </p:sp>
    </p:spTree>
    <p:extLst>
      <p:ext uri="{BB962C8B-B14F-4D97-AF65-F5344CB8AC3E}">
        <p14:creationId xmlns:p14="http://schemas.microsoft.com/office/powerpoint/2010/main" val="181523337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let’s evaluate the two terms separately.</a:t>
            </a:r>
          </a:p>
        </p:txBody>
      </p:sp>
      <p:sp>
        <p:nvSpPr>
          <p:cNvPr id="4" name="Slide Number Placeholder 3"/>
          <p:cNvSpPr>
            <a:spLocks noGrp="1"/>
          </p:cNvSpPr>
          <p:nvPr>
            <p:ph type="sldNum" sz="quarter" idx="10"/>
          </p:nvPr>
        </p:nvSpPr>
        <p:spPr/>
        <p:txBody>
          <a:bodyPr/>
          <a:lstStyle/>
          <a:p>
            <a:fld id="{6C60E219-B6FC-754C-92EE-CBB76981DCE4}" type="slidenum">
              <a:rPr lang="en-US" smtClean="0"/>
              <a:t>151</a:t>
            </a:fld>
            <a:endParaRPr lang="en-US"/>
          </a:p>
        </p:txBody>
      </p:sp>
    </p:spTree>
    <p:extLst>
      <p:ext uri="{BB962C8B-B14F-4D97-AF65-F5344CB8AC3E}">
        <p14:creationId xmlns:p14="http://schemas.microsoft.com/office/powerpoint/2010/main" val="384523536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term is just the posterior predictive distribution. </a:t>
            </a:r>
          </a:p>
          <a:p>
            <a:endParaRPr lang="en-US" dirty="0"/>
          </a:p>
          <a:p>
            <a:r>
              <a:rPr lang="en-US" dirty="0"/>
              <a:t>If there are two classes, then we use the formula for the beta-binomial distribution from last week.</a:t>
            </a:r>
          </a:p>
          <a:p>
            <a:endParaRPr lang="en-US" dirty="0"/>
          </a:p>
          <a:p>
            <a:r>
              <a:rPr lang="en-US" dirty="0"/>
              <a:t>If there are more than two classes, then we use the formula for the </a:t>
            </a:r>
            <a:r>
              <a:rPr lang="en-US" dirty="0" err="1"/>
              <a:t>dirichlet</a:t>
            </a:r>
            <a:r>
              <a:rPr lang="en-US" dirty="0"/>
              <a:t>-multinomial distribution from last week.</a:t>
            </a:r>
          </a:p>
        </p:txBody>
      </p:sp>
      <p:sp>
        <p:nvSpPr>
          <p:cNvPr id="4" name="Slide Number Placeholder 3"/>
          <p:cNvSpPr>
            <a:spLocks noGrp="1"/>
          </p:cNvSpPr>
          <p:nvPr>
            <p:ph type="sldNum" sz="quarter" idx="10"/>
          </p:nvPr>
        </p:nvSpPr>
        <p:spPr/>
        <p:txBody>
          <a:bodyPr/>
          <a:lstStyle/>
          <a:p>
            <a:fld id="{6C60E219-B6FC-754C-92EE-CBB76981DCE4}" type="slidenum">
              <a:rPr lang="en-US" smtClean="0"/>
              <a:t>152</a:t>
            </a:fld>
            <a:endParaRPr lang="en-US"/>
          </a:p>
        </p:txBody>
      </p:sp>
    </p:spTree>
    <p:extLst>
      <p:ext uri="{BB962C8B-B14F-4D97-AF65-F5344CB8AC3E}">
        <p14:creationId xmlns:p14="http://schemas.microsoft.com/office/powerpoint/2010/main" val="247244452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consider the second term. Which is p of feature x tilde given class y tilde and al the training features x and all the training class labels y.</a:t>
            </a:r>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153</a:t>
            </a:fld>
            <a:endParaRPr lang="en-US"/>
          </a:p>
        </p:txBody>
      </p:sp>
    </p:spTree>
    <p:extLst>
      <p:ext uri="{BB962C8B-B14F-4D97-AF65-F5344CB8AC3E}">
        <p14:creationId xmlns:p14="http://schemas.microsoft.com/office/powerpoint/2010/main" val="229962426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will evaluate this feature likelihood for each class label c. </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154</a:t>
            </a:fld>
            <a:endParaRPr lang="en-US"/>
          </a:p>
        </p:txBody>
      </p:sp>
    </p:spTree>
    <p:extLst>
      <p:ext uri="{BB962C8B-B14F-4D97-AF65-F5344CB8AC3E}">
        <p14:creationId xmlns:p14="http://schemas.microsoft.com/office/powerpoint/2010/main" val="417102174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the trick is to notice that the feature dimension j are independent because of the </a:t>
            </a:r>
            <a:r>
              <a:rPr lang="en-US" dirty="0" err="1"/>
              <a:t>naives</a:t>
            </a:r>
            <a:r>
              <a:rPr lang="en-US" dirty="0"/>
              <a:t> Bayes model.</a:t>
            </a:r>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155</a:t>
            </a:fld>
            <a:endParaRPr lang="en-US"/>
          </a:p>
        </p:txBody>
      </p:sp>
    </p:spTree>
    <p:extLst>
      <p:ext uri="{BB962C8B-B14F-4D97-AF65-F5344CB8AC3E}">
        <p14:creationId xmlns:p14="http://schemas.microsoft.com/office/powerpoint/2010/main" val="350309143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Like before, </a:t>
            </a:r>
            <a:r>
              <a:rPr lang="en-US" sz="1200" dirty="0"/>
              <a:t>knowing what chairs look like do not tell us what cows look like, so features from chair and cow photos are independent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So when evaluating this probability for a particular class c, we only need to consider features of training data that belong to class c.</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Again, just a reminder that ”</a:t>
            </a:r>
            <a:r>
              <a:rPr lang="en-US" sz="1200" dirty="0" err="1"/>
              <a:t>i</a:t>
            </a:r>
            <a:r>
              <a:rPr lang="en-US" sz="1200" dirty="0"/>
              <a:t> belongs to class c” means. And j indexes the feature dimension j.</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156</a:t>
            </a:fld>
            <a:endParaRPr lang="en-US"/>
          </a:p>
        </p:txBody>
      </p:sp>
    </p:spTree>
    <p:extLst>
      <p:ext uri="{BB962C8B-B14F-4D97-AF65-F5344CB8AC3E}">
        <p14:creationId xmlns:p14="http://schemas.microsoft.com/office/powerpoint/2010/main" val="379760391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every dimension and every class c, we compute the posterior predictive distribution p of feature x tilde j GIVEN the j-</a:t>
            </a:r>
            <a:r>
              <a:rPr lang="en-US" dirty="0" err="1"/>
              <a:t>th</a:t>
            </a:r>
            <a:r>
              <a:rPr lang="en-US" dirty="0"/>
              <a:t> features of all training data belonging to class c, and class label y tilde is equal to class c.</a:t>
            </a:r>
          </a:p>
          <a:p>
            <a:endParaRPr lang="en-US" dirty="0"/>
          </a:p>
          <a:p>
            <a:r>
              <a:rPr lang="en-US" dirty="0"/>
              <a:t>For example, suppose feature 1 is Gaussian. Then for class 2, we can compute the pdf of the first feature of test sample x tilde 1 by using the univariate Gaussian posterior predictive formula using the 1</a:t>
            </a:r>
            <a:r>
              <a:rPr lang="en-US" baseline="30000" dirty="0"/>
              <a:t>st</a:t>
            </a:r>
            <a:r>
              <a:rPr lang="en-US" dirty="0"/>
              <a:t> feature of all training data samples coming from class 2.</a:t>
            </a:r>
          </a:p>
        </p:txBody>
      </p:sp>
      <p:sp>
        <p:nvSpPr>
          <p:cNvPr id="4" name="Slide Number Placeholder 3"/>
          <p:cNvSpPr>
            <a:spLocks noGrp="1"/>
          </p:cNvSpPr>
          <p:nvPr>
            <p:ph type="sldNum" sz="quarter" idx="10"/>
          </p:nvPr>
        </p:nvSpPr>
        <p:spPr/>
        <p:txBody>
          <a:bodyPr/>
          <a:lstStyle/>
          <a:p>
            <a:fld id="{6C60E219-B6FC-754C-92EE-CBB76981DCE4}" type="slidenum">
              <a:rPr lang="en-US" smtClean="0"/>
              <a:t>157</a:t>
            </a:fld>
            <a:endParaRPr lang="en-US"/>
          </a:p>
        </p:txBody>
      </p:sp>
    </p:spTree>
    <p:extLst>
      <p:ext uri="{BB962C8B-B14F-4D97-AF65-F5344CB8AC3E}">
        <p14:creationId xmlns:p14="http://schemas.microsoft.com/office/powerpoint/2010/main" val="5517042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another example, suppose feature 2 is binary. Then for class 3, we can compute the probability of the second feature of test sample x tilde 2 by using the beta-binomial posterior predictive distribution formula using the 2nd feature of all training data samples coming from class 3.</a:t>
            </a:r>
          </a:p>
        </p:txBody>
      </p:sp>
      <p:sp>
        <p:nvSpPr>
          <p:cNvPr id="4" name="Slide Number Placeholder 3"/>
          <p:cNvSpPr>
            <a:spLocks noGrp="1"/>
          </p:cNvSpPr>
          <p:nvPr>
            <p:ph type="sldNum" sz="quarter" idx="10"/>
          </p:nvPr>
        </p:nvSpPr>
        <p:spPr/>
        <p:txBody>
          <a:bodyPr/>
          <a:lstStyle/>
          <a:p>
            <a:fld id="{6C60E219-B6FC-754C-92EE-CBB76981DCE4}" type="slidenum">
              <a:rPr lang="en-US" smtClean="0"/>
              <a:t>158</a:t>
            </a:fld>
            <a:endParaRPr lang="en-US"/>
          </a:p>
        </p:txBody>
      </p:sp>
    </p:spTree>
    <p:extLst>
      <p:ext uri="{BB962C8B-B14F-4D97-AF65-F5344CB8AC3E}">
        <p14:creationId xmlns:p14="http://schemas.microsoft.com/office/powerpoint/2010/main" val="276407974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to predict class label y tilde of test sample x tilde, for each class c, we compute the posterior probability of y tilde is equal to class given the test feature x tilde and all the training data D.</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159</a:t>
            </a:fld>
            <a:endParaRPr lang="en-US"/>
          </a:p>
        </p:txBody>
      </p:sp>
    </p:spTree>
    <p:extLst>
      <p:ext uri="{BB962C8B-B14F-4D97-AF65-F5344CB8AC3E}">
        <p14:creationId xmlns:p14="http://schemas.microsoft.com/office/powerpoint/2010/main" val="2280690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from the previous slide, so far we want to find mu and sigma</a:t>
            </a:r>
            <a:r>
              <a:rPr lang="en-US" baseline="0" dirty="0"/>
              <a:t> that maximizes this function sum from n = 1 to N MINUS </a:t>
            </a:r>
            <a:r>
              <a:rPr lang="en-US" baseline="0" dirty="0" err="1"/>
              <a:t>xn</a:t>
            </a:r>
            <a:r>
              <a:rPr lang="en-US" baseline="0" dirty="0"/>
              <a:t> – mu square over 2 sigma square MINUS log </a:t>
            </a:r>
            <a:r>
              <a:rPr lang="en-US" baseline="0" dirty="0" err="1"/>
              <a:t>sqrt</a:t>
            </a:r>
            <a:r>
              <a:rPr lang="en-US" baseline="0" dirty="0"/>
              <a:t> of 2pi sigma square.</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16</a:t>
            </a:fld>
            <a:endParaRPr lang="en-US"/>
          </a:p>
        </p:txBody>
      </p:sp>
    </p:spTree>
    <p:extLst>
      <p:ext uri="{BB962C8B-B14F-4D97-AF65-F5344CB8AC3E}">
        <p14:creationId xmlns:p14="http://schemas.microsoft.com/office/powerpoint/2010/main" val="251966031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term is the class prior probability, the second term is the feature likelihood. In the previous slides, we discussed how to compute these two terms.</a:t>
            </a:r>
          </a:p>
        </p:txBody>
      </p:sp>
      <p:sp>
        <p:nvSpPr>
          <p:cNvPr id="4" name="Slide Number Placeholder 3"/>
          <p:cNvSpPr>
            <a:spLocks noGrp="1"/>
          </p:cNvSpPr>
          <p:nvPr>
            <p:ph type="sldNum" sz="quarter" idx="10"/>
          </p:nvPr>
        </p:nvSpPr>
        <p:spPr/>
        <p:txBody>
          <a:bodyPr/>
          <a:lstStyle/>
          <a:p>
            <a:fld id="{6C60E219-B6FC-754C-92EE-CBB76981DCE4}" type="slidenum">
              <a:rPr lang="en-US" smtClean="0"/>
              <a:t>160</a:t>
            </a:fld>
            <a:endParaRPr lang="en-US"/>
          </a:p>
        </p:txBody>
      </p:sp>
    </p:spTree>
    <p:extLst>
      <p:ext uri="{BB962C8B-B14F-4D97-AF65-F5344CB8AC3E}">
        <p14:creationId xmlns:p14="http://schemas.microsoft.com/office/powerpoint/2010/main" val="379682618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predict the class c to be the class with the highest probability.</a:t>
            </a:r>
          </a:p>
        </p:txBody>
      </p:sp>
      <p:sp>
        <p:nvSpPr>
          <p:cNvPr id="4" name="Slide Number Placeholder 3"/>
          <p:cNvSpPr>
            <a:spLocks noGrp="1"/>
          </p:cNvSpPr>
          <p:nvPr>
            <p:ph type="sldNum" sz="quarter" idx="10"/>
          </p:nvPr>
        </p:nvSpPr>
        <p:spPr/>
        <p:txBody>
          <a:bodyPr/>
          <a:lstStyle/>
          <a:p>
            <a:fld id="{6C60E219-B6FC-754C-92EE-CBB76981DCE4}" type="slidenum">
              <a:rPr lang="en-US" smtClean="0"/>
              <a:t>161</a:t>
            </a:fld>
            <a:endParaRPr lang="en-US"/>
          </a:p>
        </p:txBody>
      </p:sp>
    </p:spTree>
    <p:extLst>
      <p:ext uri="{BB962C8B-B14F-4D97-AF65-F5344CB8AC3E}">
        <p14:creationId xmlns:p14="http://schemas.microsoft.com/office/powerpoint/2010/main" val="393887961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for numerical stability, we compute log posterior distribution.</a:t>
            </a:r>
          </a:p>
        </p:txBody>
      </p:sp>
      <p:sp>
        <p:nvSpPr>
          <p:cNvPr id="4" name="Slide Number Placeholder 3"/>
          <p:cNvSpPr>
            <a:spLocks noGrp="1"/>
          </p:cNvSpPr>
          <p:nvPr>
            <p:ph type="sldNum" sz="quarter" idx="10"/>
          </p:nvPr>
        </p:nvSpPr>
        <p:spPr/>
        <p:txBody>
          <a:bodyPr/>
          <a:lstStyle/>
          <a:p>
            <a:fld id="{6C60E219-B6FC-754C-92EE-CBB76981DCE4}" type="slidenum">
              <a:rPr lang="en-US" smtClean="0"/>
              <a:t>162</a:t>
            </a:fld>
            <a:endParaRPr lang="en-US"/>
          </a:p>
        </p:txBody>
      </p:sp>
    </p:spTree>
    <p:extLst>
      <p:ext uri="{BB962C8B-B14F-4D97-AF65-F5344CB8AC3E}">
        <p14:creationId xmlns:p14="http://schemas.microsoft.com/office/powerpoint/2010/main" val="17736135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log of a TIMES b is equal to log of a + log of b, we get the following.</a:t>
            </a:r>
          </a:p>
        </p:txBody>
      </p:sp>
      <p:sp>
        <p:nvSpPr>
          <p:cNvPr id="4" name="Slide Number Placeholder 3"/>
          <p:cNvSpPr>
            <a:spLocks noGrp="1"/>
          </p:cNvSpPr>
          <p:nvPr>
            <p:ph type="sldNum" sz="quarter" idx="10"/>
          </p:nvPr>
        </p:nvSpPr>
        <p:spPr/>
        <p:txBody>
          <a:bodyPr/>
          <a:lstStyle/>
          <a:p>
            <a:fld id="{6C60E219-B6FC-754C-92EE-CBB76981DCE4}" type="slidenum">
              <a:rPr lang="en-US" smtClean="0"/>
              <a:t>163</a:t>
            </a:fld>
            <a:endParaRPr lang="en-US"/>
          </a:p>
        </p:txBody>
      </p:sp>
    </p:spTree>
    <p:extLst>
      <p:ext uri="{BB962C8B-B14F-4D97-AF65-F5344CB8AC3E}">
        <p14:creationId xmlns:p14="http://schemas.microsoft.com/office/powerpoint/2010/main" val="153963781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we don’t necessary need to use the same strategy within this prediction. For example, in the programming assignment, we will use the maximum likelihood estimate for the class prior and posterior predictive distribution for the binary feature likelihood.</a:t>
            </a:r>
          </a:p>
          <a:p>
            <a:endParaRPr lang="en-US" dirty="0"/>
          </a:p>
          <a:p>
            <a:r>
              <a:rPr lang="en-US" dirty="0"/>
              <a:t>What this means is that the red term stays the same, but the blue term, we replace the posterior predictive distribution with the maximum likelihood estimate of class priors.</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164</a:t>
            </a:fld>
            <a:endParaRPr lang="en-US"/>
          </a:p>
        </p:txBody>
      </p:sp>
    </p:spTree>
    <p:extLst>
      <p:ext uri="{BB962C8B-B14F-4D97-AF65-F5344CB8AC3E}">
        <p14:creationId xmlns:p14="http://schemas.microsoft.com/office/powerpoint/2010/main" val="204119137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show you an example?</a:t>
            </a:r>
          </a:p>
        </p:txBody>
      </p:sp>
      <p:sp>
        <p:nvSpPr>
          <p:cNvPr id="4" name="Slide Number Placeholder 3"/>
          <p:cNvSpPr>
            <a:spLocks noGrp="1"/>
          </p:cNvSpPr>
          <p:nvPr>
            <p:ph type="sldNum" sz="quarter" idx="10"/>
          </p:nvPr>
        </p:nvSpPr>
        <p:spPr/>
        <p:txBody>
          <a:bodyPr/>
          <a:lstStyle/>
          <a:p>
            <a:fld id="{6C60E219-B6FC-754C-92EE-CBB76981DCE4}" type="slidenum">
              <a:rPr lang="en-US" smtClean="0"/>
              <a:t>165</a:t>
            </a:fld>
            <a:endParaRPr lang="en-US"/>
          </a:p>
        </p:txBody>
      </p:sp>
    </p:spTree>
    <p:extLst>
      <p:ext uri="{BB962C8B-B14F-4D97-AF65-F5344CB8AC3E}">
        <p14:creationId xmlns:p14="http://schemas.microsoft.com/office/powerpoint/2010/main" val="198277069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show you an example?</a:t>
            </a:r>
          </a:p>
        </p:txBody>
      </p:sp>
      <p:sp>
        <p:nvSpPr>
          <p:cNvPr id="4" name="Slide Number Placeholder 3"/>
          <p:cNvSpPr>
            <a:spLocks noGrp="1"/>
          </p:cNvSpPr>
          <p:nvPr>
            <p:ph type="sldNum" sz="quarter" idx="10"/>
          </p:nvPr>
        </p:nvSpPr>
        <p:spPr/>
        <p:txBody>
          <a:bodyPr/>
          <a:lstStyle/>
          <a:p>
            <a:fld id="{6C60E219-B6FC-754C-92EE-CBB76981DCE4}" type="slidenum">
              <a:rPr lang="en-US" smtClean="0"/>
              <a:t>166</a:t>
            </a:fld>
            <a:endParaRPr lang="en-US"/>
          </a:p>
        </p:txBody>
      </p:sp>
    </p:spTree>
    <p:extLst>
      <p:ext uri="{BB962C8B-B14F-4D97-AF65-F5344CB8AC3E}">
        <p14:creationId xmlns:p14="http://schemas.microsoft.com/office/powerpoint/2010/main" val="242510465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the training data consists of three samples. </a:t>
            </a:r>
          </a:p>
          <a:p>
            <a:endParaRPr lang="en-US" dirty="0"/>
          </a:p>
          <a:p>
            <a:r>
              <a:rPr lang="en-US" dirty="0"/>
              <a:t>Each row corresponds to one training sample.</a:t>
            </a:r>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167</a:t>
            </a:fld>
            <a:endParaRPr lang="en-US"/>
          </a:p>
        </p:txBody>
      </p:sp>
    </p:spTree>
    <p:extLst>
      <p:ext uri="{BB962C8B-B14F-4D97-AF65-F5344CB8AC3E}">
        <p14:creationId xmlns:p14="http://schemas.microsoft.com/office/powerpoint/2010/main" val="251168883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column is feature 1. You can see that the first feature is equal to 1 for the first two samples and equal to 0 for the third sample.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168</a:t>
            </a:fld>
            <a:endParaRPr lang="en-US"/>
          </a:p>
        </p:txBody>
      </p:sp>
    </p:spTree>
    <p:extLst>
      <p:ext uri="{BB962C8B-B14F-4D97-AF65-F5344CB8AC3E}">
        <p14:creationId xmlns:p14="http://schemas.microsoft.com/office/powerpoint/2010/main" val="291856856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column is feature 2. You can see that the second feature is equal to 0 for the first and third sample, and is equal to 1 for the second sample.</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169</a:t>
            </a:fld>
            <a:endParaRPr lang="en-US"/>
          </a:p>
        </p:txBody>
      </p:sp>
    </p:spTree>
    <p:extLst>
      <p:ext uri="{BB962C8B-B14F-4D97-AF65-F5344CB8AC3E}">
        <p14:creationId xmlns:p14="http://schemas.microsoft.com/office/powerpoint/2010/main" val="1098844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strategy is to</a:t>
            </a:r>
            <a:r>
              <a:rPr lang="en-US" baseline="0" dirty="0"/>
              <a:t> differentiate this whole function with respect to mu and set to 0.</a:t>
            </a:r>
          </a:p>
          <a:p>
            <a:endParaRPr lang="en-US" baseline="0" dirty="0"/>
          </a:p>
          <a:p>
            <a:r>
              <a:rPr lang="en-US" baseline="0" dirty="0"/>
              <a:t>The second term does not contain mu, so we only need to care about the first term when differentiating with respect to mu.</a:t>
            </a:r>
          </a:p>
          <a:p>
            <a:endParaRPr lang="en-US" baseline="0" dirty="0"/>
          </a:p>
          <a:p>
            <a:r>
              <a:rPr lang="en-US" baseline="0" dirty="0"/>
              <a:t>So we have to differentiate sum from n = 1 to N MINUS </a:t>
            </a:r>
            <a:r>
              <a:rPr lang="en-US" baseline="0" dirty="0" err="1"/>
              <a:t>xn</a:t>
            </a:r>
            <a:r>
              <a:rPr lang="en-US" baseline="0" dirty="0"/>
              <a:t> minus mu square divided 2 sigma2</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17</a:t>
            </a:fld>
            <a:endParaRPr lang="en-US"/>
          </a:p>
        </p:txBody>
      </p:sp>
    </p:spTree>
    <p:extLst>
      <p:ext uri="{BB962C8B-B14F-4D97-AF65-F5344CB8AC3E}">
        <p14:creationId xmlns:p14="http://schemas.microsoft.com/office/powerpoint/2010/main" val="53260948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column is class label y. First two samples are from class 2, third sample is from class 1.</a:t>
            </a:r>
          </a:p>
          <a:p>
            <a:endParaRPr lang="en-US" dirty="0"/>
          </a:p>
          <a:p>
            <a:r>
              <a:rPr lang="en-US" dirty="0"/>
              <a:t>For convenience, let’s think of class 2 as head and class 1 as tail.</a:t>
            </a:r>
          </a:p>
        </p:txBody>
      </p:sp>
      <p:sp>
        <p:nvSpPr>
          <p:cNvPr id="4" name="Slide Number Placeholder 3"/>
          <p:cNvSpPr>
            <a:spLocks noGrp="1"/>
          </p:cNvSpPr>
          <p:nvPr>
            <p:ph type="sldNum" sz="quarter" idx="10"/>
          </p:nvPr>
        </p:nvSpPr>
        <p:spPr/>
        <p:txBody>
          <a:bodyPr/>
          <a:lstStyle/>
          <a:p>
            <a:fld id="{6C60E219-B6FC-754C-92EE-CBB76981DCE4}" type="slidenum">
              <a:rPr lang="en-US" smtClean="0"/>
              <a:t>170</a:t>
            </a:fld>
            <a:endParaRPr lang="en-US"/>
          </a:p>
        </p:txBody>
      </p:sp>
    </p:spTree>
    <p:extLst>
      <p:ext uri="{BB962C8B-B14F-4D97-AF65-F5344CB8AC3E}">
        <p14:creationId xmlns:p14="http://schemas.microsoft.com/office/powerpoint/2010/main" val="282849337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consider test sample x tilde. xtilde1 is 1, xtilde2 is 2. We want to predict y tilde.</a:t>
            </a:r>
          </a:p>
          <a:p>
            <a:endParaRPr lang="en-US" dirty="0"/>
          </a:p>
          <a:p>
            <a:r>
              <a:rPr lang="en-US" dirty="0"/>
              <a:t>We will use maximum likelihood estimation for the class prior parameters and for the feature likelihood, we will use posterior predictive distribution with a beta priors with hyperparameters 2 and 2.</a:t>
            </a:r>
          </a:p>
          <a:p>
            <a:endParaRPr lang="en-US" dirty="0"/>
          </a:p>
          <a:p>
            <a:r>
              <a:rPr lang="en-US" dirty="0"/>
              <a:t>Everyone ok with the problem set up??</a:t>
            </a:r>
          </a:p>
        </p:txBody>
      </p:sp>
      <p:sp>
        <p:nvSpPr>
          <p:cNvPr id="4" name="Slide Number Placeholder 3"/>
          <p:cNvSpPr>
            <a:spLocks noGrp="1"/>
          </p:cNvSpPr>
          <p:nvPr>
            <p:ph type="sldNum" sz="quarter" idx="10"/>
          </p:nvPr>
        </p:nvSpPr>
        <p:spPr/>
        <p:txBody>
          <a:bodyPr/>
          <a:lstStyle/>
          <a:p>
            <a:fld id="{6C60E219-B6FC-754C-92EE-CBB76981DCE4}" type="slidenum">
              <a:rPr lang="en-US" smtClean="0"/>
              <a:t>171</a:t>
            </a:fld>
            <a:endParaRPr lang="en-US"/>
          </a:p>
        </p:txBody>
      </p:sp>
    </p:spTree>
    <p:extLst>
      <p:ext uri="{BB962C8B-B14F-4D97-AF65-F5344CB8AC3E}">
        <p14:creationId xmlns:p14="http://schemas.microsoft.com/office/powerpoint/2010/main" val="413557753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First thing is that the maximum likelihood estimate of the class prior lambda is 2/3 because 2 of the 3 training examples are from class 2.</a:t>
            </a:r>
          </a:p>
        </p:txBody>
      </p:sp>
      <p:sp>
        <p:nvSpPr>
          <p:cNvPr id="4" name="Slide Number Placeholder 3"/>
          <p:cNvSpPr>
            <a:spLocks noGrp="1"/>
          </p:cNvSpPr>
          <p:nvPr>
            <p:ph type="sldNum" sz="quarter" idx="10"/>
          </p:nvPr>
        </p:nvSpPr>
        <p:spPr/>
        <p:txBody>
          <a:bodyPr/>
          <a:lstStyle/>
          <a:p>
            <a:fld id="{6C60E219-B6FC-754C-92EE-CBB76981DCE4}" type="slidenum">
              <a:rPr lang="en-US" smtClean="0"/>
              <a:t>172</a:t>
            </a:fld>
            <a:endParaRPr lang="en-US"/>
          </a:p>
        </p:txBody>
      </p:sp>
    </p:spTree>
    <p:extLst>
      <p:ext uri="{BB962C8B-B14F-4D97-AF65-F5344CB8AC3E}">
        <p14:creationId xmlns:p14="http://schemas.microsoft.com/office/powerpoint/2010/main" val="214525169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compute the log posterior p of y tilde equal to class 1 GIVEN x tilde and training set D.</a:t>
            </a:r>
          </a:p>
        </p:txBody>
      </p:sp>
      <p:sp>
        <p:nvSpPr>
          <p:cNvPr id="4" name="Slide Number Placeholder 3"/>
          <p:cNvSpPr>
            <a:spLocks noGrp="1"/>
          </p:cNvSpPr>
          <p:nvPr>
            <p:ph type="sldNum" sz="quarter" idx="10"/>
          </p:nvPr>
        </p:nvSpPr>
        <p:spPr/>
        <p:txBody>
          <a:bodyPr/>
          <a:lstStyle/>
          <a:p>
            <a:fld id="{6C60E219-B6FC-754C-92EE-CBB76981DCE4}" type="slidenum">
              <a:rPr lang="en-US" smtClean="0"/>
              <a:t>173</a:t>
            </a:fld>
            <a:endParaRPr lang="en-US"/>
          </a:p>
        </p:txBody>
      </p:sp>
    </p:spTree>
    <p:extLst>
      <p:ext uri="{BB962C8B-B14F-4D97-AF65-F5344CB8AC3E}">
        <p14:creationId xmlns:p14="http://schemas.microsoft.com/office/powerpoint/2010/main" val="13275741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formula from the previous slide.</a:t>
            </a:r>
          </a:p>
          <a:p>
            <a:endParaRPr lang="en-US" dirty="0"/>
          </a:p>
          <a:p>
            <a:r>
              <a:rPr lang="en-US" dirty="0"/>
              <a:t>The first term is the class prior, which the question asks to use the ML estimate.</a:t>
            </a:r>
          </a:p>
          <a:p>
            <a:endParaRPr lang="en-US" dirty="0"/>
          </a:p>
          <a:p>
            <a:r>
              <a:rPr lang="en-US" dirty="0"/>
              <a:t>The second term is the feature likelihood.</a:t>
            </a:r>
          </a:p>
        </p:txBody>
      </p:sp>
      <p:sp>
        <p:nvSpPr>
          <p:cNvPr id="4" name="Slide Number Placeholder 3"/>
          <p:cNvSpPr>
            <a:spLocks noGrp="1"/>
          </p:cNvSpPr>
          <p:nvPr>
            <p:ph type="sldNum" sz="quarter" idx="10"/>
          </p:nvPr>
        </p:nvSpPr>
        <p:spPr/>
        <p:txBody>
          <a:bodyPr/>
          <a:lstStyle/>
          <a:p>
            <a:fld id="{6C60E219-B6FC-754C-92EE-CBB76981DCE4}" type="slidenum">
              <a:rPr lang="en-US" smtClean="0"/>
              <a:t>174</a:t>
            </a:fld>
            <a:endParaRPr lang="en-US"/>
          </a:p>
        </p:txBody>
      </p:sp>
    </p:spTree>
    <p:extLst>
      <p:ext uri="{BB962C8B-B14F-4D97-AF65-F5344CB8AC3E}">
        <p14:creationId xmlns:p14="http://schemas.microsoft.com/office/powerpoint/2010/main" val="26348435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the first term. Remember class 1 is tail. And lambda is the probability of getting a head.</a:t>
            </a:r>
          </a:p>
          <a:p>
            <a:endParaRPr lang="en-US" dirty="0"/>
          </a:p>
          <a:p>
            <a:r>
              <a:rPr lang="en-US" dirty="0"/>
              <a:t>So we get 1 – MINUS Lambda ML.</a:t>
            </a:r>
          </a:p>
          <a:p>
            <a:endParaRPr lang="en-US" dirty="0"/>
          </a:p>
          <a:p>
            <a:r>
              <a:rPr lang="en-US" dirty="0"/>
              <a:t>Any question?</a:t>
            </a:r>
          </a:p>
        </p:txBody>
      </p:sp>
      <p:sp>
        <p:nvSpPr>
          <p:cNvPr id="4" name="Slide Number Placeholder 3"/>
          <p:cNvSpPr>
            <a:spLocks noGrp="1"/>
          </p:cNvSpPr>
          <p:nvPr>
            <p:ph type="sldNum" sz="quarter" idx="10"/>
          </p:nvPr>
        </p:nvSpPr>
        <p:spPr/>
        <p:txBody>
          <a:bodyPr/>
          <a:lstStyle/>
          <a:p>
            <a:fld id="{6C60E219-B6FC-754C-92EE-CBB76981DCE4}" type="slidenum">
              <a:rPr lang="en-US" smtClean="0"/>
              <a:t>175</a:t>
            </a:fld>
            <a:endParaRPr lang="en-US"/>
          </a:p>
        </p:txBody>
      </p:sp>
    </p:spTree>
    <p:extLst>
      <p:ext uri="{BB962C8B-B14F-4D97-AF65-F5344CB8AC3E}">
        <p14:creationId xmlns:p14="http://schemas.microsoft.com/office/powerpoint/2010/main" val="221117299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terms come from expanding the sum.</a:t>
            </a:r>
          </a:p>
          <a:p>
            <a:endParaRPr lang="en-US" dirty="0"/>
          </a:p>
          <a:p>
            <a:r>
              <a:rPr lang="en-US" dirty="0"/>
              <a:t>So the first term corresponds to the first feature dimension j = 1</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second term corresponds to the second feature dimension j = 2</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176</a:t>
            </a:fld>
            <a:endParaRPr lang="en-US"/>
          </a:p>
        </p:txBody>
      </p:sp>
    </p:spTree>
    <p:extLst>
      <p:ext uri="{BB962C8B-B14F-4D97-AF65-F5344CB8AC3E}">
        <p14:creationId xmlns:p14="http://schemas.microsoft.com/office/powerpoint/2010/main" val="8073077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note that x tilde 1 is 1 and x tilde 2 is 0. </a:t>
            </a:r>
          </a:p>
        </p:txBody>
      </p:sp>
      <p:sp>
        <p:nvSpPr>
          <p:cNvPr id="4" name="Slide Number Placeholder 3"/>
          <p:cNvSpPr>
            <a:spLocks noGrp="1"/>
          </p:cNvSpPr>
          <p:nvPr>
            <p:ph type="sldNum" sz="quarter" idx="10"/>
          </p:nvPr>
        </p:nvSpPr>
        <p:spPr/>
        <p:txBody>
          <a:bodyPr/>
          <a:lstStyle/>
          <a:p>
            <a:fld id="{6C60E219-B6FC-754C-92EE-CBB76981DCE4}" type="slidenum">
              <a:rPr lang="en-US" smtClean="0"/>
              <a:t>177</a:t>
            </a:fld>
            <a:endParaRPr lang="en-US"/>
          </a:p>
        </p:txBody>
      </p:sp>
    </p:spTree>
    <p:extLst>
      <p:ext uri="{BB962C8B-B14F-4D97-AF65-F5344CB8AC3E}">
        <p14:creationId xmlns:p14="http://schemas.microsoft.com/office/powerpoint/2010/main" val="128057456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plug in the numbers.</a:t>
            </a:r>
          </a:p>
          <a:p>
            <a:endParaRPr lang="en-US" dirty="0"/>
          </a:p>
          <a:p>
            <a:r>
              <a:rPr lang="en-US" dirty="0"/>
              <a:t>Lambda ML is 2/3. So 1 minus 2/3 is 1/3.</a:t>
            </a:r>
          </a:p>
        </p:txBody>
      </p:sp>
      <p:sp>
        <p:nvSpPr>
          <p:cNvPr id="4" name="Slide Number Placeholder 3"/>
          <p:cNvSpPr>
            <a:spLocks noGrp="1"/>
          </p:cNvSpPr>
          <p:nvPr>
            <p:ph type="sldNum" sz="quarter" idx="10"/>
          </p:nvPr>
        </p:nvSpPr>
        <p:spPr/>
        <p:txBody>
          <a:bodyPr/>
          <a:lstStyle/>
          <a:p>
            <a:fld id="{6C60E219-B6FC-754C-92EE-CBB76981DCE4}" type="slidenum">
              <a:rPr lang="en-US" smtClean="0"/>
              <a:t>178</a:t>
            </a:fld>
            <a:endParaRPr lang="en-US"/>
          </a:p>
        </p:txBody>
      </p:sp>
    </p:spTree>
    <p:extLst>
      <p:ext uri="{BB962C8B-B14F-4D97-AF65-F5344CB8AC3E}">
        <p14:creationId xmlns:p14="http://schemas.microsoft.com/office/powerpoint/2010/main" val="12566065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consider the second term. </a:t>
            </a:r>
          </a:p>
          <a:p>
            <a:endParaRPr lang="en-US" dirty="0"/>
          </a:p>
          <a:p>
            <a:r>
              <a:rPr lang="en-US" dirty="0"/>
              <a:t>First I want to remind you that from the previous lecture on beta-binomial distribution, the posterior predictive distribution formula is given by N1 + a divided by </a:t>
            </a:r>
            <a:r>
              <a:rPr lang="en-US" dirty="0" err="1"/>
              <a:t>N+a+b</a:t>
            </a:r>
            <a:r>
              <a:rPr lang="en-US" dirty="0"/>
              <a:t>. where N1 is the number of heads and N is the number of coin tosses.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179</a:t>
            </a:fld>
            <a:endParaRPr lang="en-US"/>
          </a:p>
        </p:txBody>
      </p:sp>
    </p:spTree>
    <p:extLst>
      <p:ext uri="{BB962C8B-B14F-4D97-AF65-F5344CB8AC3E}">
        <p14:creationId xmlns:p14="http://schemas.microsoft.com/office/powerpoint/2010/main" val="3883663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we get this. Everyone ok?</a:t>
            </a:r>
          </a:p>
          <a:p>
            <a:br>
              <a:rPr lang="en-US" dirty="0"/>
            </a:br>
            <a:r>
              <a:rPr lang="en-US" dirty="0"/>
              <a:t>We bring down power of 2, which cancels with the denominator. The power of 2 becomes</a:t>
            </a:r>
            <a:r>
              <a:rPr lang="en-US" baseline="0" dirty="0"/>
              <a:t> 1, and we multiply by -1 because we differentiate </a:t>
            </a:r>
            <a:r>
              <a:rPr lang="en-US" baseline="0" dirty="0" err="1"/>
              <a:t>xn</a:t>
            </a:r>
            <a:r>
              <a:rPr lang="en-US" baseline="0" dirty="0"/>
              <a:t> minus mu.</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18</a:t>
            </a:fld>
            <a:endParaRPr lang="en-US"/>
          </a:p>
        </p:txBody>
      </p:sp>
    </p:spTree>
    <p:extLst>
      <p:ext uri="{BB962C8B-B14F-4D97-AF65-F5344CB8AC3E}">
        <p14:creationId xmlns:p14="http://schemas.microsoft.com/office/powerpoint/2010/main" val="230983864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hyperparameters a and b are equal to 2, so we get N1 + 2 divided by N + 4.</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 evaluate the red circle, let’s think about what it is saying. This is the probability that the 1st feature of x tilde is 1 given that class y tilde is equal to 1.</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180</a:t>
            </a:fld>
            <a:endParaRPr lang="en-US"/>
          </a:p>
        </p:txBody>
      </p:sp>
    </p:spTree>
    <p:extLst>
      <p:ext uri="{BB962C8B-B14F-4D97-AF65-F5344CB8AC3E}">
        <p14:creationId xmlns:p14="http://schemas.microsoft.com/office/powerpoint/2010/main" val="373445300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consider all the training examples from class 1 and looking at their first feature, which I have highlighted in green.</a:t>
            </a:r>
          </a:p>
          <a:p>
            <a:endParaRPr lang="en-US" dirty="0"/>
          </a:p>
          <a:p>
            <a:r>
              <a:rPr lang="en-US" dirty="0"/>
              <a:t>There is only one training example from class 1, so N is equal to 1.</a:t>
            </a:r>
          </a:p>
          <a:p>
            <a:endParaRPr lang="en-US" dirty="0"/>
          </a:p>
          <a:p>
            <a:r>
              <a:rPr lang="en-US" dirty="0"/>
              <a:t>N1 is equal to 0 since among all class 1 training data, feature 1 is always 0. </a:t>
            </a:r>
          </a:p>
        </p:txBody>
      </p:sp>
      <p:sp>
        <p:nvSpPr>
          <p:cNvPr id="4" name="Slide Number Placeholder 3"/>
          <p:cNvSpPr>
            <a:spLocks noGrp="1"/>
          </p:cNvSpPr>
          <p:nvPr>
            <p:ph type="sldNum" sz="quarter" idx="10"/>
          </p:nvPr>
        </p:nvSpPr>
        <p:spPr/>
        <p:txBody>
          <a:bodyPr/>
          <a:lstStyle/>
          <a:p>
            <a:fld id="{6C60E219-B6FC-754C-92EE-CBB76981DCE4}" type="slidenum">
              <a:rPr lang="en-US" smtClean="0"/>
              <a:t>181</a:t>
            </a:fld>
            <a:endParaRPr lang="en-US"/>
          </a:p>
        </p:txBody>
      </p:sp>
    </p:spTree>
    <p:extLst>
      <p:ext uri="{BB962C8B-B14F-4D97-AF65-F5344CB8AC3E}">
        <p14:creationId xmlns:p14="http://schemas.microsoft.com/office/powerpoint/2010/main" val="27975051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plug in N1 = 0 and N = 1, we get 0+2 divided by 1 + 4, which is 2/5</a:t>
            </a:r>
          </a:p>
        </p:txBody>
      </p:sp>
      <p:sp>
        <p:nvSpPr>
          <p:cNvPr id="4" name="Slide Number Placeholder 3"/>
          <p:cNvSpPr>
            <a:spLocks noGrp="1"/>
          </p:cNvSpPr>
          <p:nvPr>
            <p:ph type="sldNum" sz="quarter" idx="10"/>
          </p:nvPr>
        </p:nvSpPr>
        <p:spPr/>
        <p:txBody>
          <a:bodyPr/>
          <a:lstStyle/>
          <a:p>
            <a:fld id="{6C60E219-B6FC-754C-92EE-CBB76981DCE4}" type="slidenum">
              <a:rPr lang="en-US" smtClean="0"/>
              <a:t>182</a:t>
            </a:fld>
            <a:endParaRPr lang="en-US"/>
          </a:p>
        </p:txBody>
      </p:sp>
    </p:spTree>
    <p:extLst>
      <p:ext uri="{BB962C8B-B14F-4D97-AF65-F5344CB8AC3E}">
        <p14:creationId xmlns:p14="http://schemas.microsoft.com/office/powerpoint/2010/main" val="40633891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Now, let’s think about what the third term is saying. This is the probability that the second feature of x tilde is 0 given that class y tilde is equal to 1.</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183</a:t>
            </a:fld>
            <a:endParaRPr lang="en-US"/>
          </a:p>
        </p:txBody>
      </p:sp>
    </p:spTree>
    <p:extLst>
      <p:ext uri="{BB962C8B-B14F-4D97-AF65-F5344CB8AC3E}">
        <p14:creationId xmlns:p14="http://schemas.microsoft.com/office/powerpoint/2010/main" val="81071871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consider all the training examples from class 1 and looking at their second feature, which I have highlighted in red.</a:t>
            </a:r>
          </a:p>
          <a:p>
            <a:endParaRPr lang="en-US" dirty="0"/>
          </a:p>
          <a:p>
            <a:r>
              <a:rPr lang="en-US" dirty="0"/>
              <a:t>There is only one training example from class 1, so N is equal to 1.</a:t>
            </a:r>
          </a:p>
          <a:p>
            <a:endParaRPr lang="en-US" dirty="0"/>
          </a:p>
          <a:p>
            <a:r>
              <a:rPr lang="en-US" dirty="0"/>
              <a:t>N1 is equal to 0 since among all class 1 training data, feature 1 is always 0. </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184</a:t>
            </a:fld>
            <a:endParaRPr lang="en-US"/>
          </a:p>
        </p:txBody>
      </p:sp>
    </p:spTree>
    <p:extLst>
      <p:ext uri="{BB962C8B-B14F-4D97-AF65-F5344CB8AC3E}">
        <p14:creationId xmlns:p14="http://schemas.microsoft.com/office/powerpoint/2010/main" val="153942068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if we plug in N1 = 0 and N = 1, we get 0+2 divided by 1 + 4, which is 2/5</a:t>
            </a:r>
          </a:p>
          <a:p>
            <a:endParaRPr lang="en-US" dirty="0"/>
          </a:p>
          <a:p>
            <a:r>
              <a:rPr lang="en-US" dirty="0"/>
              <a:t>Now, however 2/5 is the probability of getting a head, so since x tilde 2 is equal to 0 (tail), we plug in 1 minus 2/5.</a:t>
            </a:r>
          </a:p>
          <a:p>
            <a:endParaRPr lang="en-US" dirty="0"/>
          </a:p>
          <a:p>
            <a:r>
              <a:rPr lang="en-US" dirty="0"/>
              <a:t>So finally we get -2.53</a:t>
            </a:r>
          </a:p>
        </p:txBody>
      </p:sp>
      <p:sp>
        <p:nvSpPr>
          <p:cNvPr id="4" name="Slide Number Placeholder 3"/>
          <p:cNvSpPr>
            <a:spLocks noGrp="1"/>
          </p:cNvSpPr>
          <p:nvPr>
            <p:ph type="sldNum" sz="quarter" idx="10"/>
          </p:nvPr>
        </p:nvSpPr>
        <p:spPr/>
        <p:txBody>
          <a:bodyPr/>
          <a:lstStyle/>
          <a:p>
            <a:fld id="{6C60E219-B6FC-754C-92EE-CBB76981DCE4}" type="slidenum">
              <a:rPr lang="en-US" smtClean="0"/>
              <a:t>185</a:t>
            </a:fld>
            <a:endParaRPr lang="en-US"/>
          </a:p>
        </p:txBody>
      </p:sp>
    </p:spTree>
    <p:extLst>
      <p:ext uri="{BB962C8B-B14F-4D97-AF65-F5344CB8AC3E}">
        <p14:creationId xmlns:p14="http://schemas.microsoft.com/office/powerpoint/2010/main" val="21537521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repeat this for class 2. And we get -1.55</a:t>
            </a:r>
          </a:p>
        </p:txBody>
      </p:sp>
      <p:sp>
        <p:nvSpPr>
          <p:cNvPr id="4" name="Slide Number Placeholder 3"/>
          <p:cNvSpPr>
            <a:spLocks noGrp="1"/>
          </p:cNvSpPr>
          <p:nvPr>
            <p:ph type="sldNum" sz="quarter" idx="10"/>
          </p:nvPr>
        </p:nvSpPr>
        <p:spPr/>
        <p:txBody>
          <a:bodyPr/>
          <a:lstStyle/>
          <a:p>
            <a:fld id="{6C60E219-B6FC-754C-92EE-CBB76981DCE4}" type="slidenum">
              <a:rPr lang="en-US" smtClean="0"/>
              <a:t>186</a:t>
            </a:fld>
            <a:endParaRPr lang="en-US"/>
          </a:p>
        </p:txBody>
      </p:sp>
    </p:spTree>
    <p:extLst>
      <p:ext uri="{BB962C8B-B14F-4D97-AF65-F5344CB8AC3E}">
        <p14:creationId xmlns:p14="http://schemas.microsoft.com/office/powerpoint/2010/main" val="131938944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we have evaluated the log posterior of y tilde equal to class 1 to be -2.53</a:t>
            </a:r>
          </a:p>
          <a:p>
            <a:endParaRPr lang="en-US" dirty="0"/>
          </a:p>
          <a:p>
            <a:r>
              <a:rPr lang="en-US" dirty="0"/>
              <a:t>And the log posterior of y tilde equal to class 2 is -1.55</a:t>
            </a:r>
          </a:p>
          <a:p>
            <a:endParaRPr lang="en-US" dirty="0"/>
          </a:p>
          <a:p>
            <a:r>
              <a:rPr lang="en-US" dirty="0"/>
              <a:t>Since -1.55 is bigger than -2.53, therefore we predict y tilde is equal to class 2.</a:t>
            </a:r>
          </a:p>
        </p:txBody>
      </p:sp>
      <p:sp>
        <p:nvSpPr>
          <p:cNvPr id="4" name="Slide Number Placeholder 3"/>
          <p:cNvSpPr>
            <a:spLocks noGrp="1"/>
          </p:cNvSpPr>
          <p:nvPr>
            <p:ph type="sldNum" sz="quarter" idx="10"/>
          </p:nvPr>
        </p:nvSpPr>
        <p:spPr/>
        <p:txBody>
          <a:bodyPr/>
          <a:lstStyle/>
          <a:p>
            <a:fld id="{6C60E219-B6FC-754C-92EE-CBB76981DCE4}" type="slidenum">
              <a:rPr lang="en-US" smtClean="0"/>
              <a:t>187</a:t>
            </a:fld>
            <a:endParaRPr lang="en-US"/>
          </a:p>
        </p:txBody>
      </p:sp>
    </p:spTree>
    <p:extLst>
      <p:ext uri="{BB962C8B-B14F-4D97-AF65-F5344CB8AC3E}">
        <p14:creationId xmlns:p14="http://schemas.microsoft.com/office/powerpoint/2010/main" val="211028206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we started</a:t>
            </a:r>
            <a:r>
              <a:rPr lang="en-US" baseline="0" dirty="0"/>
              <a:t> by discussing how to perform ML, MAP and posterior predictive distribution for </a:t>
            </a:r>
            <a:r>
              <a:rPr lang="en-US" baseline="0" dirty="0" err="1"/>
              <a:t>univariate</a:t>
            </a:r>
            <a:r>
              <a:rPr lang="en-US" baseline="0" dirty="0"/>
              <a:t> </a:t>
            </a:r>
            <a:r>
              <a:rPr lang="en-US" baseline="0" dirty="0" err="1"/>
              <a:t>gaussian</a:t>
            </a:r>
            <a:r>
              <a:rPr lang="en-US" baseline="0" dirty="0"/>
              <a: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188</a:t>
            </a:fld>
            <a:endParaRPr lang="en-US"/>
          </a:p>
        </p:txBody>
      </p:sp>
    </p:spTree>
    <p:extLst>
      <p:ext uri="{BB962C8B-B14F-4D97-AF65-F5344CB8AC3E}">
        <p14:creationId xmlns:p14="http://schemas.microsoft.com/office/powerpoint/2010/main" val="127132185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talk </a:t>
            </a:r>
            <a:r>
              <a:rPr lang="en-US"/>
              <a:t>about our first </a:t>
            </a:r>
            <a:r>
              <a:rPr lang="en-US" dirty="0"/>
              <a:t>generative classifier: Naïve Bayes.</a:t>
            </a:r>
          </a:p>
          <a:p>
            <a:endParaRPr lang="en-US" dirty="0"/>
          </a:p>
          <a:p>
            <a:r>
              <a:rPr lang="en-US" dirty="0"/>
              <a:t>Where we assume that the features x are independent conditioned on knowing the class labels y.</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189</a:t>
            </a:fld>
            <a:endParaRPr lang="en-US"/>
          </a:p>
        </p:txBody>
      </p:sp>
    </p:spTree>
    <p:extLst>
      <p:ext uri="{BB962C8B-B14F-4D97-AF65-F5344CB8AC3E}">
        <p14:creationId xmlns:p14="http://schemas.microsoft.com/office/powerpoint/2010/main" val="2130299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set this to 0. </a:t>
            </a:r>
          </a:p>
          <a:p>
            <a:endParaRPr lang="en-US" dirty="0"/>
          </a:p>
          <a:p>
            <a:r>
              <a:rPr lang="en-US" dirty="0"/>
              <a:t>We</a:t>
            </a:r>
            <a:r>
              <a:rPr lang="en-US" baseline="0" dirty="0"/>
              <a:t> bring sigma square over to the right hand side, and so sigma square is gone.</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19</a:t>
            </a:fld>
            <a:endParaRPr lang="en-US"/>
          </a:p>
        </p:txBody>
      </p:sp>
    </p:spTree>
    <p:extLst>
      <p:ext uri="{BB962C8B-B14F-4D97-AF65-F5344CB8AC3E}">
        <p14:creationId xmlns:p14="http://schemas.microsoft.com/office/powerpoint/2010/main" val="75167563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we talk about three strategies to learn the naïve Bayes model parameters and classify new </a:t>
            </a:r>
            <a:r>
              <a:rPr lang="en-US"/>
              <a:t>test samples.</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190</a:t>
            </a:fld>
            <a:endParaRPr lang="en-US"/>
          </a:p>
        </p:txBody>
      </p:sp>
    </p:spTree>
    <p:extLst>
      <p:ext uri="{BB962C8B-B14F-4D97-AF65-F5344CB8AC3E}">
        <p14:creationId xmlns:p14="http://schemas.microsoft.com/office/powerpoint/2010/main" val="152903276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191</a:t>
            </a:fld>
            <a:endParaRPr lang="en-US"/>
          </a:p>
        </p:txBody>
      </p:sp>
    </p:spTree>
    <p:extLst>
      <p:ext uri="{BB962C8B-B14F-4D97-AF65-F5344CB8AC3E}">
        <p14:creationId xmlns:p14="http://schemas.microsoft.com/office/powerpoint/2010/main" val="3622831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Last week, we talk about probabilistic signal detection or estimation, which is a key goal in statistical machine learning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 show you MAP and maximum likelihood estimation.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MAP estimation corresponds to finding the mode of the posterior distribution. Maximum likelihood is a special case of MAP estimation where the prior is uniformly distributed.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a:t>
            </a:fld>
            <a:endParaRPr lang="en-US"/>
          </a:p>
        </p:txBody>
      </p:sp>
    </p:spTree>
    <p:extLst>
      <p:ext uri="{BB962C8B-B14F-4D97-AF65-F5344CB8AC3E}">
        <p14:creationId xmlns:p14="http://schemas.microsoft.com/office/powerpoint/2010/main" val="1398568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by rearranging the terms, we get mu hat is equal to 1 over N sum of all the samples </a:t>
            </a:r>
            <a:r>
              <a:rPr lang="en-US" dirty="0" err="1"/>
              <a:t>xn</a:t>
            </a:r>
            <a:r>
              <a:rPr lang="en-US" dirty="0"/>
              <a:t>.</a:t>
            </a:r>
          </a:p>
          <a:p>
            <a:endParaRPr lang="en-US" dirty="0"/>
          </a:p>
          <a:p>
            <a:r>
              <a:rPr lang="en-US" dirty="0"/>
              <a:t>So the ML estimate of mu</a:t>
            </a:r>
            <a:r>
              <a:rPr lang="en-US" baseline="0" dirty="0"/>
              <a:t> is the empirical mean.</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20</a:t>
            </a:fld>
            <a:endParaRPr lang="en-US"/>
          </a:p>
        </p:txBody>
      </p:sp>
    </p:spTree>
    <p:extLst>
      <p:ext uri="{BB962C8B-B14F-4D97-AF65-F5344CB8AC3E}">
        <p14:creationId xmlns:p14="http://schemas.microsoft.com/office/powerpoint/2010/main" val="3245225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a:t>
            </a:r>
            <a:r>
              <a:rPr lang="en-US" baseline="0" dirty="0"/>
              <a:t> we can differentiate with respect to sigma square and set to 0. I will not walk you through the details of the differentiation since this is basic calculus.</a:t>
            </a:r>
          </a:p>
          <a:p>
            <a:endParaRPr lang="en-US" baseline="0" dirty="0"/>
          </a:p>
          <a:p>
            <a:r>
              <a:rPr lang="en-US" baseline="0" dirty="0"/>
              <a:t>But if we do the differentiation and set to 0, we find that the ML estimate of sigma square is equal to the empirical variance of the dataset: </a:t>
            </a:r>
          </a:p>
          <a:p>
            <a:endParaRPr lang="en-US" baseline="0" dirty="0"/>
          </a:p>
          <a:p>
            <a:r>
              <a:rPr lang="en-US" baseline="0" dirty="0"/>
              <a:t>1 over N sum from n = 1 to N (</a:t>
            </a:r>
            <a:r>
              <a:rPr lang="en-US" baseline="0" dirty="0" err="1"/>
              <a:t>xn</a:t>
            </a:r>
            <a:r>
              <a:rPr lang="en-US" baseline="0" dirty="0"/>
              <a:t> minus mu hat) square. Where mu hat is the ML estimate of the mean.</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21</a:t>
            </a:fld>
            <a:endParaRPr lang="en-US"/>
          </a:p>
        </p:txBody>
      </p:sp>
    </p:spTree>
    <p:extLst>
      <p:ext uri="{BB962C8B-B14F-4D97-AF65-F5344CB8AC3E}">
        <p14:creationId xmlns:p14="http://schemas.microsoft.com/office/powerpoint/2010/main" val="4150903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model the mean and variance as random variables. </a:t>
            </a:r>
          </a:p>
          <a:p>
            <a:endParaRPr lang="en-US" dirty="0"/>
          </a:p>
          <a:p>
            <a:r>
              <a:rPr lang="en-US" dirty="0"/>
              <a:t>In particular, a nic</a:t>
            </a:r>
            <a:r>
              <a:rPr lang="en-US" baseline="0" dirty="0"/>
              <a:t>e conjugate distribution for the gaussian is the normal inverse gamma distribution parameterized by alpha, beta, gamma, delta. </a:t>
            </a:r>
          </a:p>
          <a:p>
            <a:endParaRPr lang="en-US" baseline="0" dirty="0"/>
          </a:p>
          <a:p>
            <a:r>
              <a:rPr lang="en-US" baseline="0" dirty="0"/>
              <a:t>Alpha, beta and gamma are all greater than 0, while delta can take any value.</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probability distribution of mu and sigma square is given by this rather complex looking formula.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22</a:t>
            </a:fld>
            <a:endParaRPr lang="en-US"/>
          </a:p>
        </p:txBody>
      </p:sp>
    </p:spTree>
    <p:extLst>
      <p:ext uri="{BB962C8B-B14F-4D97-AF65-F5344CB8AC3E}">
        <p14:creationId xmlns:p14="http://schemas.microsoft.com/office/powerpoint/2010/main" val="1809959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visualize the distribution</a:t>
            </a:r>
            <a:r>
              <a:rPr lang="en-US" baseline="0" dirty="0"/>
              <a:t> as follows. This is the distribution when alpha, beta and gamma are equal to 1 and delta is equal to 0.</a:t>
            </a:r>
          </a:p>
          <a:p>
            <a:endParaRPr lang="en-US" baseline="0" dirty="0"/>
          </a:p>
          <a:p>
            <a:r>
              <a:rPr lang="en-US" baseline="0" dirty="0"/>
              <a:t>x-axis corresponds to mu, y-axis corresponds to variance.</a:t>
            </a:r>
          </a:p>
          <a:p>
            <a:endParaRPr lang="en-US" baseline="0" dirty="0"/>
          </a:p>
          <a:p>
            <a:r>
              <a:rPr lang="en-US" baseline="0" dirty="0"/>
              <a:t>Notice that mu can go from –infinity to infinity, while sigma square is strictly greater than 0.</a:t>
            </a:r>
          </a:p>
          <a:p>
            <a:endParaRPr lang="en-US" baseline="0" dirty="0"/>
          </a:p>
          <a:p>
            <a:r>
              <a:rPr lang="en-US" baseline="0" dirty="0"/>
              <a:t>Since delta is 0, notice that the distribution is centered at mu = 0. </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23</a:t>
            </a:fld>
            <a:endParaRPr lang="en-US"/>
          </a:p>
        </p:txBody>
      </p:sp>
    </p:spTree>
    <p:extLst>
      <p:ext uri="{BB962C8B-B14F-4D97-AF65-F5344CB8AC3E}">
        <p14:creationId xmlns:p14="http://schemas.microsoft.com/office/powerpoint/2010/main" val="1809959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we keep all the parameters the same, but change delta to be -2, the distribution shifts to being centered at mu = -2. </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24</a:t>
            </a:fld>
            <a:endParaRPr lang="en-US"/>
          </a:p>
        </p:txBody>
      </p:sp>
    </p:spTree>
    <p:extLst>
      <p:ext uri="{BB962C8B-B14F-4D97-AF65-F5344CB8AC3E}">
        <p14:creationId xmlns:p14="http://schemas.microsoft.com/office/powerpoint/2010/main" val="1061315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we keep all the parameters the same, but change delta to be +2, the distribution shifts to being centered at mu = +2. </a:t>
            </a:r>
          </a:p>
        </p:txBody>
      </p:sp>
      <p:sp>
        <p:nvSpPr>
          <p:cNvPr id="4" name="Slide Number Placeholder 3"/>
          <p:cNvSpPr>
            <a:spLocks noGrp="1"/>
          </p:cNvSpPr>
          <p:nvPr>
            <p:ph type="sldNum" sz="quarter" idx="10"/>
          </p:nvPr>
        </p:nvSpPr>
        <p:spPr/>
        <p:txBody>
          <a:bodyPr/>
          <a:lstStyle/>
          <a:p>
            <a:fld id="{6C60E219-B6FC-754C-92EE-CBB76981DCE4}" type="slidenum">
              <a:rPr lang="en-US" smtClean="0"/>
              <a:t>25</a:t>
            </a:fld>
            <a:endParaRPr lang="en-US"/>
          </a:p>
        </p:txBody>
      </p:sp>
    </p:spTree>
    <p:extLst>
      <p:ext uri="{BB962C8B-B14F-4D97-AF65-F5344CB8AC3E}">
        <p14:creationId xmlns:p14="http://schemas.microsoft.com/office/powerpoint/2010/main" val="3090693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Gamma controls the concentration of mu. </a:t>
            </a:r>
          </a:p>
          <a:p>
            <a:endParaRPr lang="en-US" baseline="0" dirty="0"/>
          </a:p>
          <a:p>
            <a:r>
              <a:rPr lang="en-US" baseline="0" dirty="0"/>
              <a:t>If we decrease gamma from 1 to 0.4, notice that the distribution becomes wider in the x-direction, so it’s easier for mu to be far from 0. </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26</a:t>
            </a:fld>
            <a:endParaRPr lang="en-US"/>
          </a:p>
        </p:txBody>
      </p:sp>
    </p:spTree>
    <p:extLst>
      <p:ext uri="{BB962C8B-B14F-4D97-AF65-F5344CB8AC3E}">
        <p14:creationId xmlns:p14="http://schemas.microsoft.com/office/powerpoint/2010/main" val="1809959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we increase gamma from 1 to 4, notice that the distribution becomes narrower in the x-direction, so it’s easier for mu to be far from 0.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27</a:t>
            </a:fld>
            <a:endParaRPr lang="en-US"/>
          </a:p>
        </p:txBody>
      </p:sp>
    </p:spTree>
    <p:extLst>
      <p:ext uri="{BB962C8B-B14F-4D97-AF65-F5344CB8AC3E}">
        <p14:creationId xmlns:p14="http://schemas.microsoft.com/office/powerpoint/2010/main" val="4217909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Both alpha and beta controls the variance sigma square. </a:t>
            </a:r>
          </a:p>
          <a:p>
            <a:endParaRPr lang="en-US" baseline="0" dirty="0"/>
          </a:p>
          <a:p>
            <a:r>
              <a:rPr lang="en-US" baseline="0" dirty="0"/>
              <a:t>If we decrease alpha from 1 to 0.5 or we increase beta from 1 to 2</a:t>
            </a:r>
          </a:p>
          <a:p>
            <a:endParaRPr lang="en-US" baseline="0" dirty="0"/>
          </a:p>
          <a:p>
            <a:r>
              <a:rPr lang="en-US" baseline="0" dirty="0"/>
              <a:t>Then on average, the distribution will shift upwards in the y-direction and the distribution will also become broader in the y-direction.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28</a:t>
            </a:fld>
            <a:endParaRPr lang="en-US"/>
          </a:p>
        </p:txBody>
      </p:sp>
    </p:spTree>
    <p:extLst>
      <p:ext uri="{BB962C8B-B14F-4D97-AF65-F5344CB8AC3E}">
        <p14:creationId xmlns:p14="http://schemas.microsoft.com/office/powerpoint/2010/main" val="1809959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Conversely, if we increase alpha from 1 to 2 or we decrease beta from 1 to 0.5</a:t>
            </a:r>
          </a:p>
          <a:p>
            <a:endParaRPr lang="en-US" baseline="0" dirty="0"/>
          </a:p>
          <a:p>
            <a:r>
              <a:rPr lang="en-US" baseline="0" dirty="0"/>
              <a:t>Then on average, the distribution will shift towards 0 in the y-direction and the distribution will also become narrower in the y-direction.</a:t>
            </a:r>
          </a:p>
        </p:txBody>
      </p:sp>
      <p:sp>
        <p:nvSpPr>
          <p:cNvPr id="4" name="Slide Number Placeholder 3"/>
          <p:cNvSpPr>
            <a:spLocks noGrp="1"/>
          </p:cNvSpPr>
          <p:nvPr>
            <p:ph type="sldNum" sz="quarter" idx="10"/>
          </p:nvPr>
        </p:nvSpPr>
        <p:spPr/>
        <p:txBody>
          <a:bodyPr/>
          <a:lstStyle/>
          <a:p>
            <a:fld id="{6C60E219-B6FC-754C-92EE-CBB76981DCE4}" type="slidenum">
              <a:rPr lang="en-US" smtClean="0"/>
              <a:t>29</a:t>
            </a:fld>
            <a:endParaRPr lang="en-US"/>
          </a:p>
        </p:txBody>
      </p:sp>
    </p:spTree>
    <p:extLst>
      <p:ext uri="{BB962C8B-B14F-4D97-AF65-F5344CB8AC3E}">
        <p14:creationId xmlns:p14="http://schemas.microsoft.com/office/powerpoint/2010/main" val="1565451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Much of statistical machine learning is about how to model the posterior distribution. There are two ways to do this: generative modeling or discriminative modeling</a:t>
            </a:r>
          </a:p>
        </p:txBody>
      </p:sp>
      <p:sp>
        <p:nvSpPr>
          <p:cNvPr id="4" name="Slide Number Placeholder 3"/>
          <p:cNvSpPr>
            <a:spLocks noGrp="1"/>
          </p:cNvSpPr>
          <p:nvPr>
            <p:ph type="sldNum" sz="quarter" idx="10"/>
          </p:nvPr>
        </p:nvSpPr>
        <p:spPr/>
        <p:txBody>
          <a:bodyPr/>
          <a:lstStyle/>
          <a:p>
            <a:fld id="{6C60E219-B6FC-754C-92EE-CBB76981DCE4}" type="slidenum">
              <a:rPr lang="en-US" smtClean="0"/>
              <a:t>3</a:t>
            </a:fld>
            <a:endParaRPr lang="en-US"/>
          </a:p>
        </p:txBody>
      </p:sp>
    </p:spTree>
    <p:extLst>
      <p:ext uri="{BB962C8B-B14F-4D97-AF65-F5344CB8AC3E}">
        <p14:creationId xmlns:p14="http://schemas.microsoft.com/office/powerpoint/2010/main" val="2790015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perform MAP estimation of mu and sigma given </a:t>
            </a:r>
            <a:r>
              <a:rPr lang="en-US" dirty="0" err="1"/>
              <a:t>i.i.d</a:t>
            </a:r>
            <a:r>
              <a:rPr lang="en-US" dirty="0"/>
              <a:t> samples x1 to </a:t>
            </a:r>
            <a:r>
              <a:rPr lang="en-US" dirty="0" err="1"/>
              <a:t>xN</a:t>
            </a:r>
            <a:r>
              <a:rPr lang="en-US" dirty="0"/>
              <a:t>.</a:t>
            </a:r>
          </a:p>
          <a:p>
            <a:endParaRPr lang="en-US" dirty="0"/>
          </a:p>
          <a:p>
            <a:r>
              <a:rPr lang="en-US" dirty="0"/>
              <a:t>By definition, we want to find mu and sigma that</a:t>
            </a:r>
            <a:r>
              <a:rPr lang="en-US" baseline="0" dirty="0"/>
              <a:t> maximizes the posterior probability of mu and sigma square given x1 to </a:t>
            </a:r>
            <a:r>
              <a:rPr lang="en-US" baseline="0" dirty="0" err="1"/>
              <a:t>xN</a:t>
            </a:r>
            <a:r>
              <a:rPr lang="en-US" baseline="0" dirty="0"/>
              <a:t>.</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30</a:t>
            </a:fld>
            <a:endParaRPr lang="en-US"/>
          </a:p>
        </p:txBody>
      </p:sp>
    </p:spTree>
    <p:extLst>
      <p:ext uri="{BB962C8B-B14F-4D97-AF65-F5344CB8AC3E}">
        <p14:creationId xmlns:p14="http://schemas.microsoft.com/office/powerpoint/2010/main" val="484479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trick</a:t>
            </a:r>
            <a:r>
              <a:rPr lang="en-US" baseline="0" dirty="0"/>
              <a:t> is to apply Bayes rule.</a:t>
            </a:r>
          </a:p>
          <a:p>
            <a:endParaRPr lang="en-US" baseline="0" dirty="0"/>
          </a:p>
          <a:p>
            <a:r>
              <a:rPr lang="en-US" baseline="0" dirty="0"/>
              <a:t>This corresponds to the numerator of Bayes’ rule: prior of mu and sigma square TIMES the likelihood p of x1 to </a:t>
            </a:r>
            <a:r>
              <a:rPr lang="en-US" baseline="0" dirty="0" err="1"/>
              <a:t>xN</a:t>
            </a:r>
            <a:r>
              <a:rPr lang="en-US" baseline="0" dirty="0"/>
              <a:t> given mu and sigma2.</a:t>
            </a:r>
          </a:p>
          <a:p>
            <a:endParaRPr lang="en-US" baseline="0" dirty="0"/>
          </a:p>
          <a:p>
            <a:r>
              <a:rPr lang="en-US" baseline="0" dirty="0"/>
              <a:t>The denominator from Bayes’ rule does not depend on mu and sigma square, so it’s a constant factor, which we can throw away</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31</a:t>
            </a:fld>
            <a:endParaRPr lang="en-US"/>
          </a:p>
        </p:txBody>
      </p:sp>
    </p:spTree>
    <p:extLst>
      <p:ext uri="{BB962C8B-B14F-4D97-AF65-F5344CB8AC3E}">
        <p14:creationId xmlns:p14="http://schemas.microsoft.com/office/powerpoint/2010/main" val="2651531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trick is conditional independence</a:t>
            </a:r>
            <a:r>
              <a:rPr lang="en-US" baseline="0" dirty="0"/>
              <a:t> like in the case of ML estimation.</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So p of x1 to </a:t>
            </a:r>
            <a:r>
              <a:rPr lang="en-US" baseline="0" dirty="0" err="1"/>
              <a:t>xN</a:t>
            </a:r>
            <a:r>
              <a:rPr lang="en-US" baseline="0" dirty="0"/>
              <a:t> given mu and sigma square is equal to p of x1 given mu and sigma square TIMES p of x2 given mu and sigma square and so on.</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32</a:t>
            </a:fld>
            <a:endParaRPr lang="en-US"/>
          </a:p>
        </p:txBody>
      </p:sp>
    </p:spTree>
    <p:extLst>
      <p:ext uri="{BB962C8B-B14F-4D97-AF65-F5344CB8AC3E}">
        <p14:creationId xmlns:p14="http://schemas.microsoft.com/office/powerpoint/2010/main" val="2170131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apply log</a:t>
            </a:r>
            <a:r>
              <a:rPr lang="en-US" baseline="0" dirty="0"/>
              <a:t> to the equation.</a:t>
            </a:r>
          </a:p>
          <a:p>
            <a:endParaRPr lang="en-US" baseline="0" dirty="0"/>
          </a:p>
          <a:p>
            <a:r>
              <a:rPr lang="en-US" baseline="0" dirty="0"/>
              <a:t>Notice how we are using the same set of tricks as ML estimation?</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33</a:t>
            </a:fld>
            <a:endParaRPr lang="en-US"/>
          </a:p>
        </p:txBody>
      </p:sp>
    </p:spTree>
    <p:extLst>
      <p:ext uri="{BB962C8B-B14F-4D97-AF65-F5344CB8AC3E}">
        <p14:creationId xmlns:p14="http://schemas.microsoft.com/office/powerpoint/2010/main" val="86910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convert the product into sum</a:t>
            </a:r>
            <a:r>
              <a:rPr lang="en-US" baseline="0" dirty="0"/>
              <a:t> using the property that log of a TIMES b is equal to log a + log b.</a:t>
            </a:r>
            <a:endParaRPr lang="en-US" dirty="0"/>
          </a:p>
          <a:p>
            <a:endParaRPr lang="en-US" dirty="0"/>
          </a:p>
          <a:p>
            <a:r>
              <a:rPr lang="en-US" dirty="0"/>
              <a:t>So we have log of the prior probability of mu</a:t>
            </a:r>
            <a:r>
              <a:rPr lang="en-US" baseline="0" dirty="0"/>
              <a:t> and sigma square + sum from n = 1 to N log of the likelihood of </a:t>
            </a:r>
            <a:r>
              <a:rPr lang="en-US" baseline="0" dirty="0" err="1"/>
              <a:t>xn</a:t>
            </a:r>
            <a:r>
              <a:rPr lang="en-US" baseline="0" dirty="0"/>
              <a:t> GIVEN mu and sigma square.</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34</a:t>
            </a:fld>
            <a:endParaRPr lang="en-US"/>
          </a:p>
        </p:txBody>
      </p:sp>
    </p:spTree>
    <p:extLst>
      <p:ext uri="{BB962C8B-B14F-4D97-AF65-F5344CB8AC3E}">
        <p14:creationId xmlns:p14="http://schemas.microsoft.com/office/powerpoint/2010/main" val="4180567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plug in the formula for the normal inverse gamma distribution and the </a:t>
            </a:r>
            <a:r>
              <a:rPr lang="en-US" baseline="0" dirty="0" err="1"/>
              <a:t>gaussian</a:t>
            </a:r>
            <a:r>
              <a:rPr lang="en-US" baseline="0" dirty="0"/>
              <a:t> distribution.</a:t>
            </a:r>
          </a:p>
          <a:p>
            <a:endParaRPr lang="en-US" baseline="0" dirty="0"/>
          </a:p>
          <a:p>
            <a:r>
              <a:rPr lang="en-US" baseline="0" dirty="0"/>
              <a:t>I have thrown away the normalization constant of the normal inverse gamma distribution because it is not a function of mu or sigma, so it’s a constant which we can throw away here.</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35</a:t>
            </a:fld>
            <a:endParaRPr lang="en-US"/>
          </a:p>
        </p:txBody>
      </p:sp>
    </p:spTree>
    <p:extLst>
      <p:ext uri="{BB962C8B-B14F-4D97-AF65-F5344CB8AC3E}">
        <p14:creationId xmlns:p14="http://schemas.microsoft.com/office/powerpoint/2010/main" val="4130279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the previous slide, we want mu</a:t>
            </a:r>
            <a:r>
              <a:rPr lang="en-US" baseline="0" dirty="0"/>
              <a:t> and sigma that maximizes this complicated looking function.</a:t>
            </a:r>
          </a:p>
          <a:p>
            <a:endParaRPr lang="en-US" baseline="0" dirty="0"/>
          </a:p>
          <a:p>
            <a:r>
              <a:rPr lang="en-US" baseline="0" dirty="0"/>
              <a:t>The first two terms log of 1 over sigma TIMES 1 over sigma square to the power of alpha + MINUS 2 beta + gamma TIMES delta minus mu square divided by 2 sigma square comes from the prior distribution.</a:t>
            </a:r>
          </a:p>
          <a:p>
            <a:endParaRPr lang="en-US" baseline="0" dirty="0"/>
          </a:p>
          <a:p>
            <a:r>
              <a:rPr lang="en-US" baseline="0" dirty="0"/>
              <a:t>The last two terms comes from the </a:t>
            </a:r>
            <a:r>
              <a:rPr lang="en-US" baseline="0" dirty="0" err="1"/>
              <a:t>gaussian</a:t>
            </a:r>
            <a:r>
              <a:rPr lang="en-US" baseline="0" dirty="0"/>
              <a:t> likelihood, which we have seen previously in ML estimation.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36</a:t>
            </a:fld>
            <a:endParaRPr lang="en-US"/>
          </a:p>
        </p:txBody>
      </p:sp>
    </p:spTree>
    <p:extLst>
      <p:ext uri="{BB962C8B-B14F-4D97-AF65-F5344CB8AC3E}">
        <p14:creationId xmlns:p14="http://schemas.microsoft.com/office/powerpoint/2010/main" val="3883943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before, to</a:t>
            </a:r>
            <a:r>
              <a:rPr lang="en-US" baseline="0" dirty="0"/>
              <a:t> maximize with respect to mu, we can differentiate and set to 0.</a:t>
            </a:r>
          </a:p>
          <a:p>
            <a:endParaRPr lang="en-US" baseline="0" dirty="0"/>
          </a:p>
          <a:p>
            <a:r>
              <a:rPr lang="en-US" baseline="0" dirty="0"/>
              <a:t>And if we do that, we find the MAP estimate of mu is sum of </a:t>
            </a:r>
            <a:r>
              <a:rPr lang="en-US" baseline="0" dirty="0" err="1"/>
              <a:t>xn</a:t>
            </a:r>
            <a:r>
              <a:rPr lang="en-US" baseline="0" dirty="0"/>
              <a:t> from n = 1 to capital N PLUS gamma TIMES delta DIVIDED by N + gamma. </a:t>
            </a:r>
          </a:p>
          <a:p>
            <a:endParaRPr lang="en-US" baseline="0" dirty="0"/>
          </a:p>
          <a:p>
            <a:r>
              <a:rPr lang="en-US" baseline="0" dirty="0"/>
              <a:t>The sum of </a:t>
            </a:r>
            <a:r>
              <a:rPr lang="en-US" baseline="0" dirty="0" err="1"/>
              <a:t>xn</a:t>
            </a:r>
            <a:r>
              <a:rPr lang="en-US" baseline="0" dirty="0"/>
              <a:t> is of course equal to N times the maximum likelihood of mu. So we see that the MAP estimate of mu is tradeoff between the ML estimate and the prior mean delta. </a:t>
            </a:r>
          </a:p>
          <a:p>
            <a:endParaRPr lang="en-US" baseline="0" dirty="0"/>
          </a:p>
          <a:p>
            <a:r>
              <a:rPr lang="en-US" baseline="0" dirty="0"/>
              <a:t>This is just like in the case of the beta-binomial and </a:t>
            </a:r>
            <a:r>
              <a:rPr lang="en-US" baseline="0" dirty="0" err="1"/>
              <a:t>dirichlet</a:t>
            </a:r>
            <a:r>
              <a:rPr lang="en-US" baseline="0" dirty="0"/>
              <a:t> multinomial distributions we studied last week. When there is a lot of data, N is big, so data overwhelms the prior and the MAP estimate is close to the ML estimate. When there is very little data, then the prior plays a big role in the estimate. </a:t>
            </a:r>
          </a:p>
          <a:p>
            <a:endParaRPr lang="en-US" baseline="0" dirty="0"/>
          </a:p>
          <a:p>
            <a:r>
              <a:rPr lang="en-US" baseline="0" dirty="0"/>
              <a:t>Remember gamma is the parameter that controls the concentration of the prior mean. When gamma is small, then we are imposing a weak prior on the mean of the Gaussian distribution. And therefore, the MAP estimate will be close to the ML estimate.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37</a:t>
            </a:fld>
            <a:endParaRPr lang="en-US"/>
          </a:p>
        </p:txBody>
      </p:sp>
    </p:spTree>
    <p:extLst>
      <p:ext uri="{BB962C8B-B14F-4D97-AF65-F5344CB8AC3E}">
        <p14:creationId xmlns:p14="http://schemas.microsoft.com/office/powerpoint/2010/main" val="2401570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a:t>
            </a:r>
            <a:r>
              <a:rPr lang="en-US" baseline="0" dirty="0"/>
              <a:t> we can differentiate with respect to sigma, set it to 0 and we get the following MAP estimate of sigma, where mu hat is the MAP estimate of mu.</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38</a:t>
            </a:fld>
            <a:endParaRPr lang="en-US"/>
          </a:p>
        </p:txBody>
      </p:sp>
    </p:spTree>
    <p:extLst>
      <p:ext uri="{BB962C8B-B14F-4D97-AF65-F5344CB8AC3E}">
        <p14:creationId xmlns:p14="http://schemas.microsoft.com/office/powerpoint/2010/main" val="1542561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Again, notice that if N is big, then mu hat is close to the empirical mean, and the first term is close to N TIMES the empirical variance. </a:t>
            </a:r>
          </a:p>
          <a:p>
            <a:endParaRPr lang="en-US" baseline="0" dirty="0"/>
          </a:p>
          <a:p>
            <a:r>
              <a:rPr lang="en-US" baseline="0" dirty="0"/>
              <a:t>And so like before, if N is big, the estimate of variance is close to the empirical variance.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39</a:t>
            </a:fld>
            <a:endParaRPr lang="en-US"/>
          </a:p>
        </p:txBody>
      </p:sp>
    </p:spTree>
    <p:extLst>
      <p:ext uri="{BB962C8B-B14F-4D97-AF65-F5344CB8AC3E}">
        <p14:creationId xmlns:p14="http://schemas.microsoft.com/office/powerpoint/2010/main" val="1542561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Once we have settled on a model, we need to learn the parameters of the model.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It turns out that the parameters of the probabilistic models can themselves be treated as random variables and be estimated accordingly.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a:t>
            </a:fld>
            <a:endParaRPr lang="en-US"/>
          </a:p>
        </p:txBody>
      </p:sp>
    </p:spTree>
    <p:extLst>
      <p:ext uri="{BB962C8B-B14F-4D97-AF65-F5344CB8AC3E}">
        <p14:creationId xmlns:p14="http://schemas.microsoft.com/office/powerpoint/2010/main" val="33736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have also uploaded detailed derivations of these formulas. </a:t>
            </a:r>
          </a:p>
          <a:p>
            <a:endParaRPr lang="en-US" baseline="0" dirty="0"/>
          </a:p>
          <a:p>
            <a:r>
              <a:rPr lang="en-US" baseline="0" dirty="0"/>
              <a:t>But before you look at the derivations, you should try to go back and perform the differentiation and verify for yourself it’s true.</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40</a:t>
            </a:fld>
            <a:endParaRPr lang="en-US"/>
          </a:p>
        </p:txBody>
      </p:sp>
    </p:spTree>
    <p:extLst>
      <p:ext uri="{BB962C8B-B14F-4D97-AF65-F5344CB8AC3E}">
        <p14:creationId xmlns:p14="http://schemas.microsoft.com/office/powerpoint/2010/main" val="15425617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a:t>
            </a:r>
            <a:r>
              <a:rPr lang="en-US" baseline="0" dirty="0"/>
              <a:t> a visualization of the posterior probability as we go from 1 data point to 50 data points. X axis is the mean, and y-axis is the variance. The </a:t>
            </a:r>
            <a:r>
              <a:rPr lang="en-US" baseline="0" dirty="0" err="1"/>
              <a:t>heatmap</a:t>
            </a:r>
            <a:r>
              <a:rPr lang="en-US" baseline="0" dirty="0"/>
              <a:t> corresponds to the posterior distribution.</a:t>
            </a:r>
          </a:p>
          <a:p>
            <a:endParaRPr lang="en-US" baseline="0" dirty="0"/>
          </a:p>
          <a:p>
            <a:r>
              <a:rPr lang="en-US" baseline="0" dirty="0"/>
              <a:t>The purple + corresponds to the prior mean and variance. Notice the prior is the same across all 3 plots, so the purple + is in the same location.</a:t>
            </a:r>
          </a:p>
          <a:p>
            <a:endParaRPr lang="en-US" baseline="0" dirty="0"/>
          </a:p>
          <a:p>
            <a:r>
              <a:rPr lang="en-US" baseline="0" dirty="0"/>
              <a:t>The green + corresponds to the ML estimate of the mean and variance. Notice that there is no green cross with 1 data point because the ML estimate of variance is not defined when there is only 1 </a:t>
            </a:r>
            <a:r>
              <a:rPr lang="en-US" baseline="0" dirty="0" err="1"/>
              <a:t>datapoint</a:t>
            </a:r>
            <a:r>
              <a:rPr lang="en-US" baseline="0" dirty="0"/>
              <a:t>. </a:t>
            </a:r>
          </a:p>
          <a:p>
            <a:endParaRPr lang="en-US" baseline="0" dirty="0"/>
          </a:p>
          <a:p>
            <a:r>
              <a:rPr lang="en-US" baseline="0" dirty="0"/>
              <a:t>The blue + corresponds to the MAP estimate. In general we see that the blue + is between the green and green pluses, because MAP trades off between prior and the data likelihood. </a:t>
            </a:r>
          </a:p>
          <a:p>
            <a:endParaRPr lang="en-US" baseline="0" dirty="0"/>
          </a:p>
          <a:p>
            <a:r>
              <a:rPr lang="en-US" baseline="0" dirty="0"/>
              <a:t>We also see that the posterior probability is more diffuse when we only have 1 </a:t>
            </a:r>
            <a:r>
              <a:rPr lang="en-US" baseline="0" dirty="0" err="1"/>
              <a:t>datapoint</a:t>
            </a:r>
            <a:r>
              <a:rPr lang="en-US" baseline="0" dirty="0"/>
              <a:t>. But by the time we have 50 </a:t>
            </a:r>
            <a:r>
              <a:rPr lang="en-US" baseline="0" dirty="0" err="1"/>
              <a:t>datapoints</a:t>
            </a:r>
            <a:r>
              <a:rPr lang="en-US" baseline="0" dirty="0"/>
              <a:t>, the posterior distribution is a lot more focal and concentrated.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41</a:t>
            </a:fld>
            <a:endParaRPr lang="en-US"/>
          </a:p>
        </p:txBody>
      </p:sp>
    </p:spTree>
    <p:extLst>
      <p:ext uri="{BB962C8B-B14F-4D97-AF65-F5344CB8AC3E}">
        <p14:creationId xmlns:p14="http://schemas.microsoft.com/office/powerpoint/2010/main" val="7779287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suppose we have observed N Gaussian samples, so we have training data D, consisting of x1, x2 to </a:t>
            </a:r>
            <a:r>
              <a:rPr lang="en-US" dirty="0" err="1"/>
              <a:t>xN</a:t>
            </a:r>
            <a:endParaRPr lang="en-US" dirty="0"/>
          </a:p>
          <a:p>
            <a:endParaRPr lang="en-US" dirty="0"/>
          </a:p>
          <a:p>
            <a:r>
              <a:rPr lang="en-US" dirty="0"/>
              <a:t>Let x* be the next Gaussian sample. What is the pdf of x*</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42</a:t>
            </a:fld>
            <a:endParaRPr lang="en-US"/>
          </a:p>
        </p:txBody>
      </p:sp>
    </p:spTree>
    <p:extLst>
      <p:ext uri="{BB962C8B-B14F-4D97-AF65-F5344CB8AC3E}">
        <p14:creationId xmlns:p14="http://schemas.microsoft.com/office/powerpoint/2010/main" val="13840957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first strategy is to simply estimate the pdf of x* to be a Gaussian with mean and variance equal to the maximum likelihood estimates from the previous slides.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43</a:t>
            </a:fld>
            <a:endParaRPr lang="en-US"/>
          </a:p>
        </p:txBody>
      </p:sp>
    </p:spTree>
    <p:extLst>
      <p:ext uri="{BB962C8B-B14F-4D97-AF65-F5344CB8AC3E}">
        <p14:creationId xmlns:p14="http://schemas.microsoft.com/office/powerpoint/2010/main" val="2121963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second strategy is to simply estimate the pdf of x* to be a Gaussian with mean and variance equal to the MAP estimates from the previous slides.</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44</a:t>
            </a:fld>
            <a:endParaRPr lang="en-US"/>
          </a:p>
        </p:txBody>
      </p:sp>
    </p:spTree>
    <p:extLst>
      <p:ext uri="{BB962C8B-B14F-4D97-AF65-F5344CB8AC3E}">
        <p14:creationId xmlns:p14="http://schemas.microsoft.com/office/powerpoint/2010/main" val="10675421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the maximum likelihood and MAP strategies is that they are not exactly optimal.</a:t>
            </a:r>
          </a:p>
          <a:p>
            <a:endParaRPr lang="en-US" dirty="0"/>
          </a:p>
          <a:p>
            <a:r>
              <a:rPr lang="en-US" dirty="0"/>
              <a:t>In the above problem, the question is ”Suppose we are given D, what is the pdf of x*”</a:t>
            </a:r>
          </a:p>
          <a:p>
            <a:endParaRPr lang="en-US" dirty="0"/>
          </a:p>
          <a:p>
            <a:r>
              <a:rPr lang="en-US" dirty="0"/>
              <a:t>So we actually want to evaluate p(x* | D), but this is actually NOT even Gaussian.</a:t>
            </a:r>
          </a:p>
          <a:p>
            <a:endParaRPr lang="en-US" dirty="0"/>
          </a:p>
          <a:p>
            <a:r>
              <a:rPr lang="en-US" dirty="0"/>
              <a:t>How do we compute this pdf?</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45</a:t>
            </a:fld>
            <a:endParaRPr lang="en-US"/>
          </a:p>
        </p:txBody>
      </p:sp>
    </p:spTree>
    <p:extLst>
      <p:ext uri="{BB962C8B-B14F-4D97-AF65-F5344CB8AC3E}">
        <p14:creationId xmlns:p14="http://schemas.microsoft.com/office/powerpoint/2010/main" val="5239715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in</a:t>
            </a:r>
            <a:r>
              <a:rPr lang="en-US" baseline="0" dirty="0"/>
              <a:t> the posterior predictive estimation, we want to compute the probability of observing a new sample x* given the current observations x1 to </a:t>
            </a:r>
            <a:r>
              <a:rPr lang="en-US" baseline="0" dirty="0" err="1"/>
              <a:t>xN</a:t>
            </a:r>
            <a:r>
              <a:rPr lang="en-US" baseline="0" dirty="0"/>
              <a:t>.</a:t>
            </a:r>
          </a:p>
          <a:p>
            <a:endParaRPr lang="en-US" baseline="0" dirty="0"/>
          </a:p>
          <a:p>
            <a:r>
              <a:rPr lang="en-US" baseline="0" dirty="0"/>
              <a:t>The procedure is the same as before, so here I just provide you with the formulas. I will upload </a:t>
            </a:r>
            <a:r>
              <a:rPr lang="en-US" baseline="0"/>
              <a:t>detailed derivations from Kevin Murphy.</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46</a:t>
            </a:fld>
            <a:endParaRPr lang="en-US"/>
          </a:p>
        </p:txBody>
      </p:sp>
    </p:spTree>
    <p:extLst>
      <p:ext uri="{BB962C8B-B14F-4D97-AF65-F5344CB8AC3E}">
        <p14:creationId xmlns:p14="http://schemas.microsoft.com/office/powerpoint/2010/main" val="37983918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examples again</a:t>
            </a:r>
            <a:r>
              <a:rPr lang="en-US" baseline="0" dirty="0"/>
              <a:t> with 50, 5 or 1 training examples.</a:t>
            </a:r>
          </a:p>
          <a:p>
            <a:endParaRPr lang="en-US" baseline="0" dirty="0"/>
          </a:p>
          <a:p>
            <a:r>
              <a:rPr lang="en-US" baseline="0" dirty="0"/>
              <a:t>The blue curve corresponds to the posterior predictive distribution, while the purple curve corresponds to the MAP plug-in approximation of the posterior predictive distribution. </a:t>
            </a:r>
          </a:p>
          <a:p>
            <a:endParaRPr lang="en-US" baseline="0" dirty="0"/>
          </a:p>
          <a:p>
            <a:r>
              <a:rPr lang="en-US" baseline="0" dirty="0"/>
              <a:t>Notice that in each case, the posterior predictive distribution (the blue curves) are fatter than the MAP curve. So the MAP is overly confident.</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47</a:t>
            </a:fld>
            <a:endParaRPr lang="en-US"/>
          </a:p>
        </p:txBody>
      </p:sp>
    </p:spTree>
    <p:extLst>
      <p:ext uri="{BB962C8B-B14F-4D97-AF65-F5344CB8AC3E}">
        <p14:creationId xmlns:p14="http://schemas.microsoft.com/office/powerpoint/2010/main" val="117657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difference between the MAP and posterior predictive distribution can be made more obvious by plotting the probability on a log scale. </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48</a:t>
            </a:fld>
            <a:endParaRPr lang="en-US"/>
          </a:p>
        </p:txBody>
      </p:sp>
    </p:spTree>
    <p:extLst>
      <p:ext uri="{BB962C8B-B14F-4D97-AF65-F5344CB8AC3E}">
        <p14:creationId xmlns:p14="http://schemas.microsoft.com/office/powerpoint/2010/main" val="18935872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6C60E219-B6FC-754C-92EE-CBB76981DCE4}" type="slidenum">
              <a:rPr lang="en-US" smtClean="0"/>
              <a:t>49</a:t>
            </a:fld>
            <a:endParaRPr lang="en-US"/>
          </a:p>
        </p:txBody>
      </p:sp>
    </p:spTree>
    <p:extLst>
      <p:ext uri="{BB962C8B-B14F-4D97-AF65-F5344CB8AC3E}">
        <p14:creationId xmlns:p14="http://schemas.microsoft.com/office/powerpoint/2010/main" val="2613615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 then show you how the parameters of probabilistic models can be estimated for different specific examples.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particular, I show you the beta-binomial generative model where we assume a beta prior on the parameters of the binomial distribution.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And I show you the </a:t>
            </a:r>
            <a:r>
              <a:rPr lang="en-US" sz="1200" dirty="0"/>
              <a:t>Dirichlet-Multinomial model, where we assume a </a:t>
            </a:r>
            <a:r>
              <a:rPr lang="en-US" sz="1200" dirty="0" err="1"/>
              <a:t>dirichlet</a:t>
            </a:r>
            <a:r>
              <a:rPr lang="en-US" sz="1200" dirty="0"/>
              <a:t> prior on the parameters of the multinomial distribution.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The priors we utilize are conjugate in the sense that the posterior distributions belong to the same family as the prior distribution. </a:t>
            </a:r>
          </a:p>
        </p:txBody>
      </p:sp>
      <p:sp>
        <p:nvSpPr>
          <p:cNvPr id="4" name="Slide Number Placeholder 3"/>
          <p:cNvSpPr>
            <a:spLocks noGrp="1"/>
          </p:cNvSpPr>
          <p:nvPr>
            <p:ph type="sldNum" sz="quarter" idx="10"/>
          </p:nvPr>
        </p:nvSpPr>
        <p:spPr/>
        <p:txBody>
          <a:bodyPr/>
          <a:lstStyle/>
          <a:p>
            <a:fld id="{6C60E219-B6FC-754C-92EE-CBB76981DCE4}" type="slidenum">
              <a:rPr lang="en-US" smtClean="0"/>
              <a:t>5</a:t>
            </a:fld>
            <a:endParaRPr lang="en-US"/>
          </a:p>
        </p:txBody>
      </p:sp>
    </p:spTree>
    <p:extLst>
      <p:ext uri="{BB962C8B-B14F-4D97-AF65-F5344CB8AC3E}">
        <p14:creationId xmlns:p14="http://schemas.microsoft.com/office/powerpoint/2010/main" val="1827473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are now ready to put together what we have learned in the past two weeks for the Naïve Bayes Classifier.</a:t>
            </a:r>
          </a:p>
          <a:p>
            <a:endParaRPr lang="en-US" baseline="0" dirty="0"/>
          </a:p>
        </p:txBody>
      </p:sp>
      <p:sp>
        <p:nvSpPr>
          <p:cNvPr id="4" name="Slide Number Placeholder 3"/>
          <p:cNvSpPr>
            <a:spLocks noGrp="1"/>
          </p:cNvSpPr>
          <p:nvPr>
            <p:ph type="sldNum" sz="quarter" idx="10"/>
          </p:nvPr>
        </p:nvSpPr>
        <p:spPr/>
        <p:txBody>
          <a:bodyPr/>
          <a:lstStyle/>
          <a:p>
            <a:fld id="{6C60E219-B6FC-754C-92EE-CBB76981DCE4}" type="slidenum">
              <a:rPr lang="en-US" smtClean="0"/>
              <a:t>50</a:t>
            </a:fld>
            <a:endParaRPr lang="en-US"/>
          </a:p>
        </p:txBody>
      </p:sp>
    </p:spTree>
    <p:extLst>
      <p:ext uri="{BB962C8B-B14F-4D97-AF65-F5344CB8AC3E}">
        <p14:creationId xmlns:p14="http://schemas.microsoft.com/office/powerpoint/2010/main" val="8469707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reminder, let y be the target class label we are trying to predict.</a:t>
            </a:r>
          </a:p>
          <a:p>
            <a:endParaRPr lang="en-US" dirty="0"/>
          </a:p>
          <a:p>
            <a:r>
              <a:rPr lang="en-US" dirty="0"/>
              <a:t>x is the feature vector of length D. So D is the number of features</a:t>
            </a:r>
          </a:p>
        </p:txBody>
      </p:sp>
      <p:sp>
        <p:nvSpPr>
          <p:cNvPr id="4" name="Slide Number Placeholder 3"/>
          <p:cNvSpPr>
            <a:spLocks noGrp="1"/>
          </p:cNvSpPr>
          <p:nvPr>
            <p:ph type="sldNum" sz="quarter" idx="10"/>
          </p:nvPr>
        </p:nvSpPr>
        <p:spPr/>
        <p:txBody>
          <a:bodyPr/>
          <a:lstStyle/>
          <a:p>
            <a:fld id="{6C60E219-B6FC-754C-92EE-CBB76981DCE4}" type="slidenum">
              <a:rPr lang="en-US" smtClean="0"/>
              <a:t>51</a:t>
            </a:fld>
            <a:endParaRPr lang="en-US"/>
          </a:p>
        </p:txBody>
      </p:sp>
    </p:spTree>
    <p:extLst>
      <p:ext uri="{BB962C8B-B14F-4D97-AF65-F5344CB8AC3E}">
        <p14:creationId xmlns:p14="http://schemas.microsoft.com/office/powerpoint/2010/main" val="23755173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for a generative classifier, we model the joint distribution p of x and y parameterized by theta.</a:t>
            </a:r>
          </a:p>
        </p:txBody>
      </p:sp>
      <p:sp>
        <p:nvSpPr>
          <p:cNvPr id="4" name="Slide Number Placeholder 3"/>
          <p:cNvSpPr>
            <a:spLocks noGrp="1"/>
          </p:cNvSpPr>
          <p:nvPr>
            <p:ph type="sldNum" sz="quarter" idx="10"/>
          </p:nvPr>
        </p:nvSpPr>
        <p:spPr/>
        <p:txBody>
          <a:bodyPr/>
          <a:lstStyle/>
          <a:p>
            <a:fld id="{6C60E219-B6FC-754C-92EE-CBB76981DCE4}" type="slidenum">
              <a:rPr lang="en-US" smtClean="0"/>
              <a:t>52</a:t>
            </a:fld>
            <a:endParaRPr lang="en-US"/>
          </a:p>
        </p:txBody>
      </p:sp>
    </p:spTree>
    <p:extLst>
      <p:ext uri="{BB962C8B-B14F-4D97-AF65-F5344CB8AC3E}">
        <p14:creationId xmlns:p14="http://schemas.microsoft.com/office/powerpoint/2010/main" val="32322801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using the rules of conditional probability, we can decompose the joint distribution into p of class label y given theta TIMES p of feature x given class label y and theta. </a:t>
            </a:r>
          </a:p>
        </p:txBody>
      </p:sp>
      <p:sp>
        <p:nvSpPr>
          <p:cNvPr id="4" name="Slide Number Placeholder 3"/>
          <p:cNvSpPr>
            <a:spLocks noGrp="1"/>
          </p:cNvSpPr>
          <p:nvPr>
            <p:ph type="sldNum" sz="quarter" idx="10"/>
          </p:nvPr>
        </p:nvSpPr>
        <p:spPr/>
        <p:txBody>
          <a:bodyPr/>
          <a:lstStyle/>
          <a:p>
            <a:fld id="{6C60E219-B6FC-754C-92EE-CBB76981DCE4}" type="slidenum">
              <a:rPr lang="en-US" smtClean="0"/>
              <a:t>53</a:t>
            </a:fld>
            <a:endParaRPr lang="en-US"/>
          </a:p>
        </p:txBody>
      </p:sp>
    </p:spTree>
    <p:extLst>
      <p:ext uri="{BB962C8B-B14F-4D97-AF65-F5344CB8AC3E}">
        <p14:creationId xmlns:p14="http://schemas.microsoft.com/office/powerpoint/2010/main" val="6593526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define the classifier, we need to specify the probability distributions of the two terms p of class label y given theta TIMES p of feature x given class label y and theta. </a:t>
            </a:r>
          </a:p>
        </p:txBody>
      </p:sp>
      <p:sp>
        <p:nvSpPr>
          <p:cNvPr id="4" name="Slide Number Placeholder 3"/>
          <p:cNvSpPr>
            <a:spLocks noGrp="1"/>
          </p:cNvSpPr>
          <p:nvPr>
            <p:ph type="sldNum" sz="quarter" idx="10"/>
          </p:nvPr>
        </p:nvSpPr>
        <p:spPr/>
        <p:txBody>
          <a:bodyPr/>
          <a:lstStyle/>
          <a:p>
            <a:fld id="{6C60E219-B6FC-754C-92EE-CBB76981DCE4}" type="slidenum">
              <a:rPr lang="en-US" smtClean="0"/>
              <a:t>54</a:t>
            </a:fld>
            <a:endParaRPr lang="en-US"/>
          </a:p>
        </p:txBody>
      </p:sp>
    </p:spTree>
    <p:extLst>
      <p:ext uri="{BB962C8B-B14F-4D97-AF65-F5344CB8AC3E}">
        <p14:creationId xmlns:p14="http://schemas.microsoft.com/office/powerpoint/2010/main" val="37131454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to do is to split theta into two parts lambda and eta.</a:t>
            </a:r>
          </a:p>
        </p:txBody>
      </p:sp>
      <p:sp>
        <p:nvSpPr>
          <p:cNvPr id="4" name="Slide Number Placeholder 3"/>
          <p:cNvSpPr>
            <a:spLocks noGrp="1"/>
          </p:cNvSpPr>
          <p:nvPr>
            <p:ph type="sldNum" sz="quarter" idx="10"/>
          </p:nvPr>
        </p:nvSpPr>
        <p:spPr/>
        <p:txBody>
          <a:bodyPr/>
          <a:lstStyle/>
          <a:p>
            <a:fld id="{6C60E219-B6FC-754C-92EE-CBB76981DCE4}" type="slidenum">
              <a:rPr lang="en-US" smtClean="0"/>
              <a:t>55</a:t>
            </a:fld>
            <a:endParaRPr lang="en-US"/>
          </a:p>
        </p:txBody>
      </p:sp>
    </p:spTree>
    <p:extLst>
      <p:ext uri="{BB962C8B-B14F-4D97-AF65-F5344CB8AC3E}">
        <p14:creationId xmlns:p14="http://schemas.microsoft.com/office/powerpoint/2010/main" val="873679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are the parameters of the class prior: p of class label y given lambda.</a:t>
            </a:r>
          </a:p>
        </p:txBody>
      </p:sp>
      <p:sp>
        <p:nvSpPr>
          <p:cNvPr id="4" name="Slide Number Placeholder 3"/>
          <p:cNvSpPr>
            <a:spLocks noGrp="1"/>
          </p:cNvSpPr>
          <p:nvPr>
            <p:ph type="sldNum" sz="quarter" idx="10"/>
          </p:nvPr>
        </p:nvSpPr>
        <p:spPr/>
        <p:txBody>
          <a:bodyPr/>
          <a:lstStyle/>
          <a:p>
            <a:fld id="{6C60E219-B6FC-754C-92EE-CBB76981DCE4}" type="slidenum">
              <a:rPr lang="en-US" smtClean="0"/>
              <a:t>56</a:t>
            </a:fld>
            <a:endParaRPr lang="en-US"/>
          </a:p>
        </p:txBody>
      </p:sp>
    </p:spTree>
    <p:extLst>
      <p:ext uri="{BB962C8B-B14F-4D97-AF65-F5344CB8AC3E}">
        <p14:creationId xmlns:p14="http://schemas.microsoft.com/office/powerpoint/2010/main" val="140513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classification y is by definition discrete. And if y is a single variable, then p of class label y given lambda is a categorical distribution.</a:t>
            </a:r>
          </a:p>
          <a:p>
            <a:endParaRPr lang="en-US" dirty="0"/>
          </a:p>
          <a:p>
            <a:r>
              <a:rPr lang="en-US" dirty="0"/>
              <a:t>Lambda tells us the frequency of different class labels, for example, how </a:t>
            </a:r>
            <a:r>
              <a:rPr lang="en-US" sz="1200" dirty="0"/>
              <a:t>often a chair appears in Facebook photos</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57</a:t>
            </a:fld>
            <a:endParaRPr lang="en-US"/>
          </a:p>
        </p:txBody>
      </p:sp>
    </p:spTree>
    <p:extLst>
      <p:ext uri="{BB962C8B-B14F-4D97-AF65-F5344CB8AC3E}">
        <p14:creationId xmlns:p14="http://schemas.microsoft.com/office/powerpoint/2010/main" val="22890494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eta are the parameters of the feature likelihood: p of feature x given class label y and eta.</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58</a:t>
            </a:fld>
            <a:endParaRPr lang="en-US"/>
          </a:p>
        </p:txBody>
      </p:sp>
    </p:spTree>
    <p:extLst>
      <p:ext uri="{BB962C8B-B14F-4D97-AF65-F5344CB8AC3E}">
        <p14:creationId xmlns:p14="http://schemas.microsoft.com/office/powerpoint/2010/main" val="31233102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class priors must be a category distribution, the modeling freedom comes from specifying the feature likelihood.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Intuitively, the feature likelihood is describing the probability distribution of the feature vector x, given that the data point comes from class label c.</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For example, what is the probability distribution of a photo given that there is a chair in the photo.</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59</a:t>
            </a:fld>
            <a:endParaRPr lang="en-US"/>
          </a:p>
        </p:txBody>
      </p:sp>
    </p:spTree>
    <p:extLst>
      <p:ext uri="{BB962C8B-B14F-4D97-AF65-F5344CB8AC3E}">
        <p14:creationId xmlns:p14="http://schemas.microsoft.com/office/powerpoint/2010/main" val="2510912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Once we have observed some coin tosses or dice rolls, we can try to predict future coin toss or dice rolls based on existing data.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is called the posterior predictive distribution.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can approximate the posterior predictive distribution using Maximum Likelihood or MAP estimates of the model parameters. This is called plug-in approximation. If we have a lot of data, then this is ok. But if we don’t have enough data, then we will overfit resulting in black swan events.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a:t>
            </a:fld>
            <a:endParaRPr lang="en-US"/>
          </a:p>
        </p:txBody>
      </p:sp>
    </p:spTree>
    <p:extLst>
      <p:ext uri="{BB962C8B-B14F-4D97-AF65-F5344CB8AC3E}">
        <p14:creationId xmlns:p14="http://schemas.microsoft.com/office/powerpoint/2010/main" val="40013612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a:t>
            </a:r>
            <a:r>
              <a:rPr lang="en-US" dirty="0" err="1"/>
              <a:t>xj</a:t>
            </a:r>
            <a:r>
              <a:rPr lang="en-US" dirty="0"/>
              <a:t> be the j-</a:t>
            </a:r>
            <a:r>
              <a:rPr lang="en-US" dirty="0" err="1"/>
              <a:t>th</a:t>
            </a:r>
            <a:r>
              <a:rPr lang="en-US" dirty="0"/>
              <a:t> feature of x</a:t>
            </a:r>
          </a:p>
        </p:txBody>
      </p:sp>
      <p:sp>
        <p:nvSpPr>
          <p:cNvPr id="4" name="Slide Number Placeholder 3"/>
          <p:cNvSpPr>
            <a:spLocks noGrp="1"/>
          </p:cNvSpPr>
          <p:nvPr>
            <p:ph type="sldNum" sz="quarter" idx="10"/>
          </p:nvPr>
        </p:nvSpPr>
        <p:spPr/>
        <p:txBody>
          <a:bodyPr/>
          <a:lstStyle/>
          <a:p>
            <a:fld id="{6C60E219-B6FC-754C-92EE-CBB76981DCE4}" type="slidenum">
              <a:rPr lang="en-US" smtClean="0"/>
              <a:t>60</a:t>
            </a:fld>
            <a:endParaRPr lang="en-US"/>
          </a:p>
        </p:txBody>
      </p:sp>
    </p:spTree>
    <p:extLst>
      <p:ext uri="{BB962C8B-B14F-4D97-AF65-F5344CB8AC3E}">
        <p14:creationId xmlns:p14="http://schemas.microsoft.com/office/powerpoint/2010/main" val="21927979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Naïve Bayes Classifier assumes that conditioned on knowing the class label, the features are independent.</a:t>
            </a:r>
          </a:p>
          <a:p>
            <a:endParaRPr lang="en-US" dirty="0"/>
          </a:p>
          <a:p>
            <a:r>
              <a:rPr lang="en-US" dirty="0"/>
              <a:t>This means that p of feature vector x GIVEN that the class label is c is equal to the product from feature j = 1 to D p of </a:t>
            </a:r>
            <a:r>
              <a:rPr lang="en-US" dirty="0" err="1"/>
              <a:t>xj</a:t>
            </a:r>
            <a:r>
              <a:rPr lang="en-US" dirty="0"/>
              <a:t> GIVEN that the class label is c</a:t>
            </a:r>
          </a:p>
        </p:txBody>
      </p:sp>
      <p:sp>
        <p:nvSpPr>
          <p:cNvPr id="4" name="Slide Number Placeholder 3"/>
          <p:cNvSpPr>
            <a:spLocks noGrp="1"/>
          </p:cNvSpPr>
          <p:nvPr>
            <p:ph type="sldNum" sz="quarter" idx="10"/>
          </p:nvPr>
        </p:nvSpPr>
        <p:spPr/>
        <p:txBody>
          <a:bodyPr/>
          <a:lstStyle/>
          <a:p>
            <a:fld id="{6C60E219-B6FC-754C-92EE-CBB76981DCE4}" type="slidenum">
              <a:rPr lang="en-US" smtClean="0"/>
              <a:t>61</a:t>
            </a:fld>
            <a:endParaRPr lang="en-US"/>
          </a:p>
        </p:txBody>
      </p:sp>
    </p:spTree>
    <p:extLst>
      <p:ext uri="{BB962C8B-B14F-4D97-AF65-F5344CB8AC3E}">
        <p14:creationId xmlns:p14="http://schemas.microsoft.com/office/powerpoint/2010/main" val="38492148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turn equal to the product from j = 1 to D, p of </a:t>
            </a:r>
            <a:r>
              <a:rPr lang="en-US" dirty="0" err="1"/>
              <a:t>xj</a:t>
            </a:r>
            <a:r>
              <a:rPr lang="en-US" dirty="0"/>
              <a:t> given eta </a:t>
            </a:r>
            <a:r>
              <a:rPr lang="en-US" dirty="0" err="1"/>
              <a:t>jc</a:t>
            </a:r>
            <a:r>
              <a:rPr lang="en-US" dirty="0"/>
              <a:t>. </a:t>
            </a:r>
          </a:p>
          <a:p>
            <a:endParaRPr lang="en-US" dirty="0"/>
          </a:p>
          <a:p>
            <a:r>
              <a:rPr lang="en-US" dirty="0"/>
              <a:t>Here, eta </a:t>
            </a:r>
            <a:r>
              <a:rPr lang="en-US" dirty="0" err="1"/>
              <a:t>jc</a:t>
            </a:r>
            <a:r>
              <a:rPr lang="en-US" dirty="0"/>
              <a:t> are the parameters of the pdf of the j-feature given that the data point comes from class c.</a:t>
            </a:r>
          </a:p>
          <a:p>
            <a:endParaRPr lang="en-US" dirty="0"/>
          </a:p>
          <a:p>
            <a:r>
              <a:rPr lang="en-US" dirty="0"/>
              <a:t>Let’s unpack a little more.</a:t>
            </a:r>
          </a:p>
        </p:txBody>
      </p:sp>
      <p:sp>
        <p:nvSpPr>
          <p:cNvPr id="4" name="Slide Number Placeholder 3"/>
          <p:cNvSpPr>
            <a:spLocks noGrp="1"/>
          </p:cNvSpPr>
          <p:nvPr>
            <p:ph type="sldNum" sz="quarter" idx="10"/>
          </p:nvPr>
        </p:nvSpPr>
        <p:spPr/>
        <p:txBody>
          <a:bodyPr/>
          <a:lstStyle/>
          <a:p>
            <a:fld id="{6C60E219-B6FC-754C-92EE-CBB76981DCE4}" type="slidenum">
              <a:rPr lang="en-US" smtClean="0"/>
              <a:t>62</a:t>
            </a:fld>
            <a:endParaRPr lang="en-US"/>
          </a:p>
        </p:txBody>
      </p:sp>
    </p:spTree>
    <p:extLst>
      <p:ext uri="{BB962C8B-B14F-4D97-AF65-F5344CB8AC3E}">
        <p14:creationId xmlns:p14="http://schemas.microsoft.com/office/powerpoint/2010/main" val="11590179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first bullet point is copied from the previous slide.</a:t>
            </a:r>
          </a:p>
        </p:txBody>
      </p:sp>
      <p:sp>
        <p:nvSpPr>
          <p:cNvPr id="4" name="Slide Number Placeholder 3"/>
          <p:cNvSpPr>
            <a:spLocks noGrp="1"/>
          </p:cNvSpPr>
          <p:nvPr>
            <p:ph type="sldNum" sz="quarter" idx="10"/>
          </p:nvPr>
        </p:nvSpPr>
        <p:spPr/>
        <p:txBody>
          <a:bodyPr/>
          <a:lstStyle/>
          <a:p>
            <a:fld id="{6C60E219-B6FC-754C-92EE-CBB76981DCE4}" type="slidenum">
              <a:rPr lang="en-US" smtClean="0"/>
              <a:t>63</a:t>
            </a:fld>
            <a:endParaRPr lang="en-US"/>
          </a:p>
        </p:txBody>
      </p:sp>
    </p:spTree>
    <p:extLst>
      <p:ext uri="{BB962C8B-B14F-4D97-AF65-F5344CB8AC3E}">
        <p14:creationId xmlns:p14="http://schemas.microsoft.com/office/powerpoint/2010/main" val="12963384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suppose the first feature x1 is continuous, so we model p of x1 given eta 1c as Gaussian, then eta 1c actually corresponds to mean mu 1c and variance sigma square 1c.</a:t>
            </a:r>
          </a:p>
          <a:p>
            <a:endParaRPr lang="en-US" dirty="0"/>
          </a:p>
          <a:p>
            <a:r>
              <a:rPr lang="en-US" dirty="0"/>
              <a:t>We can think of mu 1c and sigma square 1c as the mean and variance of the first feature dimension for data coming from class c.</a:t>
            </a:r>
          </a:p>
        </p:txBody>
      </p:sp>
      <p:sp>
        <p:nvSpPr>
          <p:cNvPr id="4" name="Slide Number Placeholder 3"/>
          <p:cNvSpPr>
            <a:spLocks noGrp="1"/>
          </p:cNvSpPr>
          <p:nvPr>
            <p:ph type="sldNum" sz="quarter" idx="10"/>
          </p:nvPr>
        </p:nvSpPr>
        <p:spPr/>
        <p:txBody>
          <a:bodyPr/>
          <a:lstStyle/>
          <a:p>
            <a:fld id="{6C60E219-B6FC-754C-92EE-CBB76981DCE4}" type="slidenum">
              <a:rPr lang="en-US" smtClean="0"/>
              <a:t>64</a:t>
            </a:fld>
            <a:endParaRPr lang="en-US"/>
          </a:p>
        </p:txBody>
      </p:sp>
    </p:spTree>
    <p:extLst>
      <p:ext uri="{BB962C8B-B14F-4D97-AF65-F5344CB8AC3E}">
        <p14:creationId xmlns:p14="http://schemas.microsoft.com/office/powerpoint/2010/main" val="37053518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there is a mean and variance for each class c.</a:t>
            </a:r>
          </a:p>
        </p:txBody>
      </p:sp>
      <p:sp>
        <p:nvSpPr>
          <p:cNvPr id="4" name="Slide Number Placeholder 3"/>
          <p:cNvSpPr>
            <a:spLocks noGrp="1"/>
          </p:cNvSpPr>
          <p:nvPr>
            <p:ph type="sldNum" sz="quarter" idx="10"/>
          </p:nvPr>
        </p:nvSpPr>
        <p:spPr/>
        <p:txBody>
          <a:bodyPr/>
          <a:lstStyle/>
          <a:p>
            <a:fld id="{6C60E219-B6FC-754C-92EE-CBB76981DCE4}" type="slidenum">
              <a:rPr lang="en-US" smtClean="0"/>
              <a:t>65</a:t>
            </a:fld>
            <a:endParaRPr lang="en-US"/>
          </a:p>
        </p:txBody>
      </p:sp>
    </p:spTree>
    <p:extLst>
      <p:ext uri="{BB962C8B-B14F-4D97-AF65-F5344CB8AC3E}">
        <p14:creationId xmlns:p14="http://schemas.microsoft.com/office/powerpoint/2010/main" val="6922406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suppose the second feature x2 is binary, so we model p of x2 given eta 2c as </a:t>
            </a:r>
            <a:r>
              <a:rPr lang="en-US" dirty="0" err="1"/>
              <a:t>bernoulli</a:t>
            </a:r>
            <a:r>
              <a:rPr lang="en-US" dirty="0"/>
              <a:t>, then</a:t>
            </a:r>
          </a:p>
        </p:txBody>
      </p:sp>
      <p:sp>
        <p:nvSpPr>
          <p:cNvPr id="4" name="Slide Number Placeholder 3"/>
          <p:cNvSpPr>
            <a:spLocks noGrp="1"/>
          </p:cNvSpPr>
          <p:nvPr>
            <p:ph type="sldNum" sz="quarter" idx="10"/>
          </p:nvPr>
        </p:nvSpPr>
        <p:spPr/>
        <p:txBody>
          <a:bodyPr/>
          <a:lstStyle/>
          <a:p>
            <a:fld id="{6C60E219-B6FC-754C-92EE-CBB76981DCE4}" type="slidenum">
              <a:rPr lang="en-US" smtClean="0"/>
              <a:t>66</a:t>
            </a:fld>
            <a:endParaRPr lang="en-US"/>
          </a:p>
        </p:txBody>
      </p:sp>
    </p:spTree>
    <p:extLst>
      <p:ext uri="{BB962C8B-B14F-4D97-AF65-F5344CB8AC3E}">
        <p14:creationId xmlns:p14="http://schemas.microsoft.com/office/powerpoint/2010/main" val="21655601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Then eta 2c is the </a:t>
            </a:r>
            <a:r>
              <a:rPr lang="en-US" sz="1200" dirty="0"/>
              <a:t>probability of observing head for 2nd feature dimension given that the data comes from class c.</a:t>
            </a:r>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67</a:t>
            </a:fld>
            <a:endParaRPr lang="en-US"/>
          </a:p>
        </p:txBody>
      </p:sp>
    </p:spTree>
    <p:extLst>
      <p:ext uri="{BB962C8B-B14F-4D97-AF65-F5344CB8AC3E}">
        <p14:creationId xmlns:p14="http://schemas.microsoft.com/office/powerpoint/2010/main" val="35808925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there is an eta for every class c we are trying to predict.</a:t>
            </a:r>
          </a:p>
        </p:txBody>
      </p:sp>
      <p:sp>
        <p:nvSpPr>
          <p:cNvPr id="4" name="Slide Number Placeholder 3"/>
          <p:cNvSpPr>
            <a:spLocks noGrp="1"/>
          </p:cNvSpPr>
          <p:nvPr>
            <p:ph type="sldNum" sz="quarter" idx="10"/>
          </p:nvPr>
        </p:nvSpPr>
        <p:spPr/>
        <p:txBody>
          <a:bodyPr/>
          <a:lstStyle/>
          <a:p>
            <a:fld id="{6C60E219-B6FC-754C-92EE-CBB76981DCE4}" type="slidenum">
              <a:rPr lang="en-US" smtClean="0"/>
              <a:t>68</a:t>
            </a:fld>
            <a:endParaRPr lang="en-US"/>
          </a:p>
        </p:txBody>
      </p:sp>
    </p:spTree>
    <p:extLst>
      <p:ext uri="{BB962C8B-B14F-4D97-AF65-F5344CB8AC3E}">
        <p14:creationId xmlns:p14="http://schemas.microsoft.com/office/powerpoint/2010/main" val="2948209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eta for each class c and each feature j, so in total, there are about C TIMES D parameters in the model.</a:t>
            </a:r>
          </a:p>
          <a:p>
            <a:endParaRPr lang="en-US" dirty="0"/>
          </a:p>
          <a:p>
            <a:r>
              <a:rPr lang="en-US" dirty="0"/>
              <a:t>C is the number of classes we are trying to predict. D is the number of feature dimensions. </a:t>
            </a:r>
          </a:p>
          <a:p>
            <a:endParaRPr lang="en-US" dirty="0"/>
          </a:p>
          <a:p>
            <a:r>
              <a:rPr lang="en-US" dirty="0"/>
              <a:t>O is the big-oh notation. If you don’t know what big-Oh is, you can think of big-Oh as roughly equal to. I won’t go into it in details, but if you are interested, there is a reference at the end of the lecture notes, where you can learn more.</a:t>
            </a:r>
          </a:p>
        </p:txBody>
      </p:sp>
      <p:sp>
        <p:nvSpPr>
          <p:cNvPr id="4" name="Slide Number Placeholder 3"/>
          <p:cNvSpPr>
            <a:spLocks noGrp="1"/>
          </p:cNvSpPr>
          <p:nvPr>
            <p:ph type="sldNum" sz="quarter" idx="10"/>
          </p:nvPr>
        </p:nvSpPr>
        <p:spPr/>
        <p:txBody>
          <a:bodyPr/>
          <a:lstStyle/>
          <a:p>
            <a:fld id="{6C60E219-B6FC-754C-92EE-CBB76981DCE4}" type="slidenum">
              <a:rPr lang="en-US" smtClean="0"/>
              <a:t>69</a:t>
            </a:fld>
            <a:endParaRPr lang="en-US"/>
          </a:p>
        </p:txBody>
      </p:sp>
    </p:spTree>
    <p:extLst>
      <p:ext uri="{BB962C8B-B14F-4D97-AF65-F5344CB8AC3E}">
        <p14:creationId xmlns:p14="http://schemas.microsoft.com/office/powerpoint/2010/main" val="4111762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binomial and multinomial distributions are discrete. Today, let’s look at a continuous distribution, which is Gaussian.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After that, we will look at our first generative classifier: naive Bayes</a:t>
            </a:r>
          </a:p>
        </p:txBody>
      </p:sp>
      <p:sp>
        <p:nvSpPr>
          <p:cNvPr id="4" name="Slide Number Placeholder 3"/>
          <p:cNvSpPr>
            <a:spLocks noGrp="1"/>
          </p:cNvSpPr>
          <p:nvPr>
            <p:ph type="sldNum" sz="quarter" idx="10"/>
          </p:nvPr>
        </p:nvSpPr>
        <p:spPr/>
        <p:txBody>
          <a:bodyPr/>
          <a:lstStyle/>
          <a:p>
            <a:fld id="{6C60E219-B6FC-754C-92EE-CBB76981DCE4}" type="slidenum">
              <a:rPr lang="en-US" smtClean="0"/>
              <a:t>7</a:t>
            </a:fld>
            <a:endParaRPr lang="en-US"/>
          </a:p>
        </p:txBody>
      </p:sp>
    </p:spTree>
    <p:extLst>
      <p:ext uri="{BB962C8B-B14F-4D97-AF65-F5344CB8AC3E}">
        <p14:creationId xmlns:p14="http://schemas.microsoft.com/office/powerpoint/2010/main" val="36653455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The naïve </a:t>
            </a:r>
            <a:r>
              <a:rPr lang="en-US" sz="1200" dirty="0" err="1"/>
              <a:t>bayes</a:t>
            </a:r>
            <a:r>
              <a:rPr lang="en-US" sz="1200" dirty="0"/>
              <a:t> classifier is called “Naive” because in reality, the different feature dimensions are probably not conditionally independent.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But because the number of parameters scale linearly with C and D, so it’s less likely to overfit</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70</a:t>
            </a:fld>
            <a:endParaRPr lang="en-US"/>
          </a:p>
        </p:txBody>
      </p:sp>
    </p:spTree>
    <p:extLst>
      <p:ext uri="{BB962C8B-B14F-4D97-AF65-F5344CB8AC3E}">
        <p14:creationId xmlns:p14="http://schemas.microsoft.com/office/powerpoint/2010/main" val="10644943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feature dimension can follow a different probability distribution. For example, the first feature can be Gaussian, second feature can be binary, third feature can be categorical and so on.</a:t>
            </a:r>
          </a:p>
        </p:txBody>
      </p:sp>
      <p:sp>
        <p:nvSpPr>
          <p:cNvPr id="4" name="Slide Number Placeholder 3"/>
          <p:cNvSpPr>
            <a:spLocks noGrp="1"/>
          </p:cNvSpPr>
          <p:nvPr>
            <p:ph type="sldNum" sz="quarter" idx="10"/>
          </p:nvPr>
        </p:nvSpPr>
        <p:spPr/>
        <p:txBody>
          <a:bodyPr/>
          <a:lstStyle/>
          <a:p>
            <a:fld id="{6C60E219-B6FC-754C-92EE-CBB76981DCE4}" type="slidenum">
              <a:rPr lang="en-US" smtClean="0"/>
              <a:t>71</a:t>
            </a:fld>
            <a:endParaRPr lang="en-US"/>
          </a:p>
        </p:txBody>
      </p:sp>
    </p:spTree>
    <p:extLst>
      <p:ext uri="{BB962C8B-B14F-4D97-AF65-F5344CB8AC3E}">
        <p14:creationId xmlns:p14="http://schemas.microsoft.com/office/powerpoint/2010/main" val="28484010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talk about how to estimate the naïve </a:t>
            </a:r>
            <a:r>
              <a:rPr lang="en-US" dirty="0" err="1"/>
              <a:t>bayes</a:t>
            </a:r>
            <a:r>
              <a:rPr lang="en-US" dirty="0"/>
              <a:t> parameters and classify a new </a:t>
            </a:r>
            <a:r>
              <a:rPr lang="en-US"/>
              <a:t>data point?</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72</a:t>
            </a:fld>
            <a:endParaRPr lang="en-US"/>
          </a:p>
        </p:txBody>
      </p:sp>
    </p:spTree>
    <p:extLst>
      <p:ext uri="{BB962C8B-B14F-4D97-AF65-F5344CB8AC3E}">
        <p14:creationId xmlns:p14="http://schemas.microsoft.com/office/powerpoint/2010/main" val="34255122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picture time. Let’s talk about what we are trying to do now.</a:t>
            </a:r>
          </a:p>
          <a:p>
            <a:endParaRPr lang="en-US" dirty="0"/>
          </a:p>
          <a:p>
            <a:r>
              <a:rPr lang="en-US" dirty="0"/>
              <a:t>This slide is actually similar to a slide from last week. We have a training dataset D, consisting of a bunch of </a:t>
            </a:r>
            <a:r>
              <a:rPr lang="en-US" dirty="0" err="1"/>
              <a:t>xij</a:t>
            </a:r>
            <a:r>
              <a:rPr lang="en-US" dirty="0"/>
              <a:t> and </a:t>
            </a:r>
            <a:r>
              <a:rPr lang="en-US" dirty="0" err="1"/>
              <a:t>yi</a:t>
            </a:r>
            <a:r>
              <a:rPr lang="en-US" dirty="0"/>
              <a:t>. </a:t>
            </a:r>
          </a:p>
          <a:p>
            <a:endParaRPr lang="en-US" dirty="0"/>
          </a:p>
          <a:p>
            <a:r>
              <a:rPr lang="en-US" dirty="0" err="1"/>
              <a:t>xij</a:t>
            </a:r>
            <a:r>
              <a:rPr lang="en-US" dirty="0"/>
              <a:t> is the j-</a:t>
            </a:r>
            <a:r>
              <a:rPr lang="en-US" dirty="0" err="1"/>
              <a:t>th</a:t>
            </a:r>
            <a:r>
              <a:rPr lang="en-US" dirty="0"/>
              <a:t> feature of the </a:t>
            </a:r>
            <a:r>
              <a:rPr lang="en-US" dirty="0" err="1"/>
              <a:t>i-th</a:t>
            </a:r>
            <a:r>
              <a:rPr lang="en-US" dirty="0"/>
              <a:t> </a:t>
            </a:r>
            <a:r>
              <a:rPr lang="en-US" dirty="0" err="1"/>
              <a:t>datapoint</a:t>
            </a:r>
            <a:r>
              <a:rPr lang="en-US" dirty="0"/>
              <a:t>. </a:t>
            </a:r>
          </a:p>
          <a:p>
            <a:endParaRPr lang="en-US" dirty="0"/>
          </a:p>
          <a:p>
            <a:r>
              <a:rPr lang="en-US" dirty="0"/>
              <a:t>Yi is the class label of the </a:t>
            </a:r>
            <a:r>
              <a:rPr lang="en-US" dirty="0" err="1"/>
              <a:t>i-th</a:t>
            </a:r>
            <a:r>
              <a:rPr lang="en-US" dirty="0"/>
              <a:t> </a:t>
            </a:r>
            <a:r>
              <a:rPr lang="en-US" dirty="0" err="1"/>
              <a:t>datapoint</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73</a:t>
            </a:fld>
            <a:endParaRPr lang="en-US"/>
          </a:p>
        </p:txBody>
      </p:sp>
    </p:spTree>
    <p:extLst>
      <p:ext uri="{BB962C8B-B14F-4D97-AF65-F5344CB8AC3E}">
        <p14:creationId xmlns:p14="http://schemas.microsoft.com/office/powerpoint/2010/main" val="6530108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already specified the generative model, which consists of two sets of parameters lambda and eta. </a:t>
            </a:r>
          </a:p>
          <a:p>
            <a:endParaRPr lang="en-US" dirty="0"/>
          </a:p>
          <a:p>
            <a:r>
              <a:rPr lang="en-US" dirty="0"/>
              <a:t>Lambda parameterizes the class prior distribution. eta parametrized the feature likelihood distribution.</a:t>
            </a:r>
          </a:p>
        </p:txBody>
      </p:sp>
      <p:sp>
        <p:nvSpPr>
          <p:cNvPr id="4" name="Slide Number Placeholder 3"/>
          <p:cNvSpPr>
            <a:spLocks noGrp="1"/>
          </p:cNvSpPr>
          <p:nvPr>
            <p:ph type="sldNum" sz="quarter" idx="10"/>
          </p:nvPr>
        </p:nvSpPr>
        <p:spPr/>
        <p:txBody>
          <a:bodyPr/>
          <a:lstStyle/>
          <a:p>
            <a:fld id="{6C60E219-B6FC-754C-92EE-CBB76981DCE4}" type="slidenum">
              <a:rPr lang="en-US" smtClean="0"/>
              <a:t>74</a:t>
            </a:fld>
            <a:endParaRPr lang="en-US"/>
          </a:p>
        </p:txBody>
      </p:sp>
    </p:spTree>
    <p:extLst>
      <p:ext uri="{BB962C8B-B14F-4D97-AF65-F5344CB8AC3E}">
        <p14:creationId xmlns:p14="http://schemas.microsoft.com/office/powerpoint/2010/main" val="42626625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classify a new feature vector x using MAP estimation, so recall that the posterior distribution of class label y given x and theta is proportional to the class prior TIMES the feature likelihood.</a:t>
            </a:r>
          </a:p>
          <a:p>
            <a:endParaRPr lang="en-US" dirty="0"/>
          </a:p>
          <a:p>
            <a:r>
              <a:rPr lang="en-US" dirty="0"/>
              <a:t>These two terms are the same as the generative model </a:t>
            </a:r>
          </a:p>
        </p:txBody>
      </p:sp>
      <p:sp>
        <p:nvSpPr>
          <p:cNvPr id="4" name="Slide Number Placeholder 3"/>
          <p:cNvSpPr>
            <a:spLocks noGrp="1"/>
          </p:cNvSpPr>
          <p:nvPr>
            <p:ph type="sldNum" sz="quarter" idx="10"/>
          </p:nvPr>
        </p:nvSpPr>
        <p:spPr/>
        <p:txBody>
          <a:bodyPr/>
          <a:lstStyle/>
          <a:p>
            <a:fld id="{6C60E219-B6FC-754C-92EE-CBB76981DCE4}" type="slidenum">
              <a:rPr lang="en-US" smtClean="0"/>
              <a:t>75</a:t>
            </a:fld>
            <a:endParaRPr lang="en-US"/>
          </a:p>
        </p:txBody>
      </p:sp>
    </p:spTree>
    <p:extLst>
      <p:ext uri="{BB962C8B-B14F-4D97-AF65-F5344CB8AC3E}">
        <p14:creationId xmlns:p14="http://schemas.microsoft.com/office/powerpoint/2010/main" val="18567817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strategies that we can perform this classification.</a:t>
            </a:r>
          </a:p>
          <a:p>
            <a:endParaRPr lang="en-US" dirty="0"/>
          </a:p>
          <a:p>
            <a:r>
              <a:rPr lang="en-US" dirty="0"/>
              <a:t>In the first strategy, we first perform maximum likelihood estimation of theta using the training data. </a:t>
            </a:r>
          </a:p>
        </p:txBody>
      </p:sp>
      <p:sp>
        <p:nvSpPr>
          <p:cNvPr id="4" name="Slide Number Placeholder 3"/>
          <p:cNvSpPr>
            <a:spLocks noGrp="1"/>
          </p:cNvSpPr>
          <p:nvPr>
            <p:ph type="sldNum" sz="quarter" idx="10"/>
          </p:nvPr>
        </p:nvSpPr>
        <p:spPr/>
        <p:txBody>
          <a:bodyPr/>
          <a:lstStyle/>
          <a:p>
            <a:fld id="{6C60E219-B6FC-754C-92EE-CBB76981DCE4}" type="slidenum">
              <a:rPr lang="en-US" smtClean="0"/>
              <a:t>76</a:t>
            </a:fld>
            <a:endParaRPr lang="en-US"/>
          </a:p>
        </p:txBody>
      </p:sp>
    </p:spTree>
    <p:extLst>
      <p:ext uri="{BB962C8B-B14F-4D97-AF65-F5344CB8AC3E}">
        <p14:creationId xmlns:p14="http://schemas.microsoft.com/office/powerpoint/2010/main" val="2110901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predict the class label </a:t>
                </a:r>
                <a14:m>
                  <m:oMath xmlns:m="http://schemas.openxmlformats.org/officeDocument/2006/math">
                    <m:acc>
                      <m:accPr>
                        <m:chr m:val="̃"/>
                        <m:ctrlPr>
                          <a:rPr lang="en-US" sz="1200" i="1" dirty="0" smtClean="0">
                            <a:latin typeface="Cambria Math" panose="02040503050406030204" pitchFamily="18" charset="0"/>
                          </a:rPr>
                        </m:ctrlPr>
                      </m:accPr>
                      <m:e>
                        <m:r>
                          <a:rPr lang="en-US" sz="1200" b="0" i="1" dirty="0" smtClean="0">
                            <a:latin typeface="Cambria Math" panose="02040503050406030204" pitchFamily="18" charset="0"/>
                          </a:rPr>
                          <m:t>𝑦</m:t>
                        </m:r>
                      </m:e>
                    </m:acc>
                  </m:oMath>
                </a14:m>
                <a:r>
                  <a:rPr lang="en-US" sz="1200" dirty="0"/>
                  <a:t> of test feature vector </a:t>
                </a:r>
                <a14:m>
                  <m:oMath xmlns:m="http://schemas.openxmlformats.org/officeDocument/2006/math">
                    <m:acc>
                      <m:accPr>
                        <m:chr m:val="̃"/>
                        <m:ctrlPr>
                          <a:rPr lang="en-US" sz="1200" i="1" dirty="0">
                            <a:latin typeface="Cambria Math" panose="02040503050406030204" pitchFamily="18" charset="0"/>
                          </a:rPr>
                        </m:ctrlPr>
                      </m:accPr>
                      <m:e>
                        <m:r>
                          <a:rPr lang="en-US" sz="1200" i="1" dirty="0">
                            <a:latin typeface="Cambria Math" panose="02040503050406030204" pitchFamily="18" charset="0"/>
                          </a:rPr>
                          <m:t>𝑥</m:t>
                        </m:r>
                      </m:e>
                    </m:acc>
                  </m:oMath>
                </a14:m>
                <a:r>
                  <a:rPr lang="en-US" sz="1200" dirty="0"/>
                  <a:t>, we can plug in the maximum</a:t>
                </a:r>
                <a:r>
                  <a:rPr lang="en-US" sz="1200" baseline="0" dirty="0"/>
                  <a:t> likelihood estimate of theta into this posterior distribution we just mentioned. </a:t>
                </a:r>
              </a:p>
              <a:p>
                <a:endParaRPr lang="en-US" sz="1200" baseline="0" dirty="0"/>
              </a:p>
              <a:p>
                <a:r>
                  <a:rPr lang="en-US" sz="1200" baseline="0" dirty="0"/>
                  <a:t>Notice that the two circled equations are the same, except we replace lambda with lambda ML and eta with eta ML.</a:t>
                </a:r>
              </a:p>
              <a:p>
                <a:endParaRPr lang="en-US" sz="1200" baseline="0" dirty="0"/>
              </a:p>
              <a:p>
                <a:r>
                  <a:rPr lang="en-US" sz="1200" baseline="0" dirty="0"/>
                  <a:t>We can then find the MAP estimate of y tilde.</a:t>
                </a:r>
                <a:endParaRPr lang="en-US" sz="1200" dirty="0"/>
              </a:p>
              <a:p>
                <a:endParaRPr lang="en-US" sz="1200" dirty="0"/>
              </a:p>
            </p:txBody>
          </p:sp>
        </mc:Choice>
        <mc:Fallback xmlns="">
          <p:sp>
            <p:nvSpPr>
              <p:cNvPr id="3" name="Notes Placeholder 2"/>
              <p:cNvSpPr>
                <a:spLocks noGrp="1"/>
              </p:cNvSpPr>
              <p:nvPr>
                <p:ph type="body" idx="1"/>
              </p:nvPr>
            </p:nvSpPr>
            <p:spPr/>
            <p:txBody>
              <a:bodyPr/>
              <a:lstStyle/>
              <a:p>
                <a:r>
                  <a:rPr lang="en-US" dirty="0"/>
                  <a:t>To predict the class label </a:t>
                </a:r>
                <a:r>
                  <a:rPr lang="en-US" sz="1200" b="0" i="0" dirty="0">
                    <a:latin typeface="Cambria Math" panose="02040503050406030204" pitchFamily="18" charset="0"/>
                  </a:rPr>
                  <a:t>𝑦 ̃</a:t>
                </a:r>
                <a:r>
                  <a:rPr lang="en-US" sz="1200" dirty="0"/>
                  <a:t> of test feature vector </a:t>
                </a:r>
                <a:r>
                  <a:rPr lang="en-US" sz="1200" i="0" dirty="0">
                    <a:latin typeface="Cambria Math" panose="02040503050406030204" pitchFamily="18" charset="0"/>
                  </a:rPr>
                  <a:t>𝑥 ̃</a:t>
                </a:r>
                <a:r>
                  <a:rPr lang="en-US" sz="1200" dirty="0"/>
                  <a:t>, we can plug in the maximum</a:t>
                </a:r>
                <a:r>
                  <a:rPr lang="en-US" sz="1200" baseline="0" dirty="0"/>
                  <a:t> likelihood estimate of theta into this posterior distribution we just mentioned. </a:t>
                </a:r>
              </a:p>
              <a:p>
                <a:endParaRPr lang="en-US" sz="1200" baseline="0" dirty="0"/>
              </a:p>
              <a:p>
                <a:r>
                  <a:rPr lang="en-US" sz="1200" baseline="0" dirty="0"/>
                  <a:t>We can then find the MAP estimate of y tilde.</a:t>
                </a:r>
                <a:endParaRPr lang="en-US" sz="1200" dirty="0"/>
              </a:p>
              <a:p>
                <a:endParaRPr lang="en-US" sz="1200" dirty="0"/>
              </a:p>
            </p:txBody>
          </p:sp>
        </mc:Fallback>
      </mc:AlternateContent>
      <p:sp>
        <p:nvSpPr>
          <p:cNvPr id="4" name="Slide Number Placeholder 3"/>
          <p:cNvSpPr>
            <a:spLocks noGrp="1"/>
          </p:cNvSpPr>
          <p:nvPr>
            <p:ph type="sldNum" sz="quarter" idx="10"/>
          </p:nvPr>
        </p:nvSpPr>
        <p:spPr/>
        <p:txBody>
          <a:bodyPr/>
          <a:lstStyle/>
          <a:p>
            <a:fld id="{6C60E219-B6FC-754C-92EE-CBB76981DCE4}" type="slidenum">
              <a:rPr lang="en-US" smtClean="0"/>
              <a:t>77</a:t>
            </a:fld>
            <a:endParaRPr lang="en-US"/>
          </a:p>
        </p:txBody>
      </p:sp>
    </p:spTree>
    <p:extLst>
      <p:ext uri="{BB962C8B-B14F-4D97-AF65-F5344CB8AC3E}">
        <p14:creationId xmlns:p14="http://schemas.microsoft.com/office/powerpoint/2010/main" val="16287387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second strategy is to perform MAP estimation of theta using the training data. </a:t>
            </a:r>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78</a:t>
            </a:fld>
            <a:endParaRPr lang="en-US"/>
          </a:p>
        </p:txBody>
      </p:sp>
    </p:spTree>
    <p:extLst>
      <p:ext uri="{BB962C8B-B14F-4D97-AF65-F5344CB8AC3E}">
        <p14:creationId xmlns:p14="http://schemas.microsoft.com/office/powerpoint/2010/main" val="10090234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predict the class label </a:t>
                </a:r>
                <a14:m>
                  <m:oMath xmlns:m="http://schemas.openxmlformats.org/officeDocument/2006/math">
                    <m:acc>
                      <m:accPr>
                        <m:chr m:val="̃"/>
                        <m:ctrlPr>
                          <a:rPr lang="en-US" sz="1200" i="1" dirty="0" smtClean="0">
                            <a:latin typeface="Cambria Math" panose="02040503050406030204" pitchFamily="18" charset="0"/>
                          </a:rPr>
                        </m:ctrlPr>
                      </m:accPr>
                      <m:e>
                        <m:r>
                          <a:rPr lang="en-US" sz="1200" b="0" i="1" dirty="0" smtClean="0">
                            <a:latin typeface="Cambria Math" panose="02040503050406030204" pitchFamily="18" charset="0"/>
                          </a:rPr>
                          <m:t>𝑦</m:t>
                        </m:r>
                      </m:e>
                    </m:acc>
                  </m:oMath>
                </a14:m>
                <a:r>
                  <a:rPr lang="en-US" sz="1200" dirty="0"/>
                  <a:t> of test feature vector </a:t>
                </a:r>
                <a14:m>
                  <m:oMath xmlns:m="http://schemas.openxmlformats.org/officeDocument/2006/math">
                    <m:acc>
                      <m:accPr>
                        <m:chr m:val="̃"/>
                        <m:ctrlPr>
                          <a:rPr lang="en-US" sz="1200" i="1" dirty="0">
                            <a:latin typeface="Cambria Math" panose="02040503050406030204" pitchFamily="18" charset="0"/>
                          </a:rPr>
                        </m:ctrlPr>
                      </m:accPr>
                      <m:e>
                        <m:r>
                          <a:rPr lang="en-US" sz="1200" i="1" dirty="0">
                            <a:latin typeface="Cambria Math" panose="02040503050406030204" pitchFamily="18" charset="0"/>
                          </a:rPr>
                          <m:t>𝑥</m:t>
                        </m:r>
                      </m:e>
                    </m:acc>
                  </m:oMath>
                </a14:m>
                <a:r>
                  <a:rPr lang="en-US" sz="1200" dirty="0"/>
                  <a:t>, we can plug in the MAP</a:t>
                </a:r>
                <a:r>
                  <a:rPr lang="en-US" sz="1200" baseline="0" dirty="0"/>
                  <a:t> estimate of theta into the same posterior distribution as the previous strategy</a:t>
                </a:r>
              </a:p>
              <a:p>
                <a:endParaRPr lang="en-US"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Notice that the two circled equations are the same, except we replace lambda with lambda MAP and eta with eta MAP.</a:t>
                </a:r>
              </a:p>
              <a:p>
                <a:endParaRPr lang="en-US" sz="1200" baseline="0" dirty="0"/>
              </a:p>
              <a:p>
                <a:r>
                  <a:rPr lang="en-US" sz="1200" baseline="0" dirty="0"/>
                  <a:t>We can then find the MAP estimate of y tilde.</a:t>
                </a:r>
              </a:p>
              <a:p>
                <a:endParaRPr lang="en-US" sz="1200" baseline="0" dirty="0"/>
              </a:p>
              <a:p>
                <a:endParaRPr lang="en-US" sz="1200" dirty="0"/>
              </a:p>
            </p:txBody>
          </p:sp>
        </mc:Choice>
        <mc:Fallback xmlns="">
          <p:sp>
            <p:nvSpPr>
              <p:cNvPr id="3" name="Notes Placeholder 2"/>
              <p:cNvSpPr>
                <a:spLocks noGrp="1"/>
              </p:cNvSpPr>
              <p:nvPr>
                <p:ph type="body" idx="1"/>
              </p:nvPr>
            </p:nvSpPr>
            <p:spPr/>
            <p:txBody>
              <a:bodyPr/>
              <a:lstStyle/>
              <a:p>
                <a:r>
                  <a:rPr lang="en-US" dirty="0"/>
                  <a:t>To predict the class label </a:t>
                </a:r>
                <a:r>
                  <a:rPr lang="en-US" sz="1200" b="0" i="0" dirty="0">
                    <a:latin typeface="Cambria Math" panose="02040503050406030204" pitchFamily="18" charset="0"/>
                  </a:rPr>
                  <a:t>𝑦 ̃</a:t>
                </a:r>
                <a:r>
                  <a:rPr lang="en-US" sz="1200" dirty="0"/>
                  <a:t> of test feature vector </a:t>
                </a:r>
                <a:r>
                  <a:rPr lang="en-US" sz="1200" i="0" dirty="0">
                    <a:latin typeface="Cambria Math" panose="02040503050406030204" pitchFamily="18" charset="0"/>
                  </a:rPr>
                  <a:t>𝑥 ̃</a:t>
                </a:r>
                <a:r>
                  <a:rPr lang="en-US" sz="1200" dirty="0"/>
                  <a:t>, we can plug in the MAP</a:t>
                </a:r>
                <a:r>
                  <a:rPr lang="en-US" sz="1200" baseline="0" dirty="0"/>
                  <a:t> estimate of theta into the same posterior distribution as the previous strategy</a:t>
                </a:r>
              </a:p>
              <a:p>
                <a:endParaRPr lang="en-US" sz="1200" baseline="0" dirty="0"/>
              </a:p>
              <a:p>
                <a:r>
                  <a:rPr lang="en-US" sz="1200" baseline="0" dirty="0"/>
                  <a:t>We can then find the MAP estimate of y tilde.</a:t>
                </a:r>
              </a:p>
              <a:p>
                <a:endParaRPr lang="en-US" sz="1200" baseline="0" dirty="0"/>
              </a:p>
              <a:p>
                <a:endParaRPr lang="en-US" sz="1200" dirty="0"/>
              </a:p>
            </p:txBody>
          </p:sp>
        </mc:Fallback>
      </mc:AlternateContent>
      <p:sp>
        <p:nvSpPr>
          <p:cNvPr id="4" name="Slide Number Placeholder 3"/>
          <p:cNvSpPr>
            <a:spLocks noGrp="1"/>
          </p:cNvSpPr>
          <p:nvPr>
            <p:ph type="sldNum" sz="quarter" idx="10"/>
          </p:nvPr>
        </p:nvSpPr>
        <p:spPr/>
        <p:txBody>
          <a:bodyPr/>
          <a:lstStyle/>
          <a:p>
            <a:fld id="{6C60E219-B6FC-754C-92EE-CBB76981DCE4}" type="slidenum">
              <a:rPr lang="en-US" smtClean="0"/>
              <a:t>79</a:t>
            </a:fld>
            <a:endParaRPr lang="en-US"/>
          </a:p>
        </p:txBody>
      </p:sp>
    </p:spTree>
    <p:extLst>
      <p:ext uri="{BB962C8B-B14F-4D97-AF65-F5344CB8AC3E}">
        <p14:creationId xmlns:p14="http://schemas.microsoft.com/office/powerpoint/2010/main" val="2950110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6C60E219-B6FC-754C-92EE-CBB76981DCE4}" type="slidenum">
              <a:rPr lang="en-US" smtClean="0"/>
              <a:t>8</a:t>
            </a:fld>
            <a:endParaRPr lang="en-US"/>
          </a:p>
        </p:txBody>
      </p:sp>
    </p:spTree>
    <p:extLst>
      <p:ext uri="{BB962C8B-B14F-4D97-AF65-F5344CB8AC3E}">
        <p14:creationId xmlns:p14="http://schemas.microsoft.com/office/powerpoint/2010/main" val="26136156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t>So these two strategies are basically the same, except the first strategy uses the maximum likelihood estimates of lambda and eta, while the second strategy uses the MAP estimates of lambda and eta.</a:t>
            </a:r>
            <a:endParaRPr lang="en-US" sz="1200" dirty="0"/>
          </a:p>
          <a:p>
            <a:endParaRPr lang="en-US" sz="1200" dirty="0"/>
          </a:p>
        </p:txBody>
      </p:sp>
      <p:sp>
        <p:nvSpPr>
          <p:cNvPr id="4" name="Slide Number Placeholder 3"/>
          <p:cNvSpPr>
            <a:spLocks noGrp="1"/>
          </p:cNvSpPr>
          <p:nvPr>
            <p:ph type="sldNum" sz="quarter" idx="10"/>
          </p:nvPr>
        </p:nvSpPr>
        <p:spPr/>
        <p:txBody>
          <a:bodyPr/>
          <a:lstStyle/>
          <a:p>
            <a:fld id="{6C60E219-B6FC-754C-92EE-CBB76981DCE4}" type="slidenum">
              <a:rPr lang="en-US" smtClean="0"/>
              <a:t>80</a:t>
            </a:fld>
            <a:endParaRPr lang="en-US"/>
          </a:p>
        </p:txBody>
      </p:sp>
    </p:spTree>
    <p:extLst>
      <p:ext uri="{BB962C8B-B14F-4D97-AF65-F5344CB8AC3E}">
        <p14:creationId xmlns:p14="http://schemas.microsoft.com/office/powerpoint/2010/main" val="42217412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strategy is posterior predictive, which is also known as </a:t>
            </a:r>
            <a:r>
              <a:rPr lang="en-US" dirty="0" err="1"/>
              <a:t>bayesian</a:t>
            </a:r>
            <a:r>
              <a:rPr lang="en-US" dirty="0"/>
              <a:t> model averaging. </a:t>
            </a:r>
          </a:p>
          <a:p>
            <a:endParaRPr lang="en-US" dirty="0"/>
          </a:p>
          <a:p>
            <a:r>
              <a:rPr lang="en-US" dirty="0"/>
              <a:t>Here we consider a different posterior. For the previous two strategies, we consider the posterior distribution of y tilde GIVEN x tilde and theta. </a:t>
            </a:r>
          </a:p>
          <a:p>
            <a:endParaRPr lang="en-US" dirty="0"/>
          </a:p>
          <a:p>
            <a:r>
              <a:rPr lang="en-US" dirty="0"/>
              <a:t>In the third strategy, the posterior distribution is y tilde GIVEN x tilde and the training data D. </a:t>
            </a:r>
          </a:p>
        </p:txBody>
      </p:sp>
      <p:sp>
        <p:nvSpPr>
          <p:cNvPr id="4" name="Slide Number Placeholder 3"/>
          <p:cNvSpPr>
            <a:spLocks noGrp="1"/>
          </p:cNvSpPr>
          <p:nvPr>
            <p:ph type="sldNum" sz="quarter" idx="10"/>
          </p:nvPr>
        </p:nvSpPr>
        <p:spPr/>
        <p:txBody>
          <a:bodyPr/>
          <a:lstStyle/>
          <a:p>
            <a:fld id="{6C60E219-B6FC-754C-92EE-CBB76981DCE4}" type="slidenum">
              <a:rPr lang="en-US" smtClean="0"/>
              <a:t>81</a:t>
            </a:fld>
            <a:endParaRPr lang="en-US"/>
          </a:p>
        </p:txBody>
      </p:sp>
    </p:spTree>
    <p:extLst>
      <p:ext uri="{BB962C8B-B14F-4D97-AF65-F5344CB8AC3E}">
        <p14:creationId xmlns:p14="http://schemas.microsoft.com/office/powerpoint/2010/main" val="16699807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this strategy, the posterior does not contain theta at all. </a:t>
            </a:r>
          </a:p>
          <a:p>
            <a:endParaRPr lang="en-US" dirty="0"/>
          </a:p>
          <a:p>
            <a:r>
              <a:rPr lang="en-US" dirty="0"/>
              <a:t>This is the overview of the three strategies. I will go into them in my details. READY?</a:t>
            </a:r>
          </a:p>
        </p:txBody>
      </p:sp>
      <p:sp>
        <p:nvSpPr>
          <p:cNvPr id="4" name="Slide Number Placeholder 3"/>
          <p:cNvSpPr>
            <a:spLocks noGrp="1"/>
          </p:cNvSpPr>
          <p:nvPr>
            <p:ph type="sldNum" sz="quarter" idx="10"/>
          </p:nvPr>
        </p:nvSpPr>
        <p:spPr/>
        <p:txBody>
          <a:bodyPr/>
          <a:lstStyle/>
          <a:p>
            <a:fld id="{6C60E219-B6FC-754C-92EE-CBB76981DCE4}" type="slidenum">
              <a:rPr lang="en-US" smtClean="0"/>
              <a:t>82</a:t>
            </a:fld>
            <a:endParaRPr lang="en-US"/>
          </a:p>
        </p:txBody>
      </p:sp>
    </p:spTree>
    <p:extLst>
      <p:ext uri="{BB962C8B-B14F-4D97-AF65-F5344CB8AC3E}">
        <p14:creationId xmlns:p14="http://schemas.microsoft.com/office/powerpoint/2010/main" val="11004421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I continue?</a:t>
            </a:r>
          </a:p>
        </p:txBody>
      </p:sp>
      <p:sp>
        <p:nvSpPr>
          <p:cNvPr id="4" name="Slide Number Placeholder 3"/>
          <p:cNvSpPr>
            <a:spLocks noGrp="1"/>
          </p:cNvSpPr>
          <p:nvPr>
            <p:ph type="sldNum" sz="quarter" idx="10"/>
          </p:nvPr>
        </p:nvSpPr>
        <p:spPr/>
        <p:txBody>
          <a:bodyPr/>
          <a:lstStyle/>
          <a:p>
            <a:fld id="{6C60E219-B6FC-754C-92EE-CBB76981DCE4}" type="slidenum">
              <a:rPr lang="en-US" smtClean="0"/>
              <a:t>83</a:t>
            </a:fld>
            <a:endParaRPr lang="en-US"/>
          </a:p>
        </p:txBody>
      </p:sp>
    </p:spTree>
    <p:extLst>
      <p:ext uri="{BB962C8B-B14F-4D97-AF65-F5344CB8AC3E}">
        <p14:creationId xmlns:p14="http://schemas.microsoft.com/office/powerpoint/2010/main" val="13830396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and ML are actually very similar, so let’s start with MAP.</a:t>
            </a:r>
          </a:p>
          <a:p>
            <a:endParaRPr lang="en-US" dirty="0"/>
          </a:p>
          <a:p>
            <a:r>
              <a:rPr lang="en-US" dirty="0"/>
              <a:t>This is from the previous slide. For MAP estimation we want to find the theta that maximizes the posterior distribution p(theta | D). </a:t>
            </a:r>
          </a:p>
          <a:p>
            <a:endParaRPr lang="en-US" dirty="0"/>
          </a:p>
          <a:p>
            <a:r>
              <a:rPr lang="en-US" dirty="0"/>
              <a:t>And theta can be split into lambda and eta, where lambda controls the class prior and eta controls the feature likelihood.</a:t>
            </a:r>
          </a:p>
          <a:p>
            <a:endParaRPr lang="en-US" dirty="0"/>
          </a:p>
          <a:p>
            <a:r>
              <a:rPr lang="en-US" dirty="0"/>
              <a:t>We start by showing that lambda and eta can be estimated separately.</a:t>
            </a:r>
          </a:p>
        </p:txBody>
      </p:sp>
      <p:sp>
        <p:nvSpPr>
          <p:cNvPr id="4" name="Slide Number Placeholder 3"/>
          <p:cNvSpPr>
            <a:spLocks noGrp="1"/>
          </p:cNvSpPr>
          <p:nvPr>
            <p:ph type="sldNum" sz="quarter" idx="10"/>
          </p:nvPr>
        </p:nvSpPr>
        <p:spPr/>
        <p:txBody>
          <a:bodyPr/>
          <a:lstStyle/>
          <a:p>
            <a:fld id="{6C60E219-B6FC-754C-92EE-CBB76981DCE4}" type="slidenum">
              <a:rPr lang="en-US" smtClean="0"/>
              <a:t>84</a:t>
            </a:fld>
            <a:endParaRPr lang="en-US"/>
          </a:p>
        </p:txBody>
      </p:sp>
    </p:spTree>
    <p:extLst>
      <p:ext uri="{BB962C8B-B14F-4D97-AF65-F5344CB8AC3E}">
        <p14:creationId xmlns:p14="http://schemas.microsoft.com/office/powerpoint/2010/main" val="38675166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the training dataset consists of feature x and class label y.</a:t>
            </a:r>
          </a:p>
          <a:p>
            <a:endParaRPr lang="en-US" dirty="0"/>
          </a:p>
          <a:p>
            <a:r>
              <a:rPr lang="en-US" dirty="0" err="1"/>
              <a:t>i</a:t>
            </a:r>
            <a:r>
              <a:rPr lang="en-US" dirty="0"/>
              <a:t> indexes the data samples. N is the total number of data samples.</a:t>
            </a:r>
          </a:p>
          <a:p>
            <a:endParaRPr lang="en-US" dirty="0"/>
          </a:p>
          <a:p>
            <a:r>
              <a:rPr lang="en-US" dirty="0"/>
              <a:t>For conciseness, x 1:N means that we are considering features x1, x2, to </a:t>
            </a:r>
            <a:r>
              <a:rPr lang="en-US" dirty="0" err="1"/>
              <a:t>xN</a:t>
            </a:r>
            <a:r>
              <a:rPr lang="en-US" dirty="0"/>
              <a:t>.</a:t>
            </a:r>
          </a:p>
          <a:p>
            <a:endParaRPr lang="en-US" dirty="0"/>
          </a:p>
          <a:p>
            <a:r>
              <a:rPr lang="en-US" dirty="0"/>
              <a:t>y 1:N means that we are considering class labels y1, y2, to </a:t>
            </a:r>
            <a:r>
              <a:rPr lang="en-US" dirty="0" err="1"/>
              <a:t>yN</a:t>
            </a:r>
            <a:r>
              <a:rPr lang="en-US" dirty="0"/>
              <a:t>.</a:t>
            </a:r>
          </a:p>
        </p:txBody>
      </p:sp>
      <p:sp>
        <p:nvSpPr>
          <p:cNvPr id="4" name="Slide Number Placeholder 3"/>
          <p:cNvSpPr>
            <a:spLocks noGrp="1"/>
          </p:cNvSpPr>
          <p:nvPr>
            <p:ph type="sldNum" sz="quarter" idx="10"/>
          </p:nvPr>
        </p:nvSpPr>
        <p:spPr/>
        <p:txBody>
          <a:bodyPr/>
          <a:lstStyle/>
          <a:p>
            <a:fld id="{6C60E219-B6FC-754C-92EE-CBB76981DCE4}" type="slidenum">
              <a:rPr lang="en-US" smtClean="0"/>
              <a:t>85</a:t>
            </a:fld>
            <a:endParaRPr lang="en-US"/>
          </a:p>
        </p:txBody>
      </p:sp>
    </p:spTree>
    <p:extLst>
      <p:ext uri="{BB962C8B-B14F-4D97-AF65-F5344CB8AC3E}">
        <p14:creationId xmlns:p14="http://schemas.microsoft.com/office/powerpoint/2010/main" val="33644692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off with the posterior distribution p of lambda and eta given the training data D.</a:t>
            </a:r>
          </a:p>
        </p:txBody>
      </p:sp>
      <p:sp>
        <p:nvSpPr>
          <p:cNvPr id="4" name="Slide Number Placeholder 3"/>
          <p:cNvSpPr>
            <a:spLocks noGrp="1"/>
          </p:cNvSpPr>
          <p:nvPr>
            <p:ph type="sldNum" sz="quarter" idx="10"/>
          </p:nvPr>
        </p:nvSpPr>
        <p:spPr/>
        <p:txBody>
          <a:bodyPr/>
          <a:lstStyle/>
          <a:p>
            <a:fld id="{6C60E219-B6FC-754C-92EE-CBB76981DCE4}" type="slidenum">
              <a:rPr lang="en-US" smtClean="0"/>
              <a:t>86</a:t>
            </a:fld>
            <a:endParaRPr lang="en-US"/>
          </a:p>
        </p:txBody>
      </p:sp>
    </p:spTree>
    <p:extLst>
      <p:ext uri="{BB962C8B-B14F-4D97-AF65-F5344CB8AC3E}">
        <p14:creationId xmlns:p14="http://schemas.microsoft.com/office/powerpoint/2010/main" val="3605799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apply Bayes rule: p(A | B) is equal to p(A) TIMES p(B|A) divided by p(B).</a:t>
            </a:r>
          </a:p>
          <a:p>
            <a:endParaRPr lang="en-US" dirty="0"/>
          </a:p>
          <a:p>
            <a:r>
              <a:rPr lang="en-US" dirty="0"/>
              <a:t>So in this case, B is equal to D and A is equal to lambda and eta.</a:t>
            </a:r>
          </a:p>
        </p:txBody>
      </p:sp>
      <p:sp>
        <p:nvSpPr>
          <p:cNvPr id="4" name="Slide Number Placeholder 3"/>
          <p:cNvSpPr>
            <a:spLocks noGrp="1"/>
          </p:cNvSpPr>
          <p:nvPr>
            <p:ph type="sldNum" sz="quarter" idx="10"/>
          </p:nvPr>
        </p:nvSpPr>
        <p:spPr/>
        <p:txBody>
          <a:bodyPr/>
          <a:lstStyle/>
          <a:p>
            <a:fld id="{6C60E219-B6FC-754C-92EE-CBB76981DCE4}" type="slidenum">
              <a:rPr lang="en-US" smtClean="0"/>
              <a:t>87</a:t>
            </a:fld>
            <a:endParaRPr lang="en-US"/>
          </a:p>
        </p:txBody>
      </p:sp>
    </p:spTree>
    <p:extLst>
      <p:ext uri="{BB962C8B-B14F-4D97-AF65-F5344CB8AC3E}">
        <p14:creationId xmlns:p14="http://schemas.microsoft.com/office/powerpoint/2010/main" val="39903922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replace D with x1 to </a:t>
            </a:r>
            <a:r>
              <a:rPr lang="en-US" dirty="0" err="1"/>
              <a:t>xN</a:t>
            </a:r>
            <a:r>
              <a:rPr lang="en-US" dirty="0"/>
              <a:t> and y1 to </a:t>
            </a:r>
            <a:r>
              <a:rPr lang="en-US" dirty="0" err="1"/>
              <a:t>yN</a:t>
            </a:r>
            <a:r>
              <a:rPr lang="en-US" dirty="0"/>
              <a:t>.</a:t>
            </a:r>
          </a:p>
        </p:txBody>
      </p:sp>
      <p:sp>
        <p:nvSpPr>
          <p:cNvPr id="4" name="Slide Number Placeholder 3"/>
          <p:cNvSpPr>
            <a:spLocks noGrp="1"/>
          </p:cNvSpPr>
          <p:nvPr>
            <p:ph type="sldNum" sz="quarter" idx="10"/>
          </p:nvPr>
        </p:nvSpPr>
        <p:spPr/>
        <p:txBody>
          <a:bodyPr/>
          <a:lstStyle/>
          <a:p>
            <a:fld id="{6C60E219-B6FC-754C-92EE-CBB76981DCE4}" type="slidenum">
              <a:rPr lang="en-US" smtClean="0"/>
              <a:t>88</a:t>
            </a:fld>
            <a:endParaRPr lang="en-US"/>
          </a:p>
        </p:txBody>
      </p:sp>
    </p:spTree>
    <p:extLst>
      <p:ext uri="{BB962C8B-B14F-4D97-AF65-F5344CB8AC3E}">
        <p14:creationId xmlns:p14="http://schemas.microsoft.com/office/powerpoint/2010/main" val="41082201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assume the priors of lambda and eta are independent, so p of lambda and eta becomes p of lambda TIMES p of eta</a:t>
            </a:r>
          </a:p>
        </p:txBody>
      </p:sp>
      <p:sp>
        <p:nvSpPr>
          <p:cNvPr id="4" name="Slide Number Placeholder 3"/>
          <p:cNvSpPr>
            <a:spLocks noGrp="1"/>
          </p:cNvSpPr>
          <p:nvPr>
            <p:ph type="sldNum" sz="quarter" idx="10"/>
          </p:nvPr>
        </p:nvSpPr>
        <p:spPr/>
        <p:txBody>
          <a:bodyPr/>
          <a:lstStyle/>
          <a:p>
            <a:fld id="{6C60E219-B6FC-754C-92EE-CBB76981DCE4}" type="slidenum">
              <a:rPr lang="en-US" smtClean="0"/>
              <a:t>89</a:t>
            </a:fld>
            <a:endParaRPr lang="en-US"/>
          </a:p>
        </p:txBody>
      </p:sp>
    </p:spTree>
    <p:extLst>
      <p:ext uri="{BB962C8B-B14F-4D97-AF65-F5344CB8AC3E}">
        <p14:creationId xmlns:p14="http://schemas.microsoft.com/office/powerpoint/2010/main" val="2204009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9</a:t>
            </a:fld>
            <a:endParaRPr lang="en-US"/>
          </a:p>
        </p:txBody>
      </p:sp>
    </p:spTree>
    <p:extLst>
      <p:ext uri="{BB962C8B-B14F-4D97-AF65-F5344CB8AC3E}">
        <p14:creationId xmlns:p14="http://schemas.microsoft.com/office/powerpoint/2010/main" val="26136156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And then we apply conditional probability p(A, B|C) = p(B|C) p(A|B, C).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If you compare this equation with the circled terms: A is equal to x1 to </a:t>
            </a:r>
            <a:r>
              <a:rPr lang="en-US" dirty="0" err="1"/>
              <a:t>xN</a:t>
            </a:r>
            <a:r>
              <a:rPr lang="en-US" dirty="0"/>
              <a:t> and B is equal to y1 to </a:t>
            </a:r>
            <a:r>
              <a:rPr lang="en-US" dirty="0" err="1"/>
              <a:t>yN</a:t>
            </a:r>
            <a:r>
              <a:rPr lang="en-US" dirty="0"/>
              <a:t>. C is equal to lambda and eta.</a:t>
            </a:r>
          </a:p>
          <a:p>
            <a:endParaRPr lang="en-US" dirty="0"/>
          </a:p>
          <a:p>
            <a:r>
              <a:rPr lang="en-US" dirty="0"/>
              <a:t>Intuitively, this is saying that observing all the x and all the y GIVEN that we have observed lambda and eta. Is the same as first observing the y given lambda and eta, and then observe the x given that we have now observed the y, lambda and eta.</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90</a:t>
            </a:fld>
            <a:endParaRPr lang="en-US"/>
          </a:p>
        </p:txBody>
      </p:sp>
    </p:spTree>
    <p:extLst>
      <p:ext uri="{BB962C8B-B14F-4D97-AF65-F5344CB8AC3E}">
        <p14:creationId xmlns:p14="http://schemas.microsoft.com/office/powerpoint/2010/main" val="14564876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denominator is also basic conditional probability.</a:t>
            </a:r>
          </a:p>
          <a:p>
            <a:endParaRPr lang="en-US" dirty="0"/>
          </a:p>
          <a:p>
            <a:r>
              <a:rPr lang="en-US" dirty="0"/>
              <a:t>Probability of observing all the x and all the y is the same as first observing the y, then observe x given that we have observed y.</a:t>
            </a:r>
          </a:p>
        </p:txBody>
      </p:sp>
      <p:sp>
        <p:nvSpPr>
          <p:cNvPr id="4" name="Slide Number Placeholder 3"/>
          <p:cNvSpPr>
            <a:spLocks noGrp="1"/>
          </p:cNvSpPr>
          <p:nvPr>
            <p:ph type="sldNum" sz="quarter" idx="10"/>
          </p:nvPr>
        </p:nvSpPr>
        <p:spPr/>
        <p:txBody>
          <a:bodyPr/>
          <a:lstStyle/>
          <a:p>
            <a:fld id="{6C60E219-B6FC-754C-92EE-CBB76981DCE4}" type="slidenum">
              <a:rPr lang="en-US" smtClean="0"/>
              <a:t>91</a:t>
            </a:fld>
            <a:endParaRPr lang="en-US"/>
          </a:p>
        </p:txBody>
      </p:sp>
    </p:spTree>
    <p:extLst>
      <p:ext uri="{BB962C8B-B14F-4D97-AF65-F5344CB8AC3E}">
        <p14:creationId xmlns:p14="http://schemas.microsoft.com/office/powerpoint/2010/main" val="33506489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apply the conditional independence assumptions.</a:t>
            </a:r>
          </a:p>
          <a:p>
            <a:endParaRPr lang="en-US" dirty="0"/>
          </a:p>
          <a:p>
            <a:r>
              <a:rPr lang="en-US" dirty="0"/>
              <a:t>Remember that lambda governs the class prior term? So y does not depend on eta at all and we can drop eta.</a:t>
            </a:r>
          </a:p>
        </p:txBody>
      </p:sp>
      <p:sp>
        <p:nvSpPr>
          <p:cNvPr id="4" name="Slide Number Placeholder 3"/>
          <p:cNvSpPr>
            <a:spLocks noGrp="1"/>
          </p:cNvSpPr>
          <p:nvPr>
            <p:ph type="sldNum" sz="quarter" idx="10"/>
          </p:nvPr>
        </p:nvSpPr>
        <p:spPr/>
        <p:txBody>
          <a:bodyPr/>
          <a:lstStyle/>
          <a:p>
            <a:fld id="{6C60E219-B6FC-754C-92EE-CBB76981DCE4}" type="slidenum">
              <a:rPr lang="en-US" smtClean="0"/>
              <a:t>92</a:t>
            </a:fld>
            <a:endParaRPr lang="en-US"/>
          </a:p>
        </p:txBody>
      </p:sp>
    </p:spTree>
    <p:extLst>
      <p:ext uri="{BB962C8B-B14F-4D97-AF65-F5344CB8AC3E}">
        <p14:creationId xmlns:p14="http://schemas.microsoft.com/office/powerpoint/2010/main" val="6363533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eta governs the feature likelihood distribution, so conditioned on knowing the class labels y, x and lambda are independent, so we can drop lambda</a:t>
            </a:r>
          </a:p>
        </p:txBody>
      </p:sp>
      <p:sp>
        <p:nvSpPr>
          <p:cNvPr id="4" name="Slide Number Placeholder 3"/>
          <p:cNvSpPr>
            <a:spLocks noGrp="1"/>
          </p:cNvSpPr>
          <p:nvPr>
            <p:ph type="sldNum" sz="quarter" idx="10"/>
          </p:nvPr>
        </p:nvSpPr>
        <p:spPr/>
        <p:txBody>
          <a:bodyPr/>
          <a:lstStyle/>
          <a:p>
            <a:fld id="{6C60E219-B6FC-754C-92EE-CBB76981DCE4}" type="slidenum">
              <a:rPr lang="en-US" smtClean="0"/>
              <a:t>93</a:t>
            </a:fld>
            <a:endParaRPr lang="en-US"/>
          </a:p>
        </p:txBody>
      </p:sp>
    </p:spTree>
    <p:extLst>
      <p:ext uri="{BB962C8B-B14F-4D97-AF65-F5344CB8AC3E}">
        <p14:creationId xmlns:p14="http://schemas.microsoft.com/office/powerpoint/2010/main" val="31839339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re-group the terms. In particular, we take the 3 terms on top and put it into the first bracket.</a:t>
            </a:r>
          </a:p>
        </p:txBody>
      </p:sp>
      <p:sp>
        <p:nvSpPr>
          <p:cNvPr id="4" name="Slide Number Placeholder 3"/>
          <p:cNvSpPr>
            <a:spLocks noGrp="1"/>
          </p:cNvSpPr>
          <p:nvPr>
            <p:ph type="sldNum" sz="quarter" idx="10"/>
          </p:nvPr>
        </p:nvSpPr>
        <p:spPr/>
        <p:txBody>
          <a:bodyPr/>
          <a:lstStyle/>
          <a:p>
            <a:fld id="{6C60E219-B6FC-754C-92EE-CBB76981DCE4}" type="slidenum">
              <a:rPr lang="en-US" smtClean="0"/>
              <a:t>94</a:t>
            </a:fld>
            <a:endParaRPr lang="en-US"/>
          </a:p>
        </p:txBody>
      </p:sp>
    </p:spTree>
    <p:extLst>
      <p:ext uri="{BB962C8B-B14F-4D97-AF65-F5344CB8AC3E}">
        <p14:creationId xmlns:p14="http://schemas.microsoft.com/office/powerpoint/2010/main" val="3788726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we take the remaining three terms and group them into the second bracket.</a:t>
            </a:r>
          </a:p>
        </p:txBody>
      </p:sp>
      <p:sp>
        <p:nvSpPr>
          <p:cNvPr id="4" name="Slide Number Placeholder 3"/>
          <p:cNvSpPr>
            <a:spLocks noGrp="1"/>
          </p:cNvSpPr>
          <p:nvPr>
            <p:ph type="sldNum" sz="quarter" idx="10"/>
          </p:nvPr>
        </p:nvSpPr>
        <p:spPr/>
        <p:txBody>
          <a:bodyPr/>
          <a:lstStyle/>
          <a:p>
            <a:fld id="{6C60E219-B6FC-754C-92EE-CBB76981DCE4}" type="slidenum">
              <a:rPr lang="en-US" smtClean="0"/>
              <a:t>95</a:t>
            </a:fld>
            <a:endParaRPr lang="en-US"/>
          </a:p>
        </p:txBody>
      </p:sp>
    </p:spTree>
    <p:extLst>
      <p:ext uri="{BB962C8B-B14F-4D97-AF65-F5344CB8AC3E}">
        <p14:creationId xmlns:p14="http://schemas.microsoft.com/office/powerpoint/2010/main" val="36278487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apply </a:t>
            </a:r>
            <a:r>
              <a:rPr lang="en-US" dirty="0" err="1"/>
              <a:t>bayes’</a:t>
            </a:r>
            <a:r>
              <a:rPr lang="en-US" dirty="0"/>
              <a:t> rule to the first term so we end up with posterior distribution of lambda given all the class labels y1 to </a:t>
            </a:r>
            <a:r>
              <a:rPr lang="en-US" dirty="0" err="1"/>
              <a:t>yN</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96</a:t>
            </a:fld>
            <a:endParaRPr lang="en-US"/>
          </a:p>
        </p:txBody>
      </p:sp>
    </p:spTree>
    <p:extLst>
      <p:ext uri="{BB962C8B-B14F-4D97-AF65-F5344CB8AC3E}">
        <p14:creationId xmlns:p14="http://schemas.microsoft.com/office/powerpoint/2010/main" val="1922714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lambda appears in the first term and eta appears in the second term.</a:t>
            </a:r>
          </a:p>
          <a:p>
            <a:endParaRPr lang="en-US" dirty="0"/>
          </a:p>
          <a:p>
            <a:r>
              <a:rPr lang="en-US" dirty="0"/>
              <a:t>So we can optimize lambda and eta separately.</a:t>
            </a:r>
          </a:p>
        </p:txBody>
      </p:sp>
      <p:sp>
        <p:nvSpPr>
          <p:cNvPr id="4" name="Slide Number Placeholder 3"/>
          <p:cNvSpPr>
            <a:spLocks noGrp="1"/>
          </p:cNvSpPr>
          <p:nvPr>
            <p:ph type="sldNum" sz="quarter" idx="10"/>
          </p:nvPr>
        </p:nvSpPr>
        <p:spPr/>
        <p:txBody>
          <a:bodyPr/>
          <a:lstStyle/>
          <a:p>
            <a:fld id="{6C60E219-B6FC-754C-92EE-CBB76981DCE4}" type="slidenum">
              <a:rPr lang="en-US" smtClean="0"/>
              <a:t>97</a:t>
            </a:fld>
            <a:endParaRPr lang="en-US"/>
          </a:p>
        </p:txBody>
      </p:sp>
    </p:spTree>
    <p:extLst>
      <p:ext uri="{BB962C8B-B14F-4D97-AF65-F5344CB8AC3E}">
        <p14:creationId xmlns:p14="http://schemas.microsoft.com/office/powerpoint/2010/main" val="260779360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optimize lambda with respect to the posterior distribution p of lambda GIVEN all the class labels y.</a:t>
            </a:r>
          </a:p>
          <a:p>
            <a:endParaRPr lang="en-US" dirty="0"/>
          </a:p>
          <a:p>
            <a:r>
              <a:rPr lang="en-US" dirty="0"/>
              <a:t>This formula is the first term from the previous page.</a:t>
            </a:r>
          </a:p>
        </p:txBody>
      </p:sp>
      <p:sp>
        <p:nvSpPr>
          <p:cNvPr id="4" name="Slide Number Placeholder 3"/>
          <p:cNvSpPr>
            <a:spLocks noGrp="1"/>
          </p:cNvSpPr>
          <p:nvPr>
            <p:ph type="sldNum" sz="quarter" idx="10"/>
          </p:nvPr>
        </p:nvSpPr>
        <p:spPr/>
        <p:txBody>
          <a:bodyPr/>
          <a:lstStyle/>
          <a:p>
            <a:fld id="{6C60E219-B6FC-754C-92EE-CBB76981DCE4}" type="slidenum">
              <a:rPr lang="en-US" smtClean="0"/>
              <a:t>98</a:t>
            </a:fld>
            <a:endParaRPr lang="en-US"/>
          </a:p>
        </p:txBody>
      </p:sp>
    </p:spTree>
    <p:extLst>
      <p:ext uri="{BB962C8B-B14F-4D97-AF65-F5344CB8AC3E}">
        <p14:creationId xmlns:p14="http://schemas.microsoft.com/office/powerpoint/2010/main" val="38025676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we have solved this problem in our previous class.</a:t>
            </a:r>
          </a:p>
          <a:p>
            <a:endParaRPr lang="en-US" dirty="0"/>
          </a:p>
          <a:p>
            <a:r>
              <a:rPr lang="en-US" dirty="0"/>
              <a:t>Suppose there are only 2 classes, so let’s think of class 1 as tail and class 2 as head. Then lambda is the probability of getting a head.</a:t>
            </a:r>
          </a:p>
          <a:p>
            <a:endParaRPr lang="en-US" dirty="0"/>
          </a:p>
          <a:p>
            <a:r>
              <a:rPr lang="en-US" dirty="0"/>
              <a:t>If we assume a beta prior with hyperparameters a and b, then the MAP estimate of lambda is given by this equation, which is the same as the previous class.</a:t>
            </a:r>
          </a:p>
          <a:p>
            <a:endParaRPr lang="en-US" dirty="0"/>
          </a:p>
          <a:p>
            <a:r>
              <a:rPr lang="en-US" dirty="0" err="1"/>
              <a:t>Nhead</a:t>
            </a:r>
            <a:r>
              <a:rPr lang="en-US" dirty="0"/>
              <a:t> is the number of data samples in class 2.</a:t>
            </a:r>
          </a:p>
        </p:txBody>
      </p:sp>
      <p:sp>
        <p:nvSpPr>
          <p:cNvPr id="4" name="Slide Number Placeholder 3"/>
          <p:cNvSpPr>
            <a:spLocks noGrp="1"/>
          </p:cNvSpPr>
          <p:nvPr>
            <p:ph type="sldNum" sz="quarter" idx="10"/>
          </p:nvPr>
        </p:nvSpPr>
        <p:spPr/>
        <p:txBody>
          <a:bodyPr/>
          <a:lstStyle/>
          <a:p>
            <a:fld id="{6C60E219-B6FC-754C-92EE-CBB76981DCE4}" type="slidenum">
              <a:rPr lang="en-US" smtClean="0"/>
              <a:t>99</a:t>
            </a:fld>
            <a:endParaRPr lang="en-US"/>
          </a:p>
        </p:txBody>
      </p:sp>
    </p:spTree>
    <p:extLst>
      <p:ext uri="{BB962C8B-B14F-4D97-AF65-F5344CB8AC3E}">
        <p14:creationId xmlns:p14="http://schemas.microsoft.com/office/powerpoint/2010/main" val="2124904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C626FB0-FBA8-1F4A-99F9-EEE0469B59BF}" type="datetimeFigureOut">
              <a:rPr lang="en-US" smtClean="0"/>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550475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626FB0-FBA8-1F4A-99F9-EEE0469B59BF}" type="datetimeFigureOut">
              <a:rPr lang="en-US" smtClean="0"/>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4290250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626FB0-FBA8-1F4A-99F9-EEE0469B59BF}" type="datetimeFigureOut">
              <a:rPr lang="en-US" smtClean="0"/>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1833846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626FB0-FBA8-1F4A-99F9-EEE0469B59BF}" type="datetimeFigureOut">
              <a:rPr lang="en-US" smtClean="0"/>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515206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626FB0-FBA8-1F4A-99F9-EEE0469B59BF}" type="datetimeFigureOut">
              <a:rPr lang="en-US" smtClean="0"/>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377563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C626FB0-FBA8-1F4A-99F9-EEE0469B59BF}" type="datetimeFigureOut">
              <a:rPr lang="en-US" smtClean="0"/>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486308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626FB0-FBA8-1F4A-99F9-EEE0469B59BF}" type="datetimeFigureOut">
              <a:rPr lang="en-US" smtClean="0"/>
              <a:t>1/22/20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3709479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C626FB0-FBA8-1F4A-99F9-EEE0469B59BF}" type="datetimeFigureOut">
              <a:rPr lang="en-US" smtClean="0"/>
              <a:t>1/22/20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2301065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626FB0-FBA8-1F4A-99F9-EEE0469B59BF}" type="datetimeFigureOut">
              <a:rPr lang="en-US" smtClean="0"/>
              <a:t>1/22/20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3252324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626FB0-FBA8-1F4A-99F9-EEE0469B59BF}" type="datetimeFigureOut">
              <a:rPr lang="en-US" smtClean="0"/>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1789700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626FB0-FBA8-1F4A-99F9-EEE0469B59BF}" type="datetimeFigureOut">
              <a:rPr lang="en-US" smtClean="0"/>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B8E0EA-E314-DD47-BB8D-9FCCD5DE16EE}" type="slidenum">
              <a:rPr lang="en-US" smtClean="0"/>
              <a:t>‹#›</a:t>
            </a:fld>
            <a:endParaRPr lang="en-US"/>
          </a:p>
        </p:txBody>
      </p:sp>
    </p:spTree>
    <p:extLst>
      <p:ext uri="{BB962C8B-B14F-4D97-AF65-F5344CB8AC3E}">
        <p14:creationId xmlns:p14="http://schemas.microsoft.com/office/powerpoint/2010/main" val="3203360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626FB0-FBA8-1F4A-99F9-EEE0469B59BF}" type="datetimeFigureOut">
              <a:rPr lang="en-US" smtClean="0"/>
              <a:t>1/22/20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B8E0EA-E314-DD47-BB8D-9FCCD5DE16EE}" type="slidenum">
              <a:rPr lang="en-US" smtClean="0"/>
              <a:t>‹#›</a:t>
            </a:fld>
            <a:endParaRPr lang="en-US"/>
          </a:p>
        </p:txBody>
      </p:sp>
    </p:spTree>
    <p:extLst>
      <p:ext uri="{BB962C8B-B14F-4D97-AF65-F5344CB8AC3E}">
        <p14:creationId xmlns:p14="http://schemas.microsoft.com/office/powerpoint/2010/main" val="143940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59.png"/></Relationships>
</file>

<file path=ppt/slides/_rels/slide10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63.png"/></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3.emf"/></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3.emf"/></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3.emf"/></Relationships>
</file>

<file path=ppt/slides/_rels/slide10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3.emf"/></Relationships>
</file>

<file path=ppt/slides/_rels/slide10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3.emf"/></Relationships>
</file>

<file path=ppt/slides/_rels/slide10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3.emf"/></Relationships>
</file>

<file path=ppt/slides/_rels/slide10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3.emf"/></Relationships>
</file>

<file path=ppt/slides/_rels/slide10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3.emf"/></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3.emf"/></Relationships>
</file>

<file path=ppt/slides/_rels/slide1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3.emf"/></Relationships>
</file>

<file path=ppt/slides/_rels/slide1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64.png"/></Relationships>
</file>

<file path=ppt/slides/_rels/slide1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64.png"/></Relationships>
</file>

<file path=ppt/slides/_rels/slide1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64.png"/></Relationships>
</file>

<file path=ppt/slides/_rels/slide1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64.png"/></Relationships>
</file>

<file path=ppt/slides/_rels/slide1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64.png"/></Relationships>
</file>

<file path=ppt/slides/_rels/slide1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64.png"/></Relationships>
</file>

<file path=ppt/slides/_rels/slide11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380.png"/></Relationships>
</file>

<file path=ppt/slides/_rels/slide1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54.png"/></Relationships>
</file>

<file path=ppt/slides/_rels/slide1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54.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54.png"/><Relationship Id="rId4" Type="http://schemas.openxmlformats.org/officeDocument/2006/relationships/image" Target="../media/image74.png"/></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74.png"/></Relationships>
</file>

<file path=ppt/slides/_rels/slide13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74.png"/></Relationships>
</file>

<file path=ppt/slides/_rels/slide13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75.png"/></Relationships>
</file>

<file path=ppt/slides/_rels/slide13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74.png"/></Relationships>
</file>

<file path=ppt/slides/_rels/slide13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592.png"/><Relationship Id="rId5" Type="http://schemas.openxmlformats.org/officeDocument/2006/relationships/image" Target="../media/image54.png"/><Relationship Id="rId4" Type="http://schemas.openxmlformats.org/officeDocument/2006/relationships/image" Target="../media/image61.png"/></Relationships>
</file>

<file path=ppt/slides/_rels/slide13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4.png"/><Relationship Id="rId4" Type="http://schemas.openxmlformats.org/officeDocument/2006/relationships/image" Target="../media/image611.png"/></Relationships>
</file>

<file path=ppt/slides/_rels/slide13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641.png"/><Relationship Id="rId5" Type="http://schemas.openxmlformats.org/officeDocument/2006/relationships/image" Target="../media/image54.png"/><Relationship Id="rId4" Type="http://schemas.openxmlformats.org/officeDocument/2006/relationships/image" Target="../media/image631.png"/></Relationships>
</file>

<file path=ppt/slides/_rels/slide13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54.png"/><Relationship Id="rId4" Type="http://schemas.openxmlformats.org/officeDocument/2006/relationships/image" Target="../media/image631.png"/></Relationships>
</file>

<file path=ppt/slides/_rels/slide13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8.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541.png"/></Relationships>
</file>

<file path=ppt/slides/_rels/slide139.xml.rels><?xml version="1.0" encoding="UTF-8" standalone="yes"?>
<Relationships xmlns="http://schemas.openxmlformats.org/package/2006/relationships"><Relationship Id="rId7" Type="http://schemas.openxmlformats.org/officeDocument/2006/relationships/image" Target="../media/image28.emf"/><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54.png"/><Relationship Id="rId4" Type="http://schemas.openxmlformats.org/officeDocument/2006/relationships/image" Target="../media/image630.png"/></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7" Type="http://schemas.openxmlformats.org/officeDocument/2006/relationships/image" Target="../media/image28.emf"/><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54.png"/><Relationship Id="rId4" Type="http://schemas.openxmlformats.org/officeDocument/2006/relationships/image" Target="../media/image630.png"/></Relationships>
</file>

<file path=ppt/slides/_rels/slide141.xml.rels><?xml version="1.0" encoding="UTF-8" standalone="yes"?>
<Relationships xmlns="http://schemas.openxmlformats.org/package/2006/relationships"><Relationship Id="rId7" Type="http://schemas.openxmlformats.org/officeDocument/2006/relationships/image" Target="../media/image28.emf"/><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54.png"/><Relationship Id="rId4" Type="http://schemas.openxmlformats.org/officeDocument/2006/relationships/image" Target="../media/image72.png"/></Relationships>
</file>

<file path=ppt/slides/_rels/slide14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4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74.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4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4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640.png"/></Relationships>
</file>

<file path=ppt/slides/_rels/slide147.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9.emf"/><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640.png"/><Relationship Id="rId5" Type="http://schemas.openxmlformats.org/officeDocument/2006/relationships/image" Target="../media/image610.png"/></Relationships>
</file>

<file path=ppt/slides/_rels/slide148.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9.emf"/><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media/image640.png"/><Relationship Id="rId5" Type="http://schemas.openxmlformats.org/officeDocument/2006/relationships/image" Target="../media/image610.png"/></Relationships>
</file>

<file path=ppt/slides/_rels/slide149.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9.emf"/><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640.png"/><Relationship Id="rId5" Type="http://schemas.openxmlformats.org/officeDocument/2006/relationships/image" Target="../media/image610.png"/></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s>
</file>

<file path=ppt/slides/_rels/slide150.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9.emf"/><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image" Target="../media/image640.png"/><Relationship Id="rId5" Type="http://schemas.openxmlformats.org/officeDocument/2006/relationships/image" Target="../media/image610.png"/></Relationships>
</file>

<file path=ppt/slides/_rels/slide151.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9.emf"/><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image" Target="../media/image640.png"/><Relationship Id="rId5" Type="http://schemas.openxmlformats.org/officeDocument/2006/relationships/image" Target="../media/image610.png"/></Relationships>
</file>

<file path=ppt/slides/_rels/slide15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640.png"/><Relationship Id="rId5" Type="http://schemas.openxmlformats.org/officeDocument/2006/relationships/image" Target="../media/image610.png"/><Relationship Id="rId4" Type="http://schemas.openxmlformats.org/officeDocument/2006/relationships/image" Target="../media/image23.emf"/></Relationships>
</file>

<file path=ppt/slides/_rels/slide15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5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5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5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5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5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59.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59.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60.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23.emf"/></Relationships>
</file>

<file path=ppt/slides/_rels/slide16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61.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23.emf"/></Relationships>
</file>

<file path=ppt/slides/_rels/slide16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2.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360.png"/></Relationships>
</file>

<file path=ppt/slides/_rels/slide16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63.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23.emf"/></Relationships>
</file>

<file path=ppt/slides/_rels/slide16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4.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360.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 Id="rId5" Type="http://schemas.openxmlformats.org/officeDocument/2006/relationships/image" Target="../media/image390.png"/><Relationship Id="rId4" Type="http://schemas.openxmlformats.org/officeDocument/2006/relationships/image" Target="../media/image380.png"/></Relationships>
</file>

<file path=ppt/slides/_rels/slide1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90.png"/></Relationships>
</file>

<file path=ppt/slides/_rels/slide1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90.png"/></Relationships>
</file>

<file path=ppt/slides/_rels/slide17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74.xml"/><Relationship Id="rId1" Type="http://schemas.openxmlformats.org/officeDocument/2006/relationships/slideLayout" Target="../slideLayouts/slideLayout2.xml"/><Relationship Id="rId5" Type="http://schemas.openxmlformats.org/officeDocument/2006/relationships/image" Target="../media/image390.png"/><Relationship Id="rId4" Type="http://schemas.openxmlformats.org/officeDocument/2006/relationships/image" Target="../media/image74.png"/></Relationships>
</file>

<file path=ppt/slides/_rels/slide1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5.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90.png"/></Relationships>
</file>

<file path=ppt/slides/_rels/slide17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76.xml"/><Relationship Id="rId1" Type="http://schemas.openxmlformats.org/officeDocument/2006/relationships/slideLayout" Target="../slideLayouts/slideLayout2.xml"/><Relationship Id="rId5" Type="http://schemas.openxmlformats.org/officeDocument/2006/relationships/image" Target="../media/image390.png"/><Relationship Id="rId4" Type="http://schemas.openxmlformats.org/officeDocument/2006/relationships/image" Target="../media/image74.png"/></Relationships>
</file>

<file path=ppt/slides/_rels/slide17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77.xml"/><Relationship Id="rId1" Type="http://schemas.openxmlformats.org/officeDocument/2006/relationships/slideLayout" Target="../slideLayouts/slideLayout2.xml"/><Relationship Id="rId5" Type="http://schemas.openxmlformats.org/officeDocument/2006/relationships/image" Target="../media/image390.png"/><Relationship Id="rId4" Type="http://schemas.openxmlformats.org/officeDocument/2006/relationships/image" Target="../media/image75.png"/></Relationships>
</file>

<file path=ppt/slides/_rels/slide1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90.png"/></Relationships>
</file>

<file path=ppt/slides/_rels/slide17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760.png"/><Relationship Id="rId5" Type="http://schemas.openxmlformats.org/officeDocument/2006/relationships/image" Target="../media/image390.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80.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390.png"/><Relationship Id="rId4" Type="http://schemas.openxmlformats.org/officeDocument/2006/relationships/image" Target="../media/image74.png"/></Relationships>
</file>

<file path=ppt/slides/_rels/slide181.xml.rels><?xml version="1.0" encoding="UTF-8" standalone="yes"?>
<Relationships xmlns="http://schemas.openxmlformats.org/package/2006/relationships"><Relationship Id="rId3" Type="http://schemas.openxmlformats.org/officeDocument/2006/relationships/image" Target="../media/image541.png"/><Relationship Id="rId7" Type="http://schemas.openxmlformats.org/officeDocument/2006/relationships/image" Target="../media/image33.emf"/><Relationship Id="rId2" Type="http://schemas.openxmlformats.org/officeDocument/2006/relationships/notesSlide" Target="../notesSlides/notesSlide181.xml"/><Relationship Id="rId1" Type="http://schemas.openxmlformats.org/officeDocument/2006/relationships/slideLayout" Target="../slideLayouts/slideLayout2.xml"/><Relationship Id="rId6" Type="http://schemas.openxmlformats.org/officeDocument/2006/relationships/image" Target="../media/image591.png"/><Relationship Id="rId5" Type="http://schemas.openxmlformats.org/officeDocument/2006/relationships/image" Target="../media/image390.png"/></Relationships>
</file>

<file path=ppt/slides/_rels/slide182.xml.rels><?xml version="1.0" encoding="UTF-8" standalone="yes"?>
<Relationships xmlns="http://schemas.openxmlformats.org/package/2006/relationships"><Relationship Id="rId3" Type="http://schemas.openxmlformats.org/officeDocument/2006/relationships/image" Target="../media/image541.png"/><Relationship Id="rId7" Type="http://schemas.openxmlformats.org/officeDocument/2006/relationships/image" Target="../media/image33.emf"/><Relationship Id="rId2" Type="http://schemas.openxmlformats.org/officeDocument/2006/relationships/notesSlide" Target="../notesSlides/notesSlide182.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390.png"/></Relationships>
</file>

<file path=ppt/slides/_rels/slide18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83.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390.png"/><Relationship Id="rId4" Type="http://schemas.openxmlformats.org/officeDocument/2006/relationships/image" Target="../media/image541.png"/></Relationships>
</file>

<file path=ppt/slides/_rels/slide18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84.xml"/><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390.png"/><Relationship Id="rId4" Type="http://schemas.openxmlformats.org/officeDocument/2006/relationships/image" Target="../media/image630.png"/></Relationships>
</file>

<file path=ppt/slides/_rels/slide18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85.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390.png"/><Relationship Id="rId4" Type="http://schemas.openxmlformats.org/officeDocument/2006/relationships/image" Target="../media/image630.png"/></Relationships>
</file>

<file path=ppt/slides/_rels/slide186.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3.emf"/><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670.png"/><Relationship Id="rId5" Type="http://schemas.openxmlformats.org/officeDocument/2006/relationships/image" Target="../media/image390.png"/><Relationship Id="rId4" Type="http://schemas.openxmlformats.org/officeDocument/2006/relationships/image" Target="../media/image72.png"/></Relationships>
</file>

<file path=ppt/slides/_rels/slide18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87.xml"/><Relationship Id="rId1" Type="http://schemas.openxmlformats.org/officeDocument/2006/relationships/slideLayout" Target="../slideLayouts/slideLayout2.xml"/><Relationship Id="rId5" Type="http://schemas.openxmlformats.org/officeDocument/2006/relationships/image" Target="../media/image390.png"/><Relationship Id="rId4" Type="http://schemas.openxmlformats.org/officeDocument/2006/relationships/image" Target="../media/image74.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hyperlink" Target="https://www.khanacademy.org/computing/computer-science/algorithms/asymptotic-notation/a/asymptotic-notation" TargetMode="External"/><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emf"/></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3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23.emf"/></Relationships>
</file>

<file path=ppt/slides/_rels/slide8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23.emf"/></Relationships>
</file>

<file path=ppt/slides/_rels/slide8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5.png"/><Relationship Id="rId4" Type="http://schemas.openxmlformats.org/officeDocument/2006/relationships/image" Target="../media/image23.emf"/></Relationships>
</file>

<file path=ppt/slides/_rels/slide8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23.emf"/></Relationships>
</file>

<file path=ppt/slides/_rels/slide89.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56.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55.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23.emf"/></Relationships>
</file>

<file path=ppt/slides/_rels/slide91.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57.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23.emf"/></Relationships>
</file>

<file path=ppt/slides/_rels/slide92.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57.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23.emf"/></Relationships>
</file>

<file path=ppt/slides/_rels/slide93.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57.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23.emf"/></Relationships>
</file>

<file path=ppt/slides/_rels/slide94.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57.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23.emf"/></Relationships>
</file>

<file path=ppt/slides/_rels/slide95.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57.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23.emf"/></Relationships>
</file>

<file path=ppt/slides/_rels/slide9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2.emf"/><Relationship Id="rId7" Type="http://schemas.openxmlformats.org/officeDocument/2006/relationships/image" Target="../media/image57.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23.emf"/></Relationships>
</file>

<file path=ppt/slides/_rels/slide9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2.emf"/><Relationship Id="rId7" Type="http://schemas.openxmlformats.org/officeDocument/2006/relationships/image" Target="../media/image57.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23.emf"/></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3.emf"/></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0047" y="1395412"/>
            <a:ext cx="8623905" cy="1470025"/>
          </a:xfrm>
        </p:spPr>
        <p:txBody>
          <a:bodyPr>
            <a:normAutofit/>
          </a:bodyPr>
          <a:lstStyle/>
          <a:p>
            <a:r>
              <a:rPr lang="en-US"/>
              <a:t>EE5907</a:t>
            </a:r>
            <a:r>
              <a:rPr lang="en-US" dirty="0"/>
              <a:t>/EE5027 Week 3: Univariate Gaussian + Naive Bayes</a:t>
            </a:r>
          </a:p>
        </p:txBody>
      </p:sp>
      <p:sp>
        <p:nvSpPr>
          <p:cNvPr id="4" name="Subtitle 2"/>
          <p:cNvSpPr>
            <a:spLocks noGrp="1"/>
          </p:cNvSpPr>
          <p:nvPr>
            <p:ph type="subTitle" idx="1"/>
          </p:nvPr>
        </p:nvSpPr>
        <p:spPr>
          <a:xfrm>
            <a:off x="685800" y="2810098"/>
            <a:ext cx="7772400" cy="2258142"/>
          </a:xfrm>
        </p:spPr>
        <p:txBody>
          <a:bodyPr>
            <a:normAutofit/>
          </a:bodyPr>
          <a:lstStyle/>
          <a:p>
            <a:r>
              <a:rPr lang="en-US" dirty="0">
                <a:solidFill>
                  <a:schemeClr val="tx1"/>
                </a:solidFill>
              </a:rPr>
              <a:t>BT Thomas Yeo</a:t>
            </a:r>
          </a:p>
          <a:p>
            <a:r>
              <a:rPr lang="en-US">
                <a:solidFill>
                  <a:schemeClr val="tx1"/>
                </a:solidFill>
              </a:rPr>
              <a:t>ECE, CSC, CIRC, N.1, HMS</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389507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Univariate</a:t>
            </a:r>
            <a:r>
              <a:rPr lang="en-GB" dirty="0"/>
              <a:t> Gaussian Distribution</a:t>
            </a:r>
            <a:endParaRPr lang="en-US" dirty="0"/>
          </a:p>
        </p:txBody>
      </p:sp>
      <p:sp>
        <p:nvSpPr>
          <p:cNvPr id="9" name="TextBox 8"/>
          <p:cNvSpPr txBox="1"/>
          <p:nvPr/>
        </p:nvSpPr>
        <p:spPr>
          <a:xfrm>
            <a:off x="804274" y="2627620"/>
            <a:ext cx="1967526" cy="369332"/>
          </a:xfrm>
          <a:prstGeom prst="rect">
            <a:avLst/>
          </a:prstGeom>
          <a:noFill/>
        </p:spPr>
        <p:txBody>
          <a:bodyPr wrap="none" rtlCol="0">
            <a:spAutoFit/>
          </a:bodyPr>
          <a:lstStyle/>
          <a:p>
            <a:r>
              <a:rPr lang="en-GB" dirty="0"/>
              <a:t>For short we write:</a:t>
            </a:r>
            <a:endParaRPr lang="en-US" dirty="0"/>
          </a:p>
        </p:txBody>
      </p:sp>
      <p:sp>
        <p:nvSpPr>
          <p:cNvPr id="10" name="TextBox 9"/>
          <p:cNvSpPr txBox="1"/>
          <p:nvPr/>
        </p:nvSpPr>
        <p:spPr>
          <a:xfrm>
            <a:off x="4786314" y="4429132"/>
            <a:ext cx="4214810" cy="1938992"/>
          </a:xfrm>
          <a:prstGeom prst="rect">
            <a:avLst/>
          </a:prstGeom>
          <a:noFill/>
        </p:spPr>
        <p:txBody>
          <a:bodyPr wrap="square" rtlCol="0">
            <a:spAutoFit/>
          </a:bodyPr>
          <a:lstStyle/>
          <a:p>
            <a:r>
              <a:rPr lang="en-GB" sz="2400" dirty="0" err="1"/>
              <a:t>Univariate</a:t>
            </a:r>
            <a:r>
              <a:rPr lang="en-GB" sz="2400" dirty="0"/>
              <a:t> normal distribution describes single continuous variable.</a:t>
            </a:r>
          </a:p>
          <a:p>
            <a:endParaRPr lang="en-GB" sz="2400" dirty="0"/>
          </a:p>
          <a:p>
            <a:r>
              <a:rPr lang="en-GB" sz="2400" dirty="0"/>
              <a:t>Takes 2 parameters </a:t>
            </a:r>
            <a:r>
              <a:rPr lang="en-GB" sz="2400" dirty="0">
                <a:latin typeface="Symbol" pitchFamily="18" charset="2"/>
              </a:rPr>
              <a:t>m</a:t>
            </a:r>
            <a:r>
              <a:rPr lang="en-GB" sz="2400" dirty="0"/>
              <a:t> and </a:t>
            </a:r>
            <a:r>
              <a:rPr lang="en-GB" sz="2400" dirty="0">
                <a:latin typeface="Symbol" pitchFamily="18" charset="2"/>
              </a:rPr>
              <a:t>s</a:t>
            </a:r>
            <a:r>
              <a:rPr lang="en-GB" sz="2400" baseline="30000" dirty="0"/>
              <a:t>2</a:t>
            </a:r>
            <a:r>
              <a:rPr lang="en-GB" sz="2400" dirty="0"/>
              <a:t>&gt;0</a:t>
            </a:r>
            <a:endParaRPr lang="en-US" sz="2400" dirty="0"/>
          </a:p>
        </p:txBody>
      </p:sp>
      <p:sp>
        <p:nvSpPr>
          <p:cNvPr id="8"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10</a:t>
            </a:fld>
            <a:endParaRPr lang="en-CA"/>
          </a:p>
        </p:txBody>
      </p:sp>
      <p:sp>
        <p:nvSpPr>
          <p:cNvPr id="11"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24578" name="Picture 2"/>
          <p:cNvPicPr>
            <a:picLocks noChangeAspect="1" noChangeArrowheads="1"/>
          </p:cNvPicPr>
          <p:nvPr/>
        </p:nvPicPr>
        <p:blipFill>
          <a:blip r:embed="rId3" cstate="print"/>
          <a:srcRect/>
          <a:stretch>
            <a:fillRect/>
          </a:stretch>
        </p:blipFill>
        <p:spPr bwMode="auto">
          <a:xfrm>
            <a:off x="614123" y="3861048"/>
            <a:ext cx="3763898" cy="2494470"/>
          </a:xfrm>
          <a:prstGeom prst="rect">
            <a:avLst/>
          </a:prstGeom>
          <a:noFill/>
          <a:ln w="9525">
            <a:noFill/>
            <a:miter lim="800000"/>
            <a:headEnd/>
            <a:tailEnd/>
          </a:ln>
        </p:spPr>
      </p:pic>
      <p:pic>
        <p:nvPicPr>
          <p:cNvPr id="24579" name="Picture 3"/>
          <p:cNvPicPr>
            <a:picLocks noChangeAspect="1" noChangeArrowheads="1"/>
          </p:cNvPicPr>
          <p:nvPr/>
        </p:nvPicPr>
        <p:blipFill>
          <a:blip r:embed="rId4" cstate="print"/>
          <a:srcRect/>
          <a:stretch>
            <a:fillRect/>
          </a:stretch>
        </p:blipFill>
        <p:spPr bwMode="auto">
          <a:xfrm>
            <a:off x="1475656" y="1484784"/>
            <a:ext cx="6351390" cy="1097572"/>
          </a:xfrm>
          <a:prstGeom prst="rect">
            <a:avLst/>
          </a:prstGeom>
          <a:noFill/>
          <a:ln w="9525">
            <a:noFill/>
            <a:miter lim="800000"/>
            <a:headEnd/>
            <a:tailEnd/>
          </a:ln>
        </p:spPr>
      </p:pic>
      <p:sp>
        <p:nvSpPr>
          <p:cNvPr id="12" name="Rounded Rectangle 11"/>
          <p:cNvSpPr/>
          <p:nvPr/>
        </p:nvSpPr>
        <p:spPr>
          <a:xfrm>
            <a:off x="2643174" y="3107529"/>
            <a:ext cx="3786214" cy="642942"/>
          </a:xfrm>
          <a:prstGeom prst="roundRect">
            <a:avLst/>
          </a:prstGeom>
          <a:noFill/>
          <a:ln w="381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1800" y="3166519"/>
            <a:ext cx="3568700" cy="533400"/>
          </a:xfrm>
          <a:prstGeom prst="rect">
            <a:avLst/>
          </a:prstGeom>
        </p:spPr>
      </p:pic>
    </p:spTree>
    <p:extLst>
      <p:ext uri="{BB962C8B-B14F-4D97-AF65-F5344CB8AC3E}">
        <p14:creationId xmlns:p14="http://schemas.microsoft.com/office/powerpoint/2010/main" val="27356165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C7BF3-714D-E141-B626-DED1B81BFE0D}"/>
              </a:ext>
            </a:extLst>
          </p:cNvPr>
          <p:cNvPicPr>
            <a:picLocks noChangeAspect="1"/>
          </p:cNvPicPr>
          <p:nvPr/>
        </p:nvPicPr>
        <p:blipFill>
          <a:blip r:embed="rId3"/>
          <a:stretch>
            <a:fillRect/>
          </a:stretch>
        </p:blipFill>
        <p:spPr>
          <a:xfrm>
            <a:off x="475988" y="964077"/>
            <a:ext cx="8229600" cy="5365522"/>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2 (Step 1): MAP Estimation of</a:t>
                </a:r>
                <a14:m>
                  <m:oMath xmlns:m="http://schemas.openxmlformats.org/officeDocument/2006/math">
                    <m:r>
                      <a:rPr lang="en-US" sz="3600" dirty="0">
                        <a:latin typeface="Cambria Math" panose="02040503050406030204" pitchFamily="18" charset="0"/>
                        <a:ea typeface="Cambria Math" panose="02040503050406030204" pitchFamily="18" charset="0"/>
                      </a:rPr>
                      <m:t> </m:t>
                    </m:r>
                    <m:r>
                      <m:rPr>
                        <m:sty m:val="p"/>
                      </m:rPr>
                      <a:rPr lang="el-GR" sz="3600" i="1" dirty="0">
                        <a:latin typeface="Cambria Math" panose="02040503050406030204" pitchFamily="18" charset="0"/>
                        <a:ea typeface="Cambria Math" panose="02040503050406030204" pitchFamily="18" charset="0"/>
                      </a:rPr>
                      <m:t>λ</m:t>
                    </m:r>
                  </m:oMath>
                </a14:m>
                <a:endParaRPr lang="en-US" sz="3400" dirty="0"/>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57199" y="0"/>
                <a:ext cx="8248389" cy="964077"/>
              </a:xfrm>
              <a:blipFill>
                <a:blip r:embed="rId4"/>
                <a:stretch>
                  <a:fillRect b="-526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5"/>
          <a:stretch>
            <a:fillRect/>
          </a:stretch>
        </p:blipFill>
        <p:spPr>
          <a:xfrm>
            <a:off x="0" y="464490"/>
            <a:ext cx="0" cy="0"/>
          </a:xfrm>
          <a:prstGeom prst="rect">
            <a:avLst/>
          </a:prstGeom>
        </p:spPr>
      </p:pic>
    </p:spTree>
    <p:extLst>
      <p:ext uri="{BB962C8B-B14F-4D97-AF65-F5344CB8AC3E}">
        <p14:creationId xmlns:p14="http://schemas.microsoft.com/office/powerpoint/2010/main" val="1830489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35B1A5-CF33-014C-B278-1F3845C4B93E}"/>
              </a:ext>
            </a:extLst>
          </p:cNvPr>
          <p:cNvPicPr>
            <a:picLocks noChangeAspect="1"/>
          </p:cNvPicPr>
          <p:nvPr/>
        </p:nvPicPr>
        <p:blipFill rotWithShape="1">
          <a:blip r:embed="rId3"/>
          <a:srcRect b="76820"/>
          <a:stretch/>
        </p:blipFill>
        <p:spPr>
          <a:xfrm>
            <a:off x="457199" y="964077"/>
            <a:ext cx="7772400" cy="1300152"/>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2 (Step 1): MAP Estimation of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η</m:t>
                    </m:r>
                  </m:oMath>
                </a14:m>
                <a:endParaRPr lang="en-US" sz="3400" dirty="0"/>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57199" y="0"/>
                <a:ext cx="8248389" cy="964077"/>
              </a:xfrm>
              <a:blipFill>
                <a:blip r:embed="rId4"/>
                <a:stretch>
                  <a:fillRect b="-526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5"/>
          <a:stretch>
            <a:fillRect/>
          </a:stretch>
        </p:blipFill>
        <p:spPr>
          <a:xfrm>
            <a:off x="0" y="464490"/>
            <a:ext cx="0" cy="0"/>
          </a:xfrm>
          <a:prstGeom prst="rect">
            <a:avLst/>
          </a:prstGeom>
        </p:spPr>
      </p:pic>
      <p:sp>
        <p:nvSpPr>
          <p:cNvPr id="6" name="Rectangle 5">
            <a:extLst>
              <a:ext uri="{FF2B5EF4-FFF2-40B4-BE49-F238E27FC236}">
                <a16:creationId xmlns:a16="http://schemas.microsoft.com/office/drawing/2014/main" id="{DBE9A542-5B94-7444-8C00-7E1276B9BDAA}"/>
              </a:ext>
            </a:extLst>
          </p:cNvPr>
          <p:cNvSpPr/>
          <p:nvPr/>
        </p:nvSpPr>
        <p:spPr>
          <a:xfrm>
            <a:off x="2569029" y="1427411"/>
            <a:ext cx="3048000" cy="10014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638BE58-D6E8-FB46-926C-0C12A1F0C6CC}"/>
              </a:ext>
            </a:extLst>
          </p:cNvPr>
          <p:cNvSpPr/>
          <p:nvPr/>
        </p:nvSpPr>
        <p:spPr>
          <a:xfrm>
            <a:off x="1295399" y="874280"/>
            <a:ext cx="6934200" cy="5531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15727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2 (Step 1): MAP Estimation of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η</m:t>
                    </m:r>
                  </m:oMath>
                </a14:m>
                <a:endParaRPr lang="en-US" sz="3400" dirty="0"/>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57199" y="0"/>
                <a:ext cx="8248389" cy="964077"/>
              </a:xfrm>
              <a:blipFill>
                <a:blip r:embed="rId3"/>
                <a:stretch>
                  <a:fillRect b="-526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pic>
        <p:nvPicPr>
          <p:cNvPr id="4" name="Picture 3">
            <a:extLst>
              <a:ext uri="{FF2B5EF4-FFF2-40B4-BE49-F238E27FC236}">
                <a16:creationId xmlns:a16="http://schemas.microsoft.com/office/drawing/2014/main" id="{60816C9F-EF31-0541-BA95-908A7456DB83}"/>
              </a:ext>
            </a:extLst>
          </p:cNvPr>
          <p:cNvPicPr>
            <a:picLocks noChangeAspect="1"/>
          </p:cNvPicPr>
          <p:nvPr/>
        </p:nvPicPr>
        <p:blipFill rotWithShape="1">
          <a:blip r:embed="rId5"/>
          <a:srcRect b="76820"/>
          <a:stretch/>
        </p:blipFill>
        <p:spPr>
          <a:xfrm>
            <a:off x="457199" y="964077"/>
            <a:ext cx="7772400" cy="1300152"/>
          </a:xfrm>
          <a:prstGeom prst="rect">
            <a:avLst/>
          </a:prstGeom>
        </p:spPr>
      </p:pic>
      <p:sp>
        <p:nvSpPr>
          <p:cNvPr id="5" name="Rectangle 4">
            <a:extLst>
              <a:ext uri="{FF2B5EF4-FFF2-40B4-BE49-F238E27FC236}">
                <a16:creationId xmlns:a16="http://schemas.microsoft.com/office/drawing/2014/main" id="{59A0CD70-E569-C448-9031-38B92016FDB5}"/>
              </a:ext>
            </a:extLst>
          </p:cNvPr>
          <p:cNvSpPr/>
          <p:nvPr/>
        </p:nvSpPr>
        <p:spPr>
          <a:xfrm>
            <a:off x="2569029" y="1427411"/>
            <a:ext cx="3048000" cy="10014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35806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2 (Step 1): MAP Estimation of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η</m:t>
                    </m:r>
                  </m:oMath>
                </a14:m>
                <a:endParaRPr lang="en-US" sz="3400" dirty="0"/>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57199" y="0"/>
                <a:ext cx="8248389" cy="964077"/>
              </a:xfrm>
              <a:blipFill>
                <a:blip r:embed="rId3"/>
                <a:stretch>
                  <a:fillRect b="-526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pic>
        <p:nvPicPr>
          <p:cNvPr id="4" name="Picture 3">
            <a:extLst>
              <a:ext uri="{FF2B5EF4-FFF2-40B4-BE49-F238E27FC236}">
                <a16:creationId xmlns:a16="http://schemas.microsoft.com/office/drawing/2014/main" id="{60816C9F-EF31-0541-BA95-908A7456DB83}"/>
              </a:ext>
            </a:extLst>
          </p:cNvPr>
          <p:cNvPicPr>
            <a:picLocks noChangeAspect="1"/>
          </p:cNvPicPr>
          <p:nvPr/>
        </p:nvPicPr>
        <p:blipFill rotWithShape="1">
          <a:blip r:embed="rId5"/>
          <a:srcRect b="53272"/>
          <a:stretch/>
        </p:blipFill>
        <p:spPr>
          <a:xfrm>
            <a:off x="457199" y="964077"/>
            <a:ext cx="7772400" cy="2620952"/>
          </a:xfrm>
          <a:prstGeom prst="rect">
            <a:avLst/>
          </a:prstGeom>
        </p:spPr>
      </p:pic>
      <p:sp>
        <p:nvSpPr>
          <p:cNvPr id="6" name="Rectangle 5">
            <a:extLst>
              <a:ext uri="{FF2B5EF4-FFF2-40B4-BE49-F238E27FC236}">
                <a16:creationId xmlns:a16="http://schemas.microsoft.com/office/drawing/2014/main" id="{31C746F2-F200-5647-BF23-22CB7D33A3CB}"/>
              </a:ext>
            </a:extLst>
          </p:cNvPr>
          <p:cNvSpPr/>
          <p:nvPr/>
        </p:nvSpPr>
        <p:spPr>
          <a:xfrm>
            <a:off x="2423886" y="2274553"/>
            <a:ext cx="3048000" cy="8605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A7AAB05-35FF-8540-9F21-0C7C34E9BB9E}"/>
              </a:ext>
            </a:extLst>
          </p:cNvPr>
          <p:cNvSpPr txBox="1"/>
          <p:nvPr/>
        </p:nvSpPr>
        <p:spPr>
          <a:xfrm>
            <a:off x="5479198" y="1347818"/>
            <a:ext cx="3529006" cy="553998"/>
          </a:xfrm>
          <a:prstGeom prst="rect">
            <a:avLst/>
          </a:prstGeom>
          <a:noFill/>
        </p:spPr>
        <p:txBody>
          <a:bodyPr wrap="square" rtlCol="0">
            <a:spAutoFit/>
          </a:bodyPr>
          <a:lstStyle/>
          <a:p>
            <a:pPr marL="114300" indent="-114300">
              <a:buFont typeface="Arial" panose="020B0604020202020204" pitchFamily="34" charset="0"/>
              <a:buChar char="•"/>
            </a:pPr>
            <a:r>
              <a:rPr lang="en-US" sz="1500" dirty="0"/>
              <a:t>Each dimension j is independent because of naïve Bayes</a:t>
            </a:r>
          </a:p>
        </p:txBody>
      </p:sp>
      <p:sp>
        <p:nvSpPr>
          <p:cNvPr id="9" name="Oval 8">
            <a:extLst>
              <a:ext uri="{FF2B5EF4-FFF2-40B4-BE49-F238E27FC236}">
                <a16:creationId xmlns:a16="http://schemas.microsoft.com/office/drawing/2014/main" id="{E63221E9-2D04-D04B-83AC-FDF80BCB83DD}"/>
              </a:ext>
            </a:extLst>
          </p:cNvPr>
          <p:cNvSpPr/>
          <p:nvPr/>
        </p:nvSpPr>
        <p:spPr>
          <a:xfrm>
            <a:off x="2745383" y="1378541"/>
            <a:ext cx="397868" cy="896011"/>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45102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2 (Step 1): MAP Estimation of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η</m:t>
                    </m:r>
                  </m:oMath>
                </a14:m>
                <a:endParaRPr lang="en-US" sz="3400" dirty="0"/>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57199" y="0"/>
                <a:ext cx="8248389" cy="964077"/>
              </a:xfrm>
              <a:blipFill>
                <a:blip r:embed="rId3"/>
                <a:stretch>
                  <a:fillRect b="-526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pic>
        <p:nvPicPr>
          <p:cNvPr id="4" name="Picture 3">
            <a:extLst>
              <a:ext uri="{FF2B5EF4-FFF2-40B4-BE49-F238E27FC236}">
                <a16:creationId xmlns:a16="http://schemas.microsoft.com/office/drawing/2014/main" id="{60816C9F-EF31-0541-BA95-908A7456DB83}"/>
              </a:ext>
            </a:extLst>
          </p:cNvPr>
          <p:cNvPicPr>
            <a:picLocks noChangeAspect="1"/>
          </p:cNvPicPr>
          <p:nvPr/>
        </p:nvPicPr>
        <p:blipFill rotWithShape="1">
          <a:blip r:embed="rId5"/>
          <a:srcRect b="53272"/>
          <a:stretch/>
        </p:blipFill>
        <p:spPr>
          <a:xfrm>
            <a:off x="457199" y="964077"/>
            <a:ext cx="7772400" cy="2620952"/>
          </a:xfrm>
          <a:prstGeom prst="rect">
            <a:avLst/>
          </a:prstGeom>
        </p:spPr>
      </p:pic>
      <p:sp>
        <p:nvSpPr>
          <p:cNvPr id="6" name="Rectangle 5">
            <a:extLst>
              <a:ext uri="{FF2B5EF4-FFF2-40B4-BE49-F238E27FC236}">
                <a16:creationId xmlns:a16="http://schemas.microsoft.com/office/drawing/2014/main" id="{31C746F2-F200-5647-BF23-22CB7D33A3CB}"/>
              </a:ext>
            </a:extLst>
          </p:cNvPr>
          <p:cNvSpPr/>
          <p:nvPr/>
        </p:nvSpPr>
        <p:spPr>
          <a:xfrm>
            <a:off x="2423886" y="2274553"/>
            <a:ext cx="3048000" cy="8605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A7AAB05-35FF-8540-9F21-0C7C34E9BB9E}"/>
              </a:ext>
            </a:extLst>
          </p:cNvPr>
          <p:cNvSpPr txBox="1"/>
          <p:nvPr/>
        </p:nvSpPr>
        <p:spPr>
          <a:xfrm>
            <a:off x="5479198" y="1347818"/>
            <a:ext cx="3529006" cy="1246495"/>
          </a:xfrm>
          <a:prstGeom prst="rect">
            <a:avLst/>
          </a:prstGeom>
          <a:noFill/>
        </p:spPr>
        <p:txBody>
          <a:bodyPr wrap="square" rtlCol="0">
            <a:spAutoFit/>
          </a:bodyPr>
          <a:lstStyle/>
          <a:p>
            <a:pPr marL="114300" indent="-114300">
              <a:buFont typeface="Arial" panose="020B0604020202020204" pitchFamily="34" charset="0"/>
              <a:buChar char="•"/>
            </a:pPr>
            <a:r>
              <a:rPr lang="en-US" sz="1500" dirty="0"/>
              <a:t>Each dimension j is independent because of naïve Bayes</a:t>
            </a:r>
          </a:p>
          <a:p>
            <a:pPr marL="114300" indent="-114300">
              <a:buFont typeface="Arial" panose="020B0604020202020204" pitchFamily="34" charset="0"/>
              <a:buChar char="•"/>
            </a:pPr>
            <a:r>
              <a:rPr lang="en-US" sz="1500" dirty="0"/>
              <a:t>Knowing what chairs look like do not tell us what cows look like, so features from chair and cow photos are independent </a:t>
            </a:r>
          </a:p>
        </p:txBody>
      </p:sp>
      <p:sp>
        <p:nvSpPr>
          <p:cNvPr id="9" name="Oval 8">
            <a:extLst>
              <a:ext uri="{FF2B5EF4-FFF2-40B4-BE49-F238E27FC236}">
                <a16:creationId xmlns:a16="http://schemas.microsoft.com/office/drawing/2014/main" id="{FDF0E0B9-538B-394E-9339-C92213C50749}"/>
              </a:ext>
            </a:extLst>
          </p:cNvPr>
          <p:cNvSpPr/>
          <p:nvPr/>
        </p:nvSpPr>
        <p:spPr>
          <a:xfrm>
            <a:off x="3102571" y="1378541"/>
            <a:ext cx="397868" cy="896011"/>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38394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2 (Step 1): MAP Estimation of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η</m:t>
                    </m:r>
                  </m:oMath>
                </a14:m>
                <a:endParaRPr lang="en-US" sz="3400" dirty="0"/>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57199" y="0"/>
                <a:ext cx="8248389" cy="964077"/>
              </a:xfrm>
              <a:blipFill>
                <a:blip r:embed="rId3"/>
                <a:stretch>
                  <a:fillRect b="-526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pic>
        <p:nvPicPr>
          <p:cNvPr id="4" name="Picture 3">
            <a:extLst>
              <a:ext uri="{FF2B5EF4-FFF2-40B4-BE49-F238E27FC236}">
                <a16:creationId xmlns:a16="http://schemas.microsoft.com/office/drawing/2014/main" id="{60816C9F-EF31-0541-BA95-908A7456DB83}"/>
              </a:ext>
            </a:extLst>
          </p:cNvPr>
          <p:cNvPicPr>
            <a:picLocks noChangeAspect="1"/>
          </p:cNvPicPr>
          <p:nvPr/>
        </p:nvPicPr>
        <p:blipFill rotWithShape="1">
          <a:blip r:embed="rId5"/>
          <a:srcRect b="53272"/>
          <a:stretch/>
        </p:blipFill>
        <p:spPr>
          <a:xfrm>
            <a:off x="457199" y="964077"/>
            <a:ext cx="7772400" cy="2620952"/>
          </a:xfrm>
          <a:prstGeom prst="rect">
            <a:avLst/>
          </a:prstGeom>
        </p:spPr>
      </p:pic>
      <p:sp>
        <p:nvSpPr>
          <p:cNvPr id="6" name="Rectangle 5">
            <a:extLst>
              <a:ext uri="{FF2B5EF4-FFF2-40B4-BE49-F238E27FC236}">
                <a16:creationId xmlns:a16="http://schemas.microsoft.com/office/drawing/2014/main" id="{31C746F2-F200-5647-BF23-22CB7D33A3CB}"/>
              </a:ext>
            </a:extLst>
          </p:cNvPr>
          <p:cNvSpPr/>
          <p:nvPr/>
        </p:nvSpPr>
        <p:spPr>
          <a:xfrm>
            <a:off x="2423886" y="2274553"/>
            <a:ext cx="3048000" cy="8605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A7AAB05-35FF-8540-9F21-0C7C34E9BB9E}"/>
              </a:ext>
            </a:extLst>
          </p:cNvPr>
          <p:cNvSpPr txBox="1"/>
          <p:nvPr/>
        </p:nvSpPr>
        <p:spPr>
          <a:xfrm>
            <a:off x="5479198" y="1347818"/>
            <a:ext cx="3529006" cy="1708160"/>
          </a:xfrm>
          <a:prstGeom prst="rect">
            <a:avLst/>
          </a:prstGeom>
          <a:noFill/>
        </p:spPr>
        <p:txBody>
          <a:bodyPr wrap="square" rtlCol="0">
            <a:spAutoFit/>
          </a:bodyPr>
          <a:lstStyle/>
          <a:p>
            <a:pPr marL="114300" indent="-114300">
              <a:buFont typeface="Arial" panose="020B0604020202020204" pitchFamily="34" charset="0"/>
              <a:buChar char="•"/>
            </a:pPr>
            <a:r>
              <a:rPr lang="en-US" sz="1500" dirty="0"/>
              <a:t>Each dimension j is independent because of naïve Bayes</a:t>
            </a:r>
          </a:p>
          <a:p>
            <a:pPr marL="114300" indent="-114300">
              <a:buFont typeface="Arial" panose="020B0604020202020204" pitchFamily="34" charset="0"/>
              <a:buChar char="•"/>
            </a:pPr>
            <a:r>
              <a:rPr lang="en-US" sz="1500" dirty="0"/>
              <a:t>Knowing what chairs look like do not tell us what cows look like, so features from chair and cow photos are independent </a:t>
            </a:r>
          </a:p>
          <a:p>
            <a:pPr marL="114300" indent="-114300">
              <a:buFont typeface="Arial" panose="020B0604020202020204" pitchFamily="34" charset="0"/>
              <a:buChar char="•"/>
            </a:pPr>
            <a:r>
              <a:rPr lang="en-US" sz="1500" dirty="0"/>
              <a:t>Priors for dimension j and class c are independent</a:t>
            </a:r>
          </a:p>
        </p:txBody>
      </p:sp>
      <p:sp>
        <p:nvSpPr>
          <p:cNvPr id="9" name="Oval 8">
            <a:extLst>
              <a:ext uri="{FF2B5EF4-FFF2-40B4-BE49-F238E27FC236}">
                <a16:creationId xmlns:a16="http://schemas.microsoft.com/office/drawing/2014/main" id="{FDF0E0B9-538B-394E-9339-C92213C50749}"/>
              </a:ext>
            </a:extLst>
          </p:cNvPr>
          <p:cNvSpPr/>
          <p:nvPr/>
        </p:nvSpPr>
        <p:spPr>
          <a:xfrm>
            <a:off x="3445471" y="1421407"/>
            <a:ext cx="712192" cy="446068"/>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2A4CDB2-D65E-1D4D-9C39-64C6790D0305}"/>
              </a:ext>
            </a:extLst>
          </p:cNvPr>
          <p:cNvSpPr/>
          <p:nvPr/>
        </p:nvSpPr>
        <p:spPr>
          <a:xfrm>
            <a:off x="592664" y="1439222"/>
            <a:ext cx="464613" cy="446068"/>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1148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2 (Step 1): MAP Estimation of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η</m:t>
                    </m:r>
                  </m:oMath>
                </a14:m>
                <a:endParaRPr lang="en-US" sz="3400" dirty="0"/>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57199" y="0"/>
                <a:ext cx="8248389" cy="964077"/>
              </a:xfrm>
              <a:blipFill>
                <a:blip r:embed="rId3"/>
                <a:stretch>
                  <a:fillRect b="-526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pic>
        <p:nvPicPr>
          <p:cNvPr id="4" name="Picture 3">
            <a:extLst>
              <a:ext uri="{FF2B5EF4-FFF2-40B4-BE49-F238E27FC236}">
                <a16:creationId xmlns:a16="http://schemas.microsoft.com/office/drawing/2014/main" id="{60816C9F-EF31-0541-BA95-908A7456DB83}"/>
              </a:ext>
            </a:extLst>
          </p:cNvPr>
          <p:cNvPicPr>
            <a:picLocks noChangeAspect="1"/>
          </p:cNvPicPr>
          <p:nvPr/>
        </p:nvPicPr>
        <p:blipFill rotWithShape="1">
          <a:blip r:embed="rId5"/>
          <a:srcRect b="53272"/>
          <a:stretch/>
        </p:blipFill>
        <p:spPr>
          <a:xfrm>
            <a:off x="457199" y="964077"/>
            <a:ext cx="7772400" cy="2620952"/>
          </a:xfrm>
          <a:prstGeom prst="rect">
            <a:avLst/>
          </a:prstGeom>
        </p:spPr>
      </p:pic>
      <p:sp>
        <p:nvSpPr>
          <p:cNvPr id="6" name="Rectangle 5">
            <a:extLst>
              <a:ext uri="{FF2B5EF4-FFF2-40B4-BE49-F238E27FC236}">
                <a16:creationId xmlns:a16="http://schemas.microsoft.com/office/drawing/2014/main" id="{31C746F2-F200-5647-BF23-22CB7D33A3CB}"/>
              </a:ext>
            </a:extLst>
          </p:cNvPr>
          <p:cNvSpPr/>
          <p:nvPr/>
        </p:nvSpPr>
        <p:spPr>
          <a:xfrm>
            <a:off x="2423886" y="2274553"/>
            <a:ext cx="3048000" cy="8605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A7AAB05-35FF-8540-9F21-0C7C34E9BB9E}"/>
              </a:ext>
            </a:extLst>
          </p:cNvPr>
          <p:cNvSpPr txBox="1"/>
          <p:nvPr/>
        </p:nvSpPr>
        <p:spPr>
          <a:xfrm>
            <a:off x="5479198" y="1347818"/>
            <a:ext cx="3529006" cy="1708160"/>
          </a:xfrm>
          <a:prstGeom prst="rect">
            <a:avLst/>
          </a:prstGeom>
          <a:noFill/>
        </p:spPr>
        <p:txBody>
          <a:bodyPr wrap="square" rtlCol="0">
            <a:spAutoFit/>
          </a:bodyPr>
          <a:lstStyle/>
          <a:p>
            <a:pPr marL="114300" indent="-114300">
              <a:buFont typeface="Arial" panose="020B0604020202020204" pitchFamily="34" charset="0"/>
              <a:buChar char="•"/>
            </a:pPr>
            <a:r>
              <a:rPr lang="en-US" sz="1500" dirty="0"/>
              <a:t>Each dimension j is independent because of naïve Bayes</a:t>
            </a:r>
          </a:p>
          <a:p>
            <a:pPr marL="114300" indent="-114300">
              <a:buFont typeface="Arial" panose="020B0604020202020204" pitchFamily="34" charset="0"/>
              <a:buChar char="•"/>
            </a:pPr>
            <a:r>
              <a:rPr lang="en-US" sz="1500" dirty="0"/>
              <a:t>Knowing what chairs look like do not tell us what cows look like, so features from chair and cow photos are independent </a:t>
            </a:r>
          </a:p>
          <a:p>
            <a:pPr marL="114300" indent="-114300">
              <a:buFont typeface="Arial" panose="020B0604020202020204" pitchFamily="34" charset="0"/>
              <a:buChar char="•"/>
            </a:pPr>
            <a:r>
              <a:rPr lang="en-US" sz="1500" dirty="0"/>
              <a:t>Priors for dimension j and class c are independent</a:t>
            </a:r>
          </a:p>
        </p:txBody>
      </p:sp>
      <p:sp>
        <p:nvSpPr>
          <p:cNvPr id="9" name="Oval 8">
            <a:extLst>
              <a:ext uri="{FF2B5EF4-FFF2-40B4-BE49-F238E27FC236}">
                <a16:creationId xmlns:a16="http://schemas.microsoft.com/office/drawing/2014/main" id="{FDF0E0B9-538B-394E-9339-C92213C50749}"/>
              </a:ext>
            </a:extLst>
          </p:cNvPr>
          <p:cNvSpPr/>
          <p:nvPr/>
        </p:nvSpPr>
        <p:spPr>
          <a:xfrm>
            <a:off x="3947885" y="1417219"/>
            <a:ext cx="1409927" cy="446068"/>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2A4CDB2-D65E-1D4D-9C39-64C6790D0305}"/>
              </a:ext>
            </a:extLst>
          </p:cNvPr>
          <p:cNvSpPr/>
          <p:nvPr/>
        </p:nvSpPr>
        <p:spPr>
          <a:xfrm>
            <a:off x="978427" y="1417219"/>
            <a:ext cx="1445459" cy="446068"/>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62095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2 (Step 1): MAP Estimation of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η</m:t>
                    </m:r>
                  </m:oMath>
                </a14:m>
                <a:endParaRPr lang="en-US" sz="3400" dirty="0"/>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57199" y="0"/>
                <a:ext cx="8248389" cy="964077"/>
              </a:xfrm>
              <a:blipFill>
                <a:blip r:embed="rId3"/>
                <a:stretch>
                  <a:fillRect b="-526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pic>
        <p:nvPicPr>
          <p:cNvPr id="4" name="Picture 3">
            <a:extLst>
              <a:ext uri="{FF2B5EF4-FFF2-40B4-BE49-F238E27FC236}">
                <a16:creationId xmlns:a16="http://schemas.microsoft.com/office/drawing/2014/main" id="{60816C9F-EF31-0541-BA95-908A7456DB83}"/>
              </a:ext>
            </a:extLst>
          </p:cNvPr>
          <p:cNvPicPr>
            <a:picLocks noChangeAspect="1"/>
          </p:cNvPicPr>
          <p:nvPr/>
        </p:nvPicPr>
        <p:blipFill rotWithShape="1">
          <a:blip r:embed="rId5"/>
          <a:srcRect b="53272"/>
          <a:stretch/>
        </p:blipFill>
        <p:spPr>
          <a:xfrm>
            <a:off x="457199" y="964077"/>
            <a:ext cx="7772400" cy="2620952"/>
          </a:xfrm>
          <a:prstGeom prst="rect">
            <a:avLst/>
          </a:prstGeom>
        </p:spPr>
      </p:pic>
      <p:sp>
        <p:nvSpPr>
          <p:cNvPr id="6" name="Rectangle 5">
            <a:extLst>
              <a:ext uri="{FF2B5EF4-FFF2-40B4-BE49-F238E27FC236}">
                <a16:creationId xmlns:a16="http://schemas.microsoft.com/office/drawing/2014/main" id="{31C746F2-F200-5647-BF23-22CB7D33A3CB}"/>
              </a:ext>
            </a:extLst>
          </p:cNvPr>
          <p:cNvSpPr/>
          <p:nvPr/>
        </p:nvSpPr>
        <p:spPr>
          <a:xfrm>
            <a:off x="2423886" y="2274553"/>
            <a:ext cx="3048000" cy="8605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A7AAB05-35FF-8540-9F21-0C7C34E9BB9E}"/>
              </a:ext>
            </a:extLst>
          </p:cNvPr>
          <p:cNvSpPr txBox="1"/>
          <p:nvPr/>
        </p:nvSpPr>
        <p:spPr>
          <a:xfrm>
            <a:off x="5479198" y="1347818"/>
            <a:ext cx="3529006" cy="1708160"/>
          </a:xfrm>
          <a:prstGeom prst="rect">
            <a:avLst/>
          </a:prstGeom>
          <a:noFill/>
        </p:spPr>
        <p:txBody>
          <a:bodyPr wrap="square" rtlCol="0">
            <a:spAutoFit/>
          </a:bodyPr>
          <a:lstStyle/>
          <a:p>
            <a:pPr marL="114300" indent="-114300">
              <a:buFont typeface="Arial" panose="020B0604020202020204" pitchFamily="34" charset="0"/>
              <a:buChar char="•"/>
            </a:pPr>
            <a:r>
              <a:rPr lang="en-US" sz="1500" dirty="0"/>
              <a:t>Each dimension j is independent because of naïve Bayes</a:t>
            </a:r>
          </a:p>
          <a:p>
            <a:pPr marL="114300" indent="-114300">
              <a:buFont typeface="Arial" panose="020B0604020202020204" pitchFamily="34" charset="0"/>
              <a:buChar char="•"/>
            </a:pPr>
            <a:r>
              <a:rPr lang="en-US" sz="1500" dirty="0"/>
              <a:t>Knowing what chairs look like do not tell us what cows look like, so features from chair and cow photos are independent </a:t>
            </a:r>
          </a:p>
          <a:p>
            <a:pPr marL="114300" indent="-114300">
              <a:buFont typeface="Arial" panose="020B0604020202020204" pitchFamily="34" charset="0"/>
              <a:buChar char="•"/>
            </a:pPr>
            <a:r>
              <a:rPr lang="en-US" sz="1500" dirty="0"/>
              <a:t>Priors for dimension j and class c are independent</a:t>
            </a:r>
          </a:p>
        </p:txBody>
      </p:sp>
      <p:sp>
        <p:nvSpPr>
          <p:cNvPr id="9" name="Oval 8">
            <a:extLst>
              <a:ext uri="{FF2B5EF4-FFF2-40B4-BE49-F238E27FC236}">
                <a16:creationId xmlns:a16="http://schemas.microsoft.com/office/drawing/2014/main" id="{FDF0E0B9-538B-394E-9339-C92213C50749}"/>
              </a:ext>
            </a:extLst>
          </p:cNvPr>
          <p:cNvSpPr/>
          <p:nvPr/>
        </p:nvSpPr>
        <p:spPr>
          <a:xfrm>
            <a:off x="3638435" y="1747809"/>
            <a:ext cx="1409927" cy="446068"/>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2A4CDB2-D65E-1D4D-9C39-64C6790D0305}"/>
              </a:ext>
            </a:extLst>
          </p:cNvPr>
          <p:cNvSpPr/>
          <p:nvPr/>
        </p:nvSpPr>
        <p:spPr>
          <a:xfrm>
            <a:off x="800010" y="1751999"/>
            <a:ext cx="1445459" cy="407391"/>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38057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2 (Step 1): MAP Estimation of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η</m:t>
                    </m:r>
                  </m:oMath>
                </a14:m>
                <a:endParaRPr lang="en-US" sz="3400" dirty="0"/>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57199" y="0"/>
                <a:ext cx="8248389" cy="964077"/>
              </a:xfrm>
              <a:blipFill>
                <a:blip r:embed="rId3"/>
                <a:stretch>
                  <a:fillRect b="-526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pic>
        <p:nvPicPr>
          <p:cNvPr id="4" name="Picture 3">
            <a:extLst>
              <a:ext uri="{FF2B5EF4-FFF2-40B4-BE49-F238E27FC236}">
                <a16:creationId xmlns:a16="http://schemas.microsoft.com/office/drawing/2014/main" id="{60816C9F-EF31-0541-BA95-908A7456DB83}"/>
              </a:ext>
            </a:extLst>
          </p:cNvPr>
          <p:cNvPicPr>
            <a:picLocks noChangeAspect="1"/>
          </p:cNvPicPr>
          <p:nvPr/>
        </p:nvPicPr>
        <p:blipFill rotWithShape="1">
          <a:blip r:embed="rId5"/>
          <a:srcRect b="53789"/>
          <a:stretch/>
        </p:blipFill>
        <p:spPr>
          <a:xfrm>
            <a:off x="457199" y="964077"/>
            <a:ext cx="7772400" cy="2591923"/>
          </a:xfrm>
          <a:prstGeom prst="rect">
            <a:avLst/>
          </a:prstGeom>
        </p:spPr>
      </p:pic>
      <p:sp>
        <p:nvSpPr>
          <p:cNvPr id="6" name="Curved Left Arrow 5">
            <a:extLst>
              <a:ext uri="{FF2B5EF4-FFF2-40B4-BE49-F238E27FC236}">
                <a16:creationId xmlns:a16="http://schemas.microsoft.com/office/drawing/2014/main" id="{536A3E7A-7D4C-0A43-8E2C-79C56F313974}"/>
              </a:ext>
            </a:extLst>
          </p:cNvPr>
          <p:cNvSpPr/>
          <p:nvPr/>
        </p:nvSpPr>
        <p:spPr>
          <a:xfrm rot="1569773">
            <a:off x="5020064" y="1946877"/>
            <a:ext cx="311731" cy="976075"/>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4C2C9428-8159-8247-9361-EF07111D3AAA}"/>
              </a:ext>
            </a:extLst>
          </p:cNvPr>
          <p:cNvSpPr txBox="1"/>
          <p:nvPr/>
        </p:nvSpPr>
        <p:spPr>
          <a:xfrm>
            <a:off x="4343399" y="2793301"/>
            <a:ext cx="1090491" cy="338554"/>
          </a:xfrm>
          <a:prstGeom prst="rect">
            <a:avLst/>
          </a:prstGeom>
          <a:noFill/>
        </p:spPr>
        <p:txBody>
          <a:bodyPr wrap="none" rtlCol="0">
            <a:spAutoFit/>
          </a:bodyPr>
          <a:lstStyle/>
          <a:p>
            <a:r>
              <a:rPr lang="en-US" sz="1600" dirty="0"/>
              <a:t>Bayes’ rule</a:t>
            </a:r>
          </a:p>
        </p:txBody>
      </p:sp>
      <p:sp>
        <p:nvSpPr>
          <p:cNvPr id="10" name="TextBox 9">
            <a:extLst>
              <a:ext uri="{FF2B5EF4-FFF2-40B4-BE49-F238E27FC236}">
                <a16:creationId xmlns:a16="http://schemas.microsoft.com/office/drawing/2014/main" id="{228D5E61-5066-D14C-9264-CCA59C1805DA}"/>
              </a:ext>
            </a:extLst>
          </p:cNvPr>
          <p:cNvSpPr txBox="1"/>
          <p:nvPr/>
        </p:nvSpPr>
        <p:spPr>
          <a:xfrm>
            <a:off x="5479198" y="1347818"/>
            <a:ext cx="3529006" cy="1708160"/>
          </a:xfrm>
          <a:prstGeom prst="rect">
            <a:avLst/>
          </a:prstGeom>
          <a:noFill/>
        </p:spPr>
        <p:txBody>
          <a:bodyPr wrap="square" rtlCol="0">
            <a:spAutoFit/>
          </a:bodyPr>
          <a:lstStyle/>
          <a:p>
            <a:pPr marL="114300" indent="-114300">
              <a:buFont typeface="Arial" panose="020B0604020202020204" pitchFamily="34" charset="0"/>
              <a:buChar char="•"/>
            </a:pPr>
            <a:r>
              <a:rPr lang="en-US" sz="1500" dirty="0"/>
              <a:t>Each dimension j is independent because of naïve Bayes</a:t>
            </a:r>
          </a:p>
          <a:p>
            <a:pPr marL="114300" indent="-114300">
              <a:buFont typeface="Arial" panose="020B0604020202020204" pitchFamily="34" charset="0"/>
              <a:buChar char="•"/>
            </a:pPr>
            <a:r>
              <a:rPr lang="en-US" sz="1500" dirty="0"/>
              <a:t>Knowing what chairs look like do not tell us what cows look like, so features from chair and cow photos are independent </a:t>
            </a:r>
          </a:p>
          <a:p>
            <a:pPr marL="114300" indent="-114300">
              <a:buFont typeface="Arial" panose="020B0604020202020204" pitchFamily="34" charset="0"/>
              <a:buChar char="•"/>
            </a:pPr>
            <a:r>
              <a:rPr lang="en-US" sz="1500" dirty="0"/>
              <a:t>Priors for dimension j and class c are independent</a:t>
            </a:r>
          </a:p>
        </p:txBody>
      </p:sp>
    </p:spTree>
    <p:extLst>
      <p:ext uri="{BB962C8B-B14F-4D97-AF65-F5344CB8AC3E}">
        <p14:creationId xmlns:p14="http://schemas.microsoft.com/office/powerpoint/2010/main" val="11016621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2 (Step 1): MAP Estimation of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η</m:t>
                    </m:r>
                  </m:oMath>
                </a14:m>
                <a:endParaRPr lang="en-US" sz="3400" dirty="0"/>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57199" y="0"/>
                <a:ext cx="8248389" cy="964077"/>
              </a:xfrm>
              <a:blipFill>
                <a:blip r:embed="rId3"/>
                <a:stretch>
                  <a:fillRect b="-526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pic>
        <p:nvPicPr>
          <p:cNvPr id="4" name="Picture 3">
            <a:extLst>
              <a:ext uri="{FF2B5EF4-FFF2-40B4-BE49-F238E27FC236}">
                <a16:creationId xmlns:a16="http://schemas.microsoft.com/office/drawing/2014/main" id="{60816C9F-EF31-0541-BA95-908A7456DB83}"/>
              </a:ext>
            </a:extLst>
          </p:cNvPr>
          <p:cNvPicPr>
            <a:picLocks noChangeAspect="1"/>
          </p:cNvPicPr>
          <p:nvPr/>
        </p:nvPicPr>
        <p:blipFill rotWithShape="1">
          <a:blip r:embed="rId5"/>
          <a:srcRect b="39683"/>
          <a:stretch/>
        </p:blipFill>
        <p:spPr>
          <a:xfrm>
            <a:off x="457199" y="964077"/>
            <a:ext cx="7772400" cy="3383071"/>
          </a:xfrm>
          <a:prstGeom prst="rect">
            <a:avLst/>
          </a:prstGeom>
        </p:spPr>
      </p:pic>
      <p:sp>
        <p:nvSpPr>
          <p:cNvPr id="13" name="Curved Left Arrow 12">
            <a:extLst>
              <a:ext uri="{FF2B5EF4-FFF2-40B4-BE49-F238E27FC236}">
                <a16:creationId xmlns:a16="http://schemas.microsoft.com/office/drawing/2014/main" id="{958A1E4A-52F3-9A4F-822E-73F77E8D7DB3}"/>
              </a:ext>
            </a:extLst>
          </p:cNvPr>
          <p:cNvSpPr/>
          <p:nvPr/>
        </p:nvSpPr>
        <p:spPr>
          <a:xfrm rot="1569773">
            <a:off x="5020064" y="1946877"/>
            <a:ext cx="311731" cy="976075"/>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4C80529B-226C-DB45-9EFA-9864F31A3A4E}"/>
              </a:ext>
            </a:extLst>
          </p:cNvPr>
          <p:cNvSpPr txBox="1"/>
          <p:nvPr/>
        </p:nvSpPr>
        <p:spPr>
          <a:xfrm>
            <a:off x="4343399" y="2793301"/>
            <a:ext cx="1090491" cy="338554"/>
          </a:xfrm>
          <a:prstGeom prst="rect">
            <a:avLst/>
          </a:prstGeom>
          <a:noFill/>
        </p:spPr>
        <p:txBody>
          <a:bodyPr wrap="none" rtlCol="0">
            <a:spAutoFit/>
          </a:bodyPr>
          <a:lstStyle/>
          <a:p>
            <a:r>
              <a:rPr lang="en-US" sz="1600" dirty="0"/>
              <a:t>Bayes’ rule</a:t>
            </a:r>
          </a:p>
        </p:txBody>
      </p:sp>
      <p:sp>
        <p:nvSpPr>
          <p:cNvPr id="15" name="TextBox 14">
            <a:extLst>
              <a:ext uri="{FF2B5EF4-FFF2-40B4-BE49-F238E27FC236}">
                <a16:creationId xmlns:a16="http://schemas.microsoft.com/office/drawing/2014/main" id="{DC1880A2-2458-504F-B748-C5F4D4B8C0D2}"/>
              </a:ext>
            </a:extLst>
          </p:cNvPr>
          <p:cNvSpPr txBox="1"/>
          <p:nvPr/>
        </p:nvSpPr>
        <p:spPr>
          <a:xfrm>
            <a:off x="5479198" y="1347818"/>
            <a:ext cx="3529006" cy="1708160"/>
          </a:xfrm>
          <a:prstGeom prst="rect">
            <a:avLst/>
          </a:prstGeom>
          <a:noFill/>
        </p:spPr>
        <p:txBody>
          <a:bodyPr wrap="square" rtlCol="0">
            <a:spAutoFit/>
          </a:bodyPr>
          <a:lstStyle/>
          <a:p>
            <a:pPr marL="114300" indent="-114300">
              <a:buFont typeface="Arial" panose="020B0604020202020204" pitchFamily="34" charset="0"/>
              <a:buChar char="•"/>
            </a:pPr>
            <a:r>
              <a:rPr lang="en-US" sz="1500" dirty="0"/>
              <a:t>Each dimension j is independent because of naïve Bayes</a:t>
            </a:r>
          </a:p>
          <a:p>
            <a:pPr marL="114300" indent="-114300">
              <a:buFont typeface="Arial" panose="020B0604020202020204" pitchFamily="34" charset="0"/>
              <a:buChar char="•"/>
            </a:pPr>
            <a:r>
              <a:rPr lang="en-US" sz="1500" dirty="0"/>
              <a:t>Knowing what chairs look like do not tell us what cows look like, so features from chair and cow photos are independent </a:t>
            </a:r>
          </a:p>
          <a:p>
            <a:pPr marL="114300" indent="-114300">
              <a:buFont typeface="Arial" panose="020B0604020202020204" pitchFamily="34" charset="0"/>
              <a:buChar char="•"/>
            </a:pPr>
            <a:r>
              <a:rPr lang="en-US" sz="1500" dirty="0"/>
              <a:t>Priors for dimension j and class c are independent</a:t>
            </a:r>
          </a:p>
        </p:txBody>
      </p:sp>
    </p:spTree>
    <p:extLst>
      <p:ext uri="{BB962C8B-B14F-4D97-AF65-F5344CB8AC3E}">
        <p14:creationId xmlns:p14="http://schemas.microsoft.com/office/powerpoint/2010/main" val="1299296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sz="3400" dirty="0"/>
              <a:t>ML estimation of μ, σ</a:t>
            </a:r>
            <a:r>
              <a:rPr lang="en-US" sz="3400" baseline="30000" dirty="0"/>
              <a:t>2 </a:t>
            </a:r>
            <a:r>
              <a:rPr lang="en-US" sz="3400" dirty="0"/>
              <a:t>given </a:t>
            </a:r>
            <a:br>
              <a:rPr lang="en-US" sz="3400" dirty="0"/>
            </a:br>
            <a:r>
              <a:rPr lang="en-US" sz="3400" dirty="0"/>
              <a:t>training data D = {x</a:t>
            </a:r>
            <a:r>
              <a:rPr lang="en-US" sz="3400" baseline="-25000" dirty="0"/>
              <a:t>1</a:t>
            </a:r>
            <a:r>
              <a:rPr lang="en-US" sz="3400" dirty="0"/>
              <a:t>,…,</a:t>
            </a:r>
            <a:r>
              <a:rPr lang="en-US" sz="3400" dirty="0" err="1"/>
              <a:t>x</a:t>
            </a:r>
            <a:r>
              <a:rPr lang="en-US" sz="3400" baseline="-25000" dirty="0" err="1"/>
              <a:t>N</a:t>
            </a:r>
            <a:r>
              <a:rPr lang="en-US" sz="3400" dirty="0"/>
              <a:t>}</a:t>
            </a:r>
          </a:p>
        </p:txBody>
      </p:sp>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b="83230"/>
          <a:stretch/>
        </p:blipFill>
        <p:spPr>
          <a:xfrm>
            <a:off x="228600" y="1689100"/>
            <a:ext cx="5410200" cy="685800"/>
          </a:xfrm>
          <a:prstGeom prst="rect">
            <a:avLst/>
          </a:prstGeom>
        </p:spPr>
      </p:pic>
    </p:spTree>
    <p:extLst>
      <p:ext uri="{BB962C8B-B14F-4D97-AF65-F5344CB8AC3E}">
        <p14:creationId xmlns:p14="http://schemas.microsoft.com/office/powerpoint/2010/main" val="4167712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2 (Step 1): MAP Estimation of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η</m:t>
                    </m:r>
                  </m:oMath>
                </a14:m>
                <a:endParaRPr lang="en-US" sz="3400" dirty="0"/>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57199" y="0"/>
                <a:ext cx="8248389" cy="964077"/>
              </a:xfrm>
              <a:blipFill>
                <a:blip r:embed="rId3"/>
                <a:stretch>
                  <a:fillRect b="-526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pic>
        <p:nvPicPr>
          <p:cNvPr id="4" name="Picture 3">
            <a:extLst>
              <a:ext uri="{FF2B5EF4-FFF2-40B4-BE49-F238E27FC236}">
                <a16:creationId xmlns:a16="http://schemas.microsoft.com/office/drawing/2014/main" id="{60816C9F-EF31-0541-BA95-908A7456DB83}"/>
              </a:ext>
            </a:extLst>
          </p:cNvPr>
          <p:cNvPicPr>
            <a:picLocks noChangeAspect="1"/>
          </p:cNvPicPr>
          <p:nvPr/>
        </p:nvPicPr>
        <p:blipFill rotWithShape="1">
          <a:blip r:embed="rId5"/>
          <a:srcRect b="19113"/>
          <a:stretch/>
        </p:blipFill>
        <p:spPr>
          <a:xfrm>
            <a:off x="457199" y="964077"/>
            <a:ext cx="7772400" cy="4536837"/>
          </a:xfrm>
          <a:prstGeom prst="rect">
            <a:avLst/>
          </a:prstGeom>
        </p:spPr>
      </p:pic>
      <p:sp>
        <p:nvSpPr>
          <p:cNvPr id="13" name="Curved Left Arrow 12">
            <a:extLst>
              <a:ext uri="{FF2B5EF4-FFF2-40B4-BE49-F238E27FC236}">
                <a16:creationId xmlns:a16="http://schemas.microsoft.com/office/drawing/2014/main" id="{958A1E4A-52F3-9A4F-822E-73F77E8D7DB3}"/>
              </a:ext>
            </a:extLst>
          </p:cNvPr>
          <p:cNvSpPr/>
          <p:nvPr/>
        </p:nvSpPr>
        <p:spPr>
          <a:xfrm rot="1569773">
            <a:off x="5020064" y="1946877"/>
            <a:ext cx="311731" cy="976075"/>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4C80529B-226C-DB45-9EFA-9864F31A3A4E}"/>
              </a:ext>
            </a:extLst>
          </p:cNvPr>
          <p:cNvSpPr txBox="1"/>
          <p:nvPr/>
        </p:nvSpPr>
        <p:spPr>
          <a:xfrm>
            <a:off x="4343399" y="2793301"/>
            <a:ext cx="1090491" cy="338554"/>
          </a:xfrm>
          <a:prstGeom prst="rect">
            <a:avLst/>
          </a:prstGeom>
          <a:noFill/>
        </p:spPr>
        <p:txBody>
          <a:bodyPr wrap="none" rtlCol="0">
            <a:spAutoFit/>
          </a:bodyPr>
          <a:lstStyle/>
          <a:p>
            <a:r>
              <a:rPr lang="en-US" sz="1600" dirty="0"/>
              <a:t>Bayes’ rule</a:t>
            </a:r>
          </a:p>
        </p:txBody>
      </p:sp>
      <p:sp>
        <p:nvSpPr>
          <p:cNvPr id="15" name="TextBox 14">
            <a:extLst>
              <a:ext uri="{FF2B5EF4-FFF2-40B4-BE49-F238E27FC236}">
                <a16:creationId xmlns:a16="http://schemas.microsoft.com/office/drawing/2014/main" id="{DC1880A2-2458-504F-B748-C5F4D4B8C0D2}"/>
              </a:ext>
            </a:extLst>
          </p:cNvPr>
          <p:cNvSpPr txBox="1"/>
          <p:nvPr/>
        </p:nvSpPr>
        <p:spPr>
          <a:xfrm>
            <a:off x="5479198" y="1347818"/>
            <a:ext cx="3529006" cy="1708160"/>
          </a:xfrm>
          <a:prstGeom prst="rect">
            <a:avLst/>
          </a:prstGeom>
          <a:noFill/>
        </p:spPr>
        <p:txBody>
          <a:bodyPr wrap="square" rtlCol="0">
            <a:spAutoFit/>
          </a:bodyPr>
          <a:lstStyle/>
          <a:p>
            <a:pPr marL="114300" indent="-114300">
              <a:buFont typeface="Arial" panose="020B0604020202020204" pitchFamily="34" charset="0"/>
              <a:buChar char="•"/>
            </a:pPr>
            <a:r>
              <a:rPr lang="en-US" sz="1500" dirty="0"/>
              <a:t>Each dimension j is independent because of naïve Bayes</a:t>
            </a:r>
          </a:p>
          <a:p>
            <a:pPr marL="114300" indent="-114300">
              <a:buFont typeface="Arial" panose="020B0604020202020204" pitchFamily="34" charset="0"/>
              <a:buChar char="•"/>
            </a:pPr>
            <a:r>
              <a:rPr lang="en-US" sz="1500" dirty="0"/>
              <a:t>Knowing what chairs look like do not tell us what cows look like, so features from chair and cow photos are independent </a:t>
            </a:r>
          </a:p>
          <a:p>
            <a:pPr marL="114300" indent="-114300">
              <a:buFont typeface="Arial" panose="020B0604020202020204" pitchFamily="34" charset="0"/>
              <a:buChar char="•"/>
            </a:pPr>
            <a:r>
              <a:rPr lang="en-US" sz="1500" dirty="0"/>
              <a:t>Priors for dimension j and class c are independent</a:t>
            </a:r>
          </a:p>
        </p:txBody>
      </p:sp>
    </p:spTree>
    <p:extLst>
      <p:ext uri="{BB962C8B-B14F-4D97-AF65-F5344CB8AC3E}">
        <p14:creationId xmlns:p14="http://schemas.microsoft.com/office/powerpoint/2010/main" val="38007170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2 (Step 1): MAP Estimation of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η</m:t>
                    </m:r>
                  </m:oMath>
                </a14:m>
                <a:endParaRPr lang="en-US" sz="3400" dirty="0"/>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57199" y="0"/>
                <a:ext cx="8248389" cy="964077"/>
              </a:xfrm>
              <a:blipFill>
                <a:blip r:embed="rId3"/>
                <a:stretch>
                  <a:fillRect b="-526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pic>
        <p:nvPicPr>
          <p:cNvPr id="4" name="Picture 3">
            <a:extLst>
              <a:ext uri="{FF2B5EF4-FFF2-40B4-BE49-F238E27FC236}">
                <a16:creationId xmlns:a16="http://schemas.microsoft.com/office/drawing/2014/main" id="{60816C9F-EF31-0541-BA95-908A7456DB83}"/>
              </a:ext>
            </a:extLst>
          </p:cNvPr>
          <p:cNvPicPr>
            <a:picLocks noChangeAspect="1"/>
          </p:cNvPicPr>
          <p:nvPr/>
        </p:nvPicPr>
        <p:blipFill>
          <a:blip r:embed="rId5"/>
          <a:stretch>
            <a:fillRect/>
          </a:stretch>
        </p:blipFill>
        <p:spPr>
          <a:xfrm>
            <a:off x="457199" y="964077"/>
            <a:ext cx="7772400" cy="5608884"/>
          </a:xfrm>
          <a:prstGeom prst="rect">
            <a:avLst/>
          </a:prstGeom>
        </p:spPr>
      </p:pic>
      <p:sp>
        <p:nvSpPr>
          <p:cNvPr id="15" name="Curved Left Arrow 14">
            <a:extLst>
              <a:ext uri="{FF2B5EF4-FFF2-40B4-BE49-F238E27FC236}">
                <a16:creationId xmlns:a16="http://schemas.microsoft.com/office/drawing/2014/main" id="{93581557-57E5-A743-8E5E-B225290876E8}"/>
              </a:ext>
            </a:extLst>
          </p:cNvPr>
          <p:cNvSpPr/>
          <p:nvPr/>
        </p:nvSpPr>
        <p:spPr>
          <a:xfrm rot="1569773">
            <a:off x="5020064" y="1946877"/>
            <a:ext cx="311731" cy="976075"/>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DFDCABB3-4992-E343-A5E7-411C92D1BFE5}"/>
              </a:ext>
            </a:extLst>
          </p:cNvPr>
          <p:cNvSpPr txBox="1"/>
          <p:nvPr/>
        </p:nvSpPr>
        <p:spPr>
          <a:xfrm>
            <a:off x="4343399" y="2793301"/>
            <a:ext cx="1090491" cy="338554"/>
          </a:xfrm>
          <a:prstGeom prst="rect">
            <a:avLst/>
          </a:prstGeom>
          <a:noFill/>
        </p:spPr>
        <p:txBody>
          <a:bodyPr wrap="none" rtlCol="0">
            <a:spAutoFit/>
          </a:bodyPr>
          <a:lstStyle/>
          <a:p>
            <a:r>
              <a:rPr lang="en-US" sz="1600" dirty="0"/>
              <a:t>Bayes’ rule</a:t>
            </a:r>
          </a:p>
        </p:txBody>
      </p:sp>
      <p:sp>
        <p:nvSpPr>
          <p:cNvPr id="17" name="TextBox 16">
            <a:extLst>
              <a:ext uri="{FF2B5EF4-FFF2-40B4-BE49-F238E27FC236}">
                <a16:creationId xmlns:a16="http://schemas.microsoft.com/office/drawing/2014/main" id="{B52F5BCE-A665-8444-80B9-8FEA8E32AFFC}"/>
              </a:ext>
            </a:extLst>
          </p:cNvPr>
          <p:cNvSpPr txBox="1"/>
          <p:nvPr/>
        </p:nvSpPr>
        <p:spPr>
          <a:xfrm>
            <a:off x="5479198" y="1347818"/>
            <a:ext cx="3529006" cy="1708160"/>
          </a:xfrm>
          <a:prstGeom prst="rect">
            <a:avLst/>
          </a:prstGeom>
          <a:noFill/>
        </p:spPr>
        <p:txBody>
          <a:bodyPr wrap="square" rtlCol="0">
            <a:spAutoFit/>
          </a:bodyPr>
          <a:lstStyle/>
          <a:p>
            <a:pPr marL="114300" indent="-114300">
              <a:buFont typeface="Arial" panose="020B0604020202020204" pitchFamily="34" charset="0"/>
              <a:buChar char="•"/>
            </a:pPr>
            <a:r>
              <a:rPr lang="en-US" sz="1500" dirty="0"/>
              <a:t>Each dimension j is independent because of naïve Bayes</a:t>
            </a:r>
          </a:p>
          <a:p>
            <a:pPr marL="114300" indent="-114300">
              <a:buFont typeface="Arial" panose="020B0604020202020204" pitchFamily="34" charset="0"/>
              <a:buChar char="•"/>
            </a:pPr>
            <a:r>
              <a:rPr lang="en-US" sz="1500" dirty="0"/>
              <a:t>Knowing what chairs look like do not tell us what cows look like, so features from chair and cow photos are independent </a:t>
            </a:r>
          </a:p>
          <a:p>
            <a:pPr marL="114300" indent="-114300">
              <a:buFont typeface="Arial" panose="020B0604020202020204" pitchFamily="34" charset="0"/>
              <a:buChar char="•"/>
            </a:pPr>
            <a:r>
              <a:rPr lang="en-US" sz="1500" dirty="0"/>
              <a:t>Priors for dimension j and class c are independent</a:t>
            </a:r>
          </a:p>
        </p:txBody>
      </p:sp>
    </p:spTree>
    <p:extLst>
      <p:ext uri="{BB962C8B-B14F-4D97-AF65-F5344CB8AC3E}">
        <p14:creationId xmlns:p14="http://schemas.microsoft.com/office/powerpoint/2010/main" val="11491326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137786"/>
                <a:ext cx="8248389" cy="964077"/>
              </a:xfrm>
            </p:spPr>
            <p:txBody>
              <a:bodyPr>
                <a:normAutofit fontScale="90000"/>
              </a:bodyPr>
              <a:lstStyle/>
              <a:p>
                <a:r>
                  <a:rPr lang="en-US" sz="3400" dirty="0"/>
                  <a:t>Strategy 2 (Step 2): Predicting Target Class of Test Data </a:t>
                </a:r>
                <a14:m>
                  <m:oMath xmlns:m="http://schemas.openxmlformats.org/officeDocument/2006/math">
                    <m:acc>
                      <m:accPr>
                        <m:chr m:val="̃"/>
                        <m:ctrlPr>
                          <a:rPr lang="en-US" sz="3400" i="1" dirty="0" smtClean="0">
                            <a:latin typeface="Cambria Math" panose="02040503050406030204" pitchFamily="18" charset="0"/>
                          </a:rPr>
                        </m:ctrlPr>
                      </m:accPr>
                      <m:e>
                        <m:r>
                          <a:rPr lang="en-US" sz="3400" b="0" i="1" dirty="0" smtClean="0">
                            <a:latin typeface="Cambria Math" panose="02040503050406030204" pitchFamily="18" charset="0"/>
                          </a:rPr>
                          <m:t>𝑥</m:t>
                        </m:r>
                      </m:e>
                    </m:acc>
                  </m:oMath>
                </a14:m>
                <a:r>
                  <a:rPr lang="en-US" sz="3400" dirty="0"/>
                  <a:t> using MAP Estimates of </a:t>
                </a:r>
                <a14:m>
                  <m:oMath xmlns:m="http://schemas.openxmlformats.org/officeDocument/2006/math">
                    <m:r>
                      <m:rPr>
                        <m:sty m:val="p"/>
                      </m:rPr>
                      <a:rPr lang="el-GR" sz="3200" i="1" dirty="0">
                        <a:latin typeface="Cambria Math" panose="02040503050406030204" pitchFamily="18" charset="0"/>
                        <a:ea typeface="Cambria Math" panose="02040503050406030204" pitchFamily="18" charset="0"/>
                      </a:rPr>
                      <m:t>λ</m:t>
                    </m:r>
                    <m:r>
                      <m:rPr>
                        <m:nor/>
                      </m:rPr>
                      <a:rPr lang="en-US" sz="3200" dirty="0"/>
                      <m:t>, </m:t>
                    </m:r>
                    <m:r>
                      <m:rPr>
                        <m:sty m:val="p"/>
                      </m:rPr>
                      <a:rPr lang="el-GR" sz="3200" i="1" dirty="0">
                        <a:latin typeface="Cambria Math" panose="02040503050406030204" pitchFamily="18" charset="0"/>
                        <a:ea typeface="Cambria Math" panose="02040503050406030204" pitchFamily="18" charset="0"/>
                      </a:rPr>
                      <m:t>η</m:t>
                    </m:r>
                  </m:oMath>
                </a14:m>
                <a:r>
                  <a:rPr lang="en-US" sz="3200" dirty="0"/>
                  <a:t> </a:t>
                </a:r>
                <a:endParaRPr lang="en-US" sz="3400" dirty="0"/>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57199" y="137786"/>
                <a:ext cx="8248389" cy="964077"/>
              </a:xfrm>
              <a:blipFill>
                <a:blip r:embed="rId3"/>
                <a:stretch>
                  <a:fillRect l="-462" t="-11688" r="-1541" b="-2207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pic>
        <p:nvPicPr>
          <p:cNvPr id="5" name="Picture 4">
            <a:extLst>
              <a:ext uri="{FF2B5EF4-FFF2-40B4-BE49-F238E27FC236}">
                <a16:creationId xmlns:a16="http://schemas.microsoft.com/office/drawing/2014/main" id="{0FF76919-F872-DE4C-923F-D441CDD4EB4D}"/>
              </a:ext>
            </a:extLst>
          </p:cNvPr>
          <p:cNvPicPr>
            <a:picLocks noChangeAspect="1"/>
          </p:cNvPicPr>
          <p:nvPr/>
        </p:nvPicPr>
        <p:blipFill rotWithShape="1">
          <a:blip r:embed="rId5"/>
          <a:srcRect b="72484"/>
          <a:stretch/>
        </p:blipFill>
        <p:spPr>
          <a:xfrm>
            <a:off x="290286" y="1307290"/>
            <a:ext cx="8686800" cy="1465890"/>
          </a:xfrm>
          <a:prstGeom prst="rect">
            <a:avLst/>
          </a:prstGeom>
        </p:spPr>
      </p:pic>
    </p:spTree>
    <p:extLst>
      <p:ext uri="{BB962C8B-B14F-4D97-AF65-F5344CB8AC3E}">
        <p14:creationId xmlns:p14="http://schemas.microsoft.com/office/powerpoint/2010/main" val="22516035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7300D69-1511-2D4E-9C05-4A41A8AA115E}"/>
              </a:ext>
            </a:extLst>
          </p:cNvPr>
          <p:cNvPicPr>
            <a:picLocks noChangeAspect="1"/>
          </p:cNvPicPr>
          <p:nvPr/>
        </p:nvPicPr>
        <p:blipFill rotWithShape="1">
          <a:blip r:embed="rId3"/>
          <a:srcRect b="64605"/>
          <a:stretch/>
        </p:blipFill>
        <p:spPr>
          <a:xfrm>
            <a:off x="290286" y="1307290"/>
            <a:ext cx="8686800" cy="1885615"/>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137786"/>
                <a:ext cx="8248389" cy="964077"/>
              </a:xfrm>
            </p:spPr>
            <p:txBody>
              <a:bodyPr>
                <a:normAutofit fontScale="90000"/>
              </a:bodyPr>
              <a:lstStyle/>
              <a:p>
                <a:r>
                  <a:rPr lang="en-US" sz="3400" dirty="0"/>
                  <a:t>Strategy 2 (Step 2): Predicting Target Class of Test Data </a:t>
                </a:r>
                <a14:m>
                  <m:oMath xmlns:m="http://schemas.openxmlformats.org/officeDocument/2006/math">
                    <m:acc>
                      <m:accPr>
                        <m:chr m:val="̃"/>
                        <m:ctrlPr>
                          <a:rPr lang="en-US" sz="3400" i="1" dirty="0">
                            <a:latin typeface="Cambria Math" panose="02040503050406030204" pitchFamily="18" charset="0"/>
                          </a:rPr>
                        </m:ctrlPr>
                      </m:accPr>
                      <m:e>
                        <m:r>
                          <a:rPr lang="en-US" sz="3400" i="1" dirty="0">
                            <a:latin typeface="Cambria Math" panose="02040503050406030204" pitchFamily="18" charset="0"/>
                          </a:rPr>
                          <m:t>𝑥</m:t>
                        </m:r>
                      </m:e>
                    </m:acc>
                  </m:oMath>
                </a14:m>
                <a:r>
                  <a:rPr lang="en-US" sz="3400" dirty="0"/>
                  <a:t> using MAP Estimates of </a:t>
                </a:r>
                <a14:m>
                  <m:oMath xmlns:m="http://schemas.openxmlformats.org/officeDocument/2006/math">
                    <m:r>
                      <m:rPr>
                        <m:sty m:val="p"/>
                      </m:rPr>
                      <a:rPr lang="el-GR" sz="3200" i="1" dirty="0">
                        <a:latin typeface="Cambria Math" panose="02040503050406030204" pitchFamily="18" charset="0"/>
                        <a:ea typeface="Cambria Math" panose="02040503050406030204" pitchFamily="18" charset="0"/>
                      </a:rPr>
                      <m:t>λ</m:t>
                    </m:r>
                    <m:r>
                      <m:rPr>
                        <m:nor/>
                      </m:rPr>
                      <a:rPr lang="en-US" sz="3200" dirty="0"/>
                      <m:t>, </m:t>
                    </m:r>
                    <m:r>
                      <m:rPr>
                        <m:sty m:val="p"/>
                      </m:rPr>
                      <a:rPr lang="el-GR" sz="3200" i="1" dirty="0">
                        <a:latin typeface="Cambria Math" panose="02040503050406030204" pitchFamily="18" charset="0"/>
                        <a:ea typeface="Cambria Math" panose="02040503050406030204" pitchFamily="18" charset="0"/>
                      </a:rPr>
                      <m:t>η</m:t>
                    </m:r>
                  </m:oMath>
                </a14:m>
                <a:r>
                  <a:rPr lang="en-US" sz="3200" dirty="0"/>
                  <a:t> </a:t>
                </a:r>
                <a:endParaRPr lang="en-US" sz="3400" dirty="0"/>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57199" y="137786"/>
                <a:ext cx="8248389" cy="964077"/>
              </a:xfrm>
              <a:blipFill>
                <a:blip r:embed="rId4"/>
                <a:stretch>
                  <a:fillRect l="-462" t="-11688" r="-1541" b="-2207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5"/>
          <a:stretch>
            <a:fillRect/>
          </a:stretch>
        </p:blipFill>
        <p:spPr>
          <a:xfrm>
            <a:off x="0" y="464490"/>
            <a:ext cx="0" cy="0"/>
          </a:xfrm>
          <a:prstGeom prst="rect">
            <a:avLst/>
          </a:prstGeom>
        </p:spPr>
      </p:pic>
      <p:sp>
        <p:nvSpPr>
          <p:cNvPr id="5" name="Curved Left Arrow 4">
            <a:extLst>
              <a:ext uri="{FF2B5EF4-FFF2-40B4-BE49-F238E27FC236}">
                <a16:creationId xmlns:a16="http://schemas.microsoft.com/office/drawing/2014/main" id="{A99BB3EE-B271-6343-B727-3A9ADEFC21D0}"/>
              </a:ext>
            </a:extLst>
          </p:cNvPr>
          <p:cNvSpPr/>
          <p:nvPr/>
        </p:nvSpPr>
        <p:spPr>
          <a:xfrm>
            <a:off x="4688111" y="2438397"/>
            <a:ext cx="239139" cy="58581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E86358A1-9CE5-8341-80C7-ABFF980C0D6D}"/>
              </a:ext>
            </a:extLst>
          </p:cNvPr>
          <p:cNvSpPr/>
          <p:nvPr/>
        </p:nvSpPr>
        <p:spPr>
          <a:xfrm>
            <a:off x="4807680" y="2439436"/>
            <a:ext cx="3038123" cy="584775"/>
          </a:xfrm>
          <a:prstGeom prst="rect">
            <a:avLst/>
          </a:prstGeom>
        </p:spPr>
        <p:txBody>
          <a:bodyPr wrap="square">
            <a:spAutoFit/>
          </a:bodyPr>
          <a:lstStyle/>
          <a:p>
            <a:pPr algn="ctr"/>
            <a:r>
              <a:rPr lang="en-US" sz="1600" dirty="0"/>
              <a:t>Recall posterior can be split into class prior &amp; feature likelihood</a:t>
            </a:r>
          </a:p>
        </p:txBody>
      </p:sp>
    </p:spTree>
    <p:extLst>
      <p:ext uri="{BB962C8B-B14F-4D97-AF65-F5344CB8AC3E}">
        <p14:creationId xmlns:p14="http://schemas.microsoft.com/office/powerpoint/2010/main" val="2941596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C347DB-44C9-744A-8058-A2B23774F38E}"/>
              </a:ext>
            </a:extLst>
          </p:cNvPr>
          <p:cNvPicPr>
            <a:picLocks noChangeAspect="1"/>
          </p:cNvPicPr>
          <p:nvPr/>
        </p:nvPicPr>
        <p:blipFill rotWithShape="1">
          <a:blip r:embed="rId3"/>
          <a:srcRect b="49692"/>
          <a:stretch/>
        </p:blipFill>
        <p:spPr>
          <a:xfrm>
            <a:off x="290286" y="1307290"/>
            <a:ext cx="8686800" cy="2680094"/>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137786"/>
                <a:ext cx="8248389" cy="964077"/>
              </a:xfrm>
            </p:spPr>
            <p:txBody>
              <a:bodyPr>
                <a:normAutofit fontScale="90000"/>
              </a:bodyPr>
              <a:lstStyle/>
              <a:p>
                <a:r>
                  <a:rPr lang="en-US" sz="3400" dirty="0"/>
                  <a:t>Strategy 2 (Step 2): Predicting Target Class of Test Data </a:t>
                </a:r>
                <a14:m>
                  <m:oMath xmlns:m="http://schemas.openxmlformats.org/officeDocument/2006/math">
                    <m:acc>
                      <m:accPr>
                        <m:chr m:val="̃"/>
                        <m:ctrlPr>
                          <a:rPr lang="en-US" sz="3400" i="1" dirty="0">
                            <a:latin typeface="Cambria Math" panose="02040503050406030204" pitchFamily="18" charset="0"/>
                          </a:rPr>
                        </m:ctrlPr>
                      </m:accPr>
                      <m:e>
                        <m:r>
                          <a:rPr lang="en-US" sz="3400" i="1" dirty="0">
                            <a:latin typeface="Cambria Math" panose="02040503050406030204" pitchFamily="18" charset="0"/>
                          </a:rPr>
                          <m:t>𝑥</m:t>
                        </m:r>
                      </m:e>
                    </m:acc>
                  </m:oMath>
                </a14:m>
                <a:r>
                  <a:rPr lang="en-US" sz="3400" dirty="0"/>
                  <a:t> using MAP Estimates of </a:t>
                </a:r>
                <a14:m>
                  <m:oMath xmlns:m="http://schemas.openxmlformats.org/officeDocument/2006/math">
                    <m:r>
                      <m:rPr>
                        <m:sty m:val="p"/>
                      </m:rPr>
                      <a:rPr lang="el-GR" sz="3200" i="1" dirty="0">
                        <a:latin typeface="Cambria Math" panose="02040503050406030204" pitchFamily="18" charset="0"/>
                        <a:ea typeface="Cambria Math" panose="02040503050406030204" pitchFamily="18" charset="0"/>
                      </a:rPr>
                      <m:t>λ</m:t>
                    </m:r>
                    <m:r>
                      <m:rPr>
                        <m:nor/>
                      </m:rPr>
                      <a:rPr lang="en-US" sz="3200" dirty="0"/>
                      <m:t>, </m:t>
                    </m:r>
                    <m:r>
                      <m:rPr>
                        <m:sty m:val="p"/>
                      </m:rPr>
                      <a:rPr lang="el-GR" sz="3200" i="1" dirty="0">
                        <a:latin typeface="Cambria Math" panose="02040503050406030204" pitchFamily="18" charset="0"/>
                        <a:ea typeface="Cambria Math" panose="02040503050406030204" pitchFamily="18" charset="0"/>
                      </a:rPr>
                      <m:t>η</m:t>
                    </m:r>
                  </m:oMath>
                </a14:m>
                <a:r>
                  <a:rPr lang="en-US" sz="3200" dirty="0"/>
                  <a:t> </a:t>
                </a:r>
                <a:endParaRPr lang="en-US" sz="3400" dirty="0"/>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57199" y="137786"/>
                <a:ext cx="8248389" cy="964077"/>
              </a:xfrm>
              <a:blipFill>
                <a:blip r:embed="rId4"/>
                <a:stretch>
                  <a:fillRect l="-462" t="-11688" r="-1541" b="-2207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5"/>
          <a:stretch>
            <a:fillRect/>
          </a:stretch>
        </p:blipFill>
        <p:spPr>
          <a:xfrm>
            <a:off x="0" y="464490"/>
            <a:ext cx="0" cy="0"/>
          </a:xfrm>
          <a:prstGeom prst="rect">
            <a:avLst/>
          </a:prstGeom>
        </p:spPr>
      </p:pic>
      <p:sp>
        <p:nvSpPr>
          <p:cNvPr id="5" name="Curved Left Arrow 4">
            <a:extLst>
              <a:ext uri="{FF2B5EF4-FFF2-40B4-BE49-F238E27FC236}">
                <a16:creationId xmlns:a16="http://schemas.microsoft.com/office/drawing/2014/main" id="{A99BB3EE-B271-6343-B727-3A9ADEFC21D0}"/>
              </a:ext>
            </a:extLst>
          </p:cNvPr>
          <p:cNvSpPr/>
          <p:nvPr/>
        </p:nvSpPr>
        <p:spPr>
          <a:xfrm>
            <a:off x="4688111" y="2438397"/>
            <a:ext cx="239139" cy="58581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urved Left Arrow 7">
            <a:extLst>
              <a:ext uri="{FF2B5EF4-FFF2-40B4-BE49-F238E27FC236}">
                <a16:creationId xmlns:a16="http://schemas.microsoft.com/office/drawing/2014/main" id="{14C1D0A5-35C0-7D46-9369-A12F6AD329BD}"/>
              </a:ext>
            </a:extLst>
          </p:cNvPr>
          <p:cNvSpPr/>
          <p:nvPr/>
        </p:nvSpPr>
        <p:spPr>
          <a:xfrm>
            <a:off x="4697505" y="3086298"/>
            <a:ext cx="239139" cy="58581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3DFCFE06-4191-114A-8DFE-1895C235E42C}"/>
              </a:ext>
            </a:extLst>
          </p:cNvPr>
          <p:cNvSpPr/>
          <p:nvPr/>
        </p:nvSpPr>
        <p:spPr>
          <a:xfrm>
            <a:off x="4856623" y="3209928"/>
            <a:ext cx="2689846" cy="338554"/>
          </a:xfrm>
          <a:prstGeom prst="rect">
            <a:avLst/>
          </a:prstGeom>
        </p:spPr>
        <p:txBody>
          <a:bodyPr wrap="square">
            <a:spAutoFit/>
          </a:bodyPr>
          <a:lstStyle/>
          <a:p>
            <a:pPr algn="ctr"/>
            <a:r>
              <a:rPr lang="en-US" sz="1600" dirty="0"/>
              <a:t>Naïve Bayes Assumption</a:t>
            </a:r>
          </a:p>
        </p:txBody>
      </p:sp>
      <p:sp>
        <p:nvSpPr>
          <p:cNvPr id="11" name="Rectangle 10">
            <a:extLst>
              <a:ext uri="{FF2B5EF4-FFF2-40B4-BE49-F238E27FC236}">
                <a16:creationId xmlns:a16="http://schemas.microsoft.com/office/drawing/2014/main" id="{D65768E2-4C59-0241-AF11-F1201D2B29FC}"/>
              </a:ext>
            </a:extLst>
          </p:cNvPr>
          <p:cNvSpPr/>
          <p:nvPr/>
        </p:nvSpPr>
        <p:spPr>
          <a:xfrm>
            <a:off x="4807680" y="2439436"/>
            <a:ext cx="3038123" cy="584775"/>
          </a:xfrm>
          <a:prstGeom prst="rect">
            <a:avLst/>
          </a:prstGeom>
        </p:spPr>
        <p:txBody>
          <a:bodyPr wrap="square">
            <a:spAutoFit/>
          </a:bodyPr>
          <a:lstStyle/>
          <a:p>
            <a:pPr algn="ctr"/>
            <a:r>
              <a:rPr lang="en-US" sz="1600" dirty="0"/>
              <a:t>Recall posterior can be split into class prior &amp; feature likelihood</a:t>
            </a:r>
          </a:p>
        </p:txBody>
      </p:sp>
      <p:sp>
        <p:nvSpPr>
          <p:cNvPr id="12" name="Oval 11">
            <a:extLst>
              <a:ext uri="{FF2B5EF4-FFF2-40B4-BE49-F238E27FC236}">
                <a16:creationId xmlns:a16="http://schemas.microsoft.com/office/drawing/2014/main" id="{FBEA3768-5AFA-194C-BDE7-2E5B6C58E541}"/>
              </a:ext>
            </a:extLst>
          </p:cNvPr>
          <p:cNvSpPr/>
          <p:nvPr/>
        </p:nvSpPr>
        <p:spPr>
          <a:xfrm>
            <a:off x="982408" y="3295468"/>
            <a:ext cx="801421" cy="446068"/>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79B7E07-A377-D04E-94AF-C3BB78F4F323}"/>
              </a:ext>
            </a:extLst>
          </p:cNvPr>
          <p:cNvSpPr/>
          <p:nvPr/>
        </p:nvSpPr>
        <p:spPr>
          <a:xfrm>
            <a:off x="937438" y="2698229"/>
            <a:ext cx="1865723" cy="524506"/>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1917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C347DB-44C9-744A-8058-A2B23774F38E}"/>
              </a:ext>
            </a:extLst>
          </p:cNvPr>
          <p:cNvPicPr>
            <a:picLocks noChangeAspect="1"/>
          </p:cNvPicPr>
          <p:nvPr/>
        </p:nvPicPr>
        <p:blipFill rotWithShape="1">
          <a:blip r:embed="rId3"/>
          <a:srcRect b="49692"/>
          <a:stretch/>
        </p:blipFill>
        <p:spPr>
          <a:xfrm>
            <a:off x="290286" y="1307290"/>
            <a:ext cx="8686800" cy="2680094"/>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137786"/>
                <a:ext cx="8248389" cy="964077"/>
              </a:xfrm>
            </p:spPr>
            <p:txBody>
              <a:bodyPr>
                <a:normAutofit fontScale="90000"/>
              </a:bodyPr>
              <a:lstStyle/>
              <a:p>
                <a:r>
                  <a:rPr lang="en-US" sz="3400" dirty="0"/>
                  <a:t>Strategy 2 (Step 2): Predicting Target Class of Test Data </a:t>
                </a:r>
                <a14:m>
                  <m:oMath xmlns:m="http://schemas.openxmlformats.org/officeDocument/2006/math">
                    <m:acc>
                      <m:accPr>
                        <m:chr m:val="̃"/>
                        <m:ctrlPr>
                          <a:rPr lang="en-US" sz="3400" i="1" dirty="0">
                            <a:latin typeface="Cambria Math" panose="02040503050406030204" pitchFamily="18" charset="0"/>
                          </a:rPr>
                        </m:ctrlPr>
                      </m:accPr>
                      <m:e>
                        <m:r>
                          <a:rPr lang="en-US" sz="3400" i="1" dirty="0">
                            <a:latin typeface="Cambria Math" panose="02040503050406030204" pitchFamily="18" charset="0"/>
                          </a:rPr>
                          <m:t>𝑥</m:t>
                        </m:r>
                      </m:e>
                    </m:acc>
                  </m:oMath>
                </a14:m>
                <a:r>
                  <a:rPr lang="en-US" sz="3400" dirty="0"/>
                  <a:t> using MAP Estimates of </a:t>
                </a:r>
                <a14:m>
                  <m:oMath xmlns:m="http://schemas.openxmlformats.org/officeDocument/2006/math">
                    <m:r>
                      <m:rPr>
                        <m:sty m:val="p"/>
                      </m:rPr>
                      <a:rPr lang="el-GR" sz="3200" i="1" dirty="0">
                        <a:latin typeface="Cambria Math" panose="02040503050406030204" pitchFamily="18" charset="0"/>
                        <a:ea typeface="Cambria Math" panose="02040503050406030204" pitchFamily="18" charset="0"/>
                      </a:rPr>
                      <m:t>λ</m:t>
                    </m:r>
                    <m:r>
                      <m:rPr>
                        <m:nor/>
                      </m:rPr>
                      <a:rPr lang="en-US" sz="3200" dirty="0"/>
                      <m:t>, </m:t>
                    </m:r>
                    <m:r>
                      <m:rPr>
                        <m:sty m:val="p"/>
                      </m:rPr>
                      <a:rPr lang="el-GR" sz="3200" i="1" dirty="0">
                        <a:latin typeface="Cambria Math" panose="02040503050406030204" pitchFamily="18" charset="0"/>
                        <a:ea typeface="Cambria Math" panose="02040503050406030204" pitchFamily="18" charset="0"/>
                      </a:rPr>
                      <m:t>η</m:t>
                    </m:r>
                  </m:oMath>
                </a14:m>
                <a:r>
                  <a:rPr lang="en-US" sz="3200" dirty="0"/>
                  <a:t> </a:t>
                </a:r>
                <a:endParaRPr lang="en-US" sz="3400" dirty="0"/>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57199" y="137786"/>
                <a:ext cx="8248389" cy="964077"/>
              </a:xfrm>
              <a:blipFill>
                <a:blip r:embed="rId4"/>
                <a:stretch>
                  <a:fillRect l="-462" t="-11688" r="-1541" b="-2207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5"/>
          <a:stretch>
            <a:fillRect/>
          </a:stretch>
        </p:blipFill>
        <p:spPr>
          <a:xfrm>
            <a:off x="0" y="464490"/>
            <a:ext cx="0" cy="0"/>
          </a:xfrm>
          <a:prstGeom prst="rect">
            <a:avLst/>
          </a:prstGeom>
        </p:spPr>
      </p:pic>
      <p:sp>
        <p:nvSpPr>
          <p:cNvPr id="5" name="Curved Left Arrow 4">
            <a:extLst>
              <a:ext uri="{FF2B5EF4-FFF2-40B4-BE49-F238E27FC236}">
                <a16:creationId xmlns:a16="http://schemas.microsoft.com/office/drawing/2014/main" id="{A99BB3EE-B271-6343-B727-3A9ADEFC21D0}"/>
              </a:ext>
            </a:extLst>
          </p:cNvPr>
          <p:cNvSpPr/>
          <p:nvPr/>
        </p:nvSpPr>
        <p:spPr>
          <a:xfrm>
            <a:off x="4688111" y="2438397"/>
            <a:ext cx="239139" cy="58581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urved Left Arrow 7">
            <a:extLst>
              <a:ext uri="{FF2B5EF4-FFF2-40B4-BE49-F238E27FC236}">
                <a16:creationId xmlns:a16="http://schemas.microsoft.com/office/drawing/2014/main" id="{14C1D0A5-35C0-7D46-9369-A12F6AD329BD}"/>
              </a:ext>
            </a:extLst>
          </p:cNvPr>
          <p:cNvSpPr/>
          <p:nvPr/>
        </p:nvSpPr>
        <p:spPr>
          <a:xfrm>
            <a:off x="4697505" y="3086298"/>
            <a:ext cx="239139" cy="58581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3DFCFE06-4191-114A-8DFE-1895C235E42C}"/>
              </a:ext>
            </a:extLst>
          </p:cNvPr>
          <p:cNvSpPr/>
          <p:nvPr/>
        </p:nvSpPr>
        <p:spPr>
          <a:xfrm>
            <a:off x="4856623" y="3209928"/>
            <a:ext cx="2689846" cy="338554"/>
          </a:xfrm>
          <a:prstGeom prst="rect">
            <a:avLst/>
          </a:prstGeom>
        </p:spPr>
        <p:txBody>
          <a:bodyPr wrap="square">
            <a:spAutoFit/>
          </a:bodyPr>
          <a:lstStyle/>
          <a:p>
            <a:pPr algn="ctr"/>
            <a:r>
              <a:rPr lang="en-US" sz="1600" dirty="0"/>
              <a:t>Naïve Bayes Assumption</a:t>
            </a:r>
          </a:p>
        </p:txBody>
      </p:sp>
      <p:sp>
        <p:nvSpPr>
          <p:cNvPr id="11" name="Rectangle 10">
            <a:extLst>
              <a:ext uri="{FF2B5EF4-FFF2-40B4-BE49-F238E27FC236}">
                <a16:creationId xmlns:a16="http://schemas.microsoft.com/office/drawing/2014/main" id="{D65768E2-4C59-0241-AF11-F1201D2B29FC}"/>
              </a:ext>
            </a:extLst>
          </p:cNvPr>
          <p:cNvSpPr/>
          <p:nvPr/>
        </p:nvSpPr>
        <p:spPr>
          <a:xfrm>
            <a:off x="4807680" y="2439436"/>
            <a:ext cx="3038123" cy="584775"/>
          </a:xfrm>
          <a:prstGeom prst="rect">
            <a:avLst/>
          </a:prstGeom>
        </p:spPr>
        <p:txBody>
          <a:bodyPr wrap="square">
            <a:spAutoFit/>
          </a:bodyPr>
          <a:lstStyle/>
          <a:p>
            <a:pPr algn="ctr"/>
            <a:r>
              <a:rPr lang="en-US" sz="1600" dirty="0"/>
              <a:t>Recall posterior can be split into class prior &amp; feature likelihood</a:t>
            </a:r>
          </a:p>
        </p:txBody>
      </p:sp>
      <p:sp>
        <p:nvSpPr>
          <p:cNvPr id="12" name="Oval 11">
            <a:extLst>
              <a:ext uri="{FF2B5EF4-FFF2-40B4-BE49-F238E27FC236}">
                <a16:creationId xmlns:a16="http://schemas.microsoft.com/office/drawing/2014/main" id="{FBEA3768-5AFA-194C-BDE7-2E5B6C58E541}"/>
              </a:ext>
            </a:extLst>
          </p:cNvPr>
          <p:cNvSpPr/>
          <p:nvPr/>
        </p:nvSpPr>
        <p:spPr>
          <a:xfrm>
            <a:off x="1454046" y="3152512"/>
            <a:ext cx="1971960" cy="834871"/>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79B7E07-A377-D04E-94AF-C3BB78F4F323}"/>
              </a:ext>
            </a:extLst>
          </p:cNvPr>
          <p:cNvSpPr/>
          <p:nvPr/>
        </p:nvSpPr>
        <p:spPr>
          <a:xfrm>
            <a:off x="2444201" y="2685272"/>
            <a:ext cx="2243910" cy="524506"/>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001467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C503F24-C60B-1F48-A501-C6F7BDEDA134}"/>
              </a:ext>
            </a:extLst>
          </p:cNvPr>
          <p:cNvPicPr>
            <a:picLocks noChangeAspect="1"/>
          </p:cNvPicPr>
          <p:nvPr/>
        </p:nvPicPr>
        <p:blipFill rotWithShape="1">
          <a:blip r:embed="rId3"/>
          <a:srcRect b="37311"/>
          <a:stretch/>
        </p:blipFill>
        <p:spPr>
          <a:xfrm>
            <a:off x="290286" y="1307290"/>
            <a:ext cx="8686800" cy="3339661"/>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137786"/>
                <a:ext cx="8248389" cy="964077"/>
              </a:xfrm>
            </p:spPr>
            <p:txBody>
              <a:bodyPr>
                <a:normAutofit fontScale="90000"/>
              </a:bodyPr>
              <a:lstStyle/>
              <a:p>
                <a:r>
                  <a:rPr lang="en-US" sz="3400" dirty="0"/>
                  <a:t>Strategy 2 (Step 2): Predicting Target Class of Test Data </a:t>
                </a:r>
                <a14:m>
                  <m:oMath xmlns:m="http://schemas.openxmlformats.org/officeDocument/2006/math">
                    <m:acc>
                      <m:accPr>
                        <m:chr m:val="̃"/>
                        <m:ctrlPr>
                          <a:rPr lang="en-US" sz="3400" i="1" dirty="0">
                            <a:latin typeface="Cambria Math" panose="02040503050406030204" pitchFamily="18" charset="0"/>
                          </a:rPr>
                        </m:ctrlPr>
                      </m:accPr>
                      <m:e>
                        <m:r>
                          <a:rPr lang="en-US" sz="3400" i="1" dirty="0">
                            <a:latin typeface="Cambria Math" panose="02040503050406030204" pitchFamily="18" charset="0"/>
                          </a:rPr>
                          <m:t>𝑥</m:t>
                        </m:r>
                      </m:e>
                    </m:acc>
                  </m:oMath>
                </a14:m>
                <a:r>
                  <a:rPr lang="en-US" sz="3400" dirty="0"/>
                  <a:t> using MAP Estimates of </a:t>
                </a:r>
                <a14:m>
                  <m:oMath xmlns:m="http://schemas.openxmlformats.org/officeDocument/2006/math">
                    <m:r>
                      <m:rPr>
                        <m:sty m:val="p"/>
                      </m:rPr>
                      <a:rPr lang="el-GR" sz="3200" i="1" dirty="0">
                        <a:latin typeface="Cambria Math" panose="02040503050406030204" pitchFamily="18" charset="0"/>
                        <a:ea typeface="Cambria Math" panose="02040503050406030204" pitchFamily="18" charset="0"/>
                      </a:rPr>
                      <m:t>λ</m:t>
                    </m:r>
                    <m:r>
                      <m:rPr>
                        <m:nor/>
                      </m:rPr>
                      <a:rPr lang="en-US" sz="3200" dirty="0"/>
                      <m:t>, </m:t>
                    </m:r>
                    <m:r>
                      <m:rPr>
                        <m:sty m:val="p"/>
                      </m:rPr>
                      <a:rPr lang="el-GR" sz="3200" i="1" dirty="0">
                        <a:latin typeface="Cambria Math" panose="02040503050406030204" pitchFamily="18" charset="0"/>
                        <a:ea typeface="Cambria Math" panose="02040503050406030204" pitchFamily="18" charset="0"/>
                      </a:rPr>
                      <m:t>η</m:t>
                    </m:r>
                  </m:oMath>
                </a14:m>
                <a:r>
                  <a:rPr lang="en-US" sz="3200" dirty="0"/>
                  <a:t> </a:t>
                </a:r>
                <a:endParaRPr lang="en-US" sz="3400" dirty="0"/>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57199" y="137786"/>
                <a:ext cx="8248389" cy="964077"/>
              </a:xfrm>
              <a:blipFill>
                <a:blip r:embed="rId4"/>
                <a:stretch>
                  <a:fillRect l="-462" t="-11688" r="-1541" b="-2207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5"/>
          <a:stretch>
            <a:fillRect/>
          </a:stretch>
        </p:blipFill>
        <p:spPr>
          <a:xfrm>
            <a:off x="0" y="464490"/>
            <a:ext cx="0" cy="0"/>
          </a:xfrm>
          <a:prstGeom prst="rect">
            <a:avLst/>
          </a:prstGeom>
        </p:spPr>
      </p:pic>
      <p:sp>
        <p:nvSpPr>
          <p:cNvPr id="5" name="Curved Left Arrow 4">
            <a:extLst>
              <a:ext uri="{FF2B5EF4-FFF2-40B4-BE49-F238E27FC236}">
                <a16:creationId xmlns:a16="http://schemas.microsoft.com/office/drawing/2014/main" id="{A99BB3EE-B271-6343-B727-3A9ADEFC21D0}"/>
              </a:ext>
            </a:extLst>
          </p:cNvPr>
          <p:cNvSpPr/>
          <p:nvPr/>
        </p:nvSpPr>
        <p:spPr>
          <a:xfrm>
            <a:off x="4688111" y="2438397"/>
            <a:ext cx="239139" cy="58581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urved Left Arrow 7">
            <a:extLst>
              <a:ext uri="{FF2B5EF4-FFF2-40B4-BE49-F238E27FC236}">
                <a16:creationId xmlns:a16="http://schemas.microsoft.com/office/drawing/2014/main" id="{14C1D0A5-35C0-7D46-9369-A12F6AD329BD}"/>
              </a:ext>
            </a:extLst>
          </p:cNvPr>
          <p:cNvSpPr/>
          <p:nvPr/>
        </p:nvSpPr>
        <p:spPr>
          <a:xfrm>
            <a:off x="4697505" y="3086298"/>
            <a:ext cx="239139" cy="58581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3DFCFE06-4191-114A-8DFE-1895C235E42C}"/>
              </a:ext>
            </a:extLst>
          </p:cNvPr>
          <p:cNvSpPr/>
          <p:nvPr/>
        </p:nvSpPr>
        <p:spPr>
          <a:xfrm>
            <a:off x="4856623" y="3209928"/>
            <a:ext cx="2689846" cy="338554"/>
          </a:xfrm>
          <a:prstGeom prst="rect">
            <a:avLst/>
          </a:prstGeom>
        </p:spPr>
        <p:txBody>
          <a:bodyPr wrap="square">
            <a:spAutoFit/>
          </a:bodyPr>
          <a:lstStyle/>
          <a:p>
            <a:pPr algn="ctr"/>
            <a:r>
              <a:rPr lang="en-US" sz="1600" dirty="0"/>
              <a:t>Naïve Bayes Assumption</a:t>
            </a:r>
          </a:p>
        </p:txBody>
      </p:sp>
      <p:sp>
        <p:nvSpPr>
          <p:cNvPr id="11" name="Rectangle 10">
            <a:extLst>
              <a:ext uri="{FF2B5EF4-FFF2-40B4-BE49-F238E27FC236}">
                <a16:creationId xmlns:a16="http://schemas.microsoft.com/office/drawing/2014/main" id="{399A0839-D244-C442-9605-831331E5E6CD}"/>
              </a:ext>
            </a:extLst>
          </p:cNvPr>
          <p:cNvSpPr/>
          <p:nvPr/>
        </p:nvSpPr>
        <p:spPr>
          <a:xfrm>
            <a:off x="4807680" y="2439436"/>
            <a:ext cx="3038123" cy="584775"/>
          </a:xfrm>
          <a:prstGeom prst="rect">
            <a:avLst/>
          </a:prstGeom>
        </p:spPr>
        <p:txBody>
          <a:bodyPr wrap="square">
            <a:spAutoFit/>
          </a:bodyPr>
          <a:lstStyle/>
          <a:p>
            <a:pPr algn="ctr"/>
            <a:r>
              <a:rPr lang="en-US" sz="1600" dirty="0"/>
              <a:t>Recall posterior can be split into class prior &amp; feature likelihood</a:t>
            </a:r>
          </a:p>
        </p:txBody>
      </p:sp>
    </p:spTree>
    <p:extLst>
      <p:ext uri="{BB962C8B-B14F-4D97-AF65-F5344CB8AC3E}">
        <p14:creationId xmlns:p14="http://schemas.microsoft.com/office/powerpoint/2010/main" val="42556281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BD87509-9AE2-B24F-922B-102B159296F0}"/>
              </a:ext>
            </a:extLst>
          </p:cNvPr>
          <p:cNvPicPr>
            <a:picLocks noChangeAspect="1"/>
          </p:cNvPicPr>
          <p:nvPr/>
        </p:nvPicPr>
        <p:blipFill rotWithShape="1">
          <a:blip r:embed="rId3"/>
          <a:srcRect b="9736"/>
          <a:stretch/>
        </p:blipFill>
        <p:spPr>
          <a:xfrm>
            <a:off x="290286" y="1307290"/>
            <a:ext cx="8686800" cy="4808697"/>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137786"/>
                <a:ext cx="8248389" cy="964077"/>
              </a:xfrm>
            </p:spPr>
            <p:txBody>
              <a:bodyPr>
                <a:normAutofit fontScale="90000"/>
              </a:bodyPr>
              <a:lstStyle/>
              <a:p>
                <a:r>
                  <a:rPr lang="en-US" sz="3400" dirty="0"/>
                  <a:t>Strategy 2 (Step 2): Predicting Target Class of Test Data </a:t>
                </a:r>
                <a14:m>
                  <m:oMath xmlns:m="http://schemas.openxmlformats.org/officeDocument/2006/math">
                    <m:acc>
                      <m:accPr>
                        <m:chr m:val="̃"/>
                        <m:ctrlPr>
                          <a:rPr lang="en-US" sz="3400" i="1" dirty="0">
                            <a:latin typeface="Cambria Math" panose="02040503050406030204" pitchFamily="18" charset="0"/>
                          </a:rPr>
                        </m:ctrlPr>
                      </m:accPr>
                      <m:e>
                        <m:r>
                          <a:rPr lang="en-US" sz="3400" i="1" dirty="0">
                            <a:latin typeface="Cambria Math" panose="02040503050406030204" pitchFamily="18" charset="0"/>
                          </a:rPr>
                          <m:t>𝑥</m:t>
                        </m:r>
                      </m:e>
                    </m:acc>
                  </m:oMath>
                </a14:m>
                <a:r>
                  <a:rPr lang="en-US" sz="3400" dirty="0"/>
                  <a:t> using MAP Estimates of </a:t>
                </a:r>
                <a14:m>
                  <m:oMath xmlns:m="http://schemas.openxmlformats.org/officeDocument/2006/math">
                    <m:r>
                      <m:rPr>
                        <m:sty m:val="p"/>
                      </m:rPr>
                      <a:rPr lang="el-GR" sz="3200" i="1" dirty="0">
                        <a:latin typeface="Cambria Math" panose="02040503050406030204" pitchFamily="18" charset="0"/>
                        <a:ea typeface="Cambria Math" panose="02040503050406030204" pitchFamily="18" charset="0"/>
                      </a:rPr>
                      <m:t>λ</m:t>
                    </m:r>
                    <m:r>
                      <m:rPr>
                        <m:nor/>
                      </m:rPr>
                      <a:rPr lang="en-US" sz="3200" dirty="0"/>
                      <m:t>, </m:t>
                    </m:r>
                    <m:r>
                      <m:rPr>
                        <m:sty m:val="p"/>
                      </m:rPr>
                      <a:rPr lang="el-GR" sz="3200" i="1" dirty="0">
                        <a:latin typeface="Cambria Math" panose="02040503050406030204" pitchFamily="18" charset="0"/>
                        <a:ea typeface="Cambria Math" panose="02040503050406030204" pitchFamily="18" charset="0"/>
                      </a:rPr>
                      <m:t>η</m:t>
                    </m:r>
                  </m:oMath>
                </a14:m>
                <a:r>
                  <a:rPr lang="en-US" sz="3200" dirty="0"/>
                  <a:t> </a:t>
                </a:r>
                <a:endParaRPr lang="en-US" sz="3400" dirty="0"/>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57199" y="137786"/>
                <a:ext cx="8248389" cy="964077"/>
              </a:xfrm>
              <a:blipFill>
                <a:blip r:embed="rId4"/>
                <a:stretch>
                  <a:fillRect l="-462" t="-11688" r="-1541" b="-2207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5"/>
          <a:stretch>
            <a:fillRect/>
          </a:stretch>
        </p:blipFill>
        <p:spPr>
          <a:xfrm>
            <a:off x="0" y="464490"/>
            <a:ext cx="0" cy="0"/>
          </a:xfrm>
          <a:prstGeom prst="rect">
            <a:avLst/>
          </a:prstGeom>
        </p:spPr>
      </p:pic>
      <p:sp>
        <p:nvSpPr>
          <p:cNvPr id="5" name="Curved Left Arrow 4">
            <a:extLst>
              <a:ext uri="{FF2B5EF4-FFF2-40B4-BE49-F238E27FC236}">
                <a16:creationId xmlns:a16="http://schemas.microsoft.com/office/drawing/2014/main" id="{A99BB3EE-B271-6343-B727-3A9ADEFC21D0}"/>
              </a:ext>
            </a:extLst>
          </p:cNvPr>
          <p:cNvSpPr/>
          <p:nvPr/>
        </p:nvSpPr>
        <p:spPr>
          <a:xfrm>
            <a:off x="4688111" y="2438397"/>
            <a:ext cx="239139" cy="58581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urved Left Arrow 7">
            <a:extLst>
              <a:ext uri="{FF2B5EF4-FFF2-40B4-BE49-F238E27FC236}">
                <a16:creationId xmlns:a16="http://schemas.microsoft.com/office/drawing/2014/main" id="{14C1D0A5-35C0-7D46-9369-A12F6AD329BD}"/>
              </a:ext>
            </a:extLst>
          </p:cNvPr>
          <p:cNvSpPr/>
          <p:nvPr/>
        </p:nvSpPr>
        <p:spPr>
          <a:xfrm>
            <a:off x="4697505" y="3086298"/>
            <a:ext cx="239139" cy="58581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3DFCFE06-4191-114A-8DFE-1895C235E42C}"/>
              </a:ext>
            </a:extLst>
          </p:cNvPr>
          <p:cNvSpPr/>
          <p:nvPr/>
        </p:nvSpPr>
        <p:spPr>
          <a:xfrm>
            <a:off x="4856623" y="3209928"/>
            <a:ext cx="2689846" cy="338554"/>
          </a:xfrm>
          <a:prstGeom prst="rect">
            <a:avLst/>
          </a:prstGeom>
        </p:spPr>
        <p:txBody>
          <a:bodyPr wrap="square">
            <a:spAutoFit/>
          </a:bodyPr>
          <a:lstStyle/>
          <a:p>
            <a:pPr algn="ctr"/>
            <a:r>
              <a:rPr lang="en-US" sz="1600" dirty="0"/>
              <a:t>Naïve Bayes Assumption</a:t>
            </a:r>
          </a:p>
        </p:txBody>
      </p:sp>
      <p:sp>
        <p:nvSpPr>
          <p:cNvPr id="3" name="Rectangle 2">
            <a:extLst>
              <a:ext uri="{FF2B5EF4-FFF2-40B4-BE49-F238E27FC236}">
                <a16:creationId xmlns:a16="http://schemas.microsoft.com/office/drawing/2014/main" id="{8D27D070-DC1D-9F46-ADF1-EEB1AA54C9AB}"/>
              </a:ext>
            </a:extLst>
          </p:cNvPr>
          <p:cNvSpPr/>
          <p:nvPr/>
        </p:nvSpPr>
        <p:spPr>
          <a:xfrm>
            <a:off x="3043003" y="5073449"/>
            <a:ext cx="4243803" cy="12479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8FE6291-75E8-5642-BDCB-DCE4E3ECADD7}"/>
              </a:ext>
            </a:extLst>
          </p:cNvPr>
          <p:cNvSpPr/>
          <p:nvPr/>
        </p:nvSpPr>
        <p:spPr>
          <a:xfrm>
            <a:off x="4807680" y="2439436"/>
            <a:ext cx="3038123" cy="584775"/>
          </a:xfrm>
          <a:prstGeom prst="rect">
            <a:avLst/>
          </a:prstGeom>
        </p:spPr>
        <p:txBody>
          <a:bodyPr wrap="square">
            <a:spAutoFit/>
          </a:bodyPr>
          <a:lstStyle/>
          <a:p>
            <a:pPr algn="ctr"/>
            <a:r>
              <a:rPr lang="en-US" sz="1600" dirty="0"/>
              <a:t>Recall posterior can be split into class prior &amp; feature likelihood</a:t>
            </a:r>
          </a:p>
        </p:txBody>
      </p:sp>
      <p:sp>
        <p:nvSpPr>
          <p:cNvPr id="12" name="Oval 11">
            <a:extLst>
              <a:ext uri="{FF2B5EF4-FFF2-40B4-BE49-F238E27FC236}">
                <a16:creationId xmlns:a16="http://schemas.microsoft.com/office/drawing/2014/main" id="{4E3319B0-10F3-FC4E-8486-356DD12E5147}"/>
              </a:ext>
            </a:extLst>
          </p:cNvPr>
          <p:cNvSpPr/>
          <p:nvPr/>
        </p:nvSpPr>
        <p:spPr>
          <a:xfrm>
            <a:off x="676799" y="5073449"/>
            <a:ext cx="2471136" cy="834871"/>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C22BCEE0-B059-B543-A4E5-7099B6ECA10C}"/>
              </a:ext>
            </a:extLst>
          </p:cNvPr>
          <p:cNvSpPr/>
          <p:nvPr/>
        </p:nvSpPr>
        <p:spPr>
          <a:xfrm>
            <a:off x="954870" y="3144214"/>
            <a:ext cx="2471136" cy="834871"/>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97638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2EE169D-BB71-1B48-90F4-80BE3D79F8FA}"/>
              </a:ext>
            </a:extLst>
          </p:cNvPr>
          <p:cNvPicPr>
            <a:picLocks noChangeAspect="1"/>
          </p:cNvPicPr>
          <p:nvPr/>
        </p:nvPicPr>
        <p:blipFill rotWithShape="1">
          <a:blip r:embed="rId3"/>
          <a:srcRect b="11143"/>
          <a:stretch/>
        </p:blipFill>
        <p:spPr>
          <a:xfrm>
            <a:off x="290286" y="1307290"/>
            <a:ext cx="8686800" cy="4733746"/>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137786"/>
                <a:ext cx="8248389" cy="964077"/>
              </a:xfrm>
            </p:spPr>
            <p:txBody>
              <a:bodyPr>
                <a:normAutofit fontScale="90000"/>
              </a:bodyPr>
              <a:lstStyle/>
              <a:p>
                <a:r>
                  <a:rPr lang="en-US" sz="3400" dirty="0"/>
                  <a:t>Strategy 2 (Step 2): Predicting Target Class of Test Data </a:t>
                </a:r>
                <a14:m>
                  <m:oMath xmlns:m="http://schemas.openxmlformats.org/officeDocument/2006/math">
                    <m:acc>
                      <m:accPr>
                        <m:chr m:val="̃"/>
                        <m:ctrlPr>
                          <a:rPr lang="en-US" sz="3400" i="1" dirty="0">
                            <a:latin typeface="Cambria Math" panose="02040503050406030204" pitchFamily="18" charset="0"/>
                          </a:rPr>
                        </m:ctrlPr>
                      </m:accPr>
                      <m:e>
                        <m:r>
                          <a:rPr lang="en-US" sz="3400" i="1" dirty="0">
                            <a:latin typeface="Cambria Math" panose="02040503050406030204" pitchFamily="18" charset="0"/>
                          </a:rPr>
                          <m:t>𝑥</m:t>
                        </m:r>
                      </m:e>
                    </m:acc>
                  </m:oMath>
                </a14:m>
                <a:r>
                  <a:rPr lang="en-US" sz="3400" dirty="0"/>
                  <a:t> using MAP Estimates of </a:t>
                </a:r>
                <a14:m>
                  <m:oMath xmlns:m="http://schemas.openxmlformats.org/officeDocument/2006/math">
                    <m:r>
                      <m:rPr>
                        <m:sty m:val="p"/>
                      </m:rPr>
                      <a:rPr lang="el-GR" sz="3200" i="1" dirty="0">
                        <a:latin typeface="Cambria Math" panose="02040503050406030204" pitchFamily="18" charset="0"/>
                        <a:ea typeface="Cambria Math" panose="02040503050406030204" pitchFamily="18" charset="0"/>
                      </a:rPr>
                      <m:t>λ</m:t>
                    </m:r>
                    <m:r>
                      <m:rPr>
                        <m:nor/>
                      </m:rPr>
                      <a:rPr lang="en-US" sz="3200" dirty="0"/>
                      <m:t>, </m:t>
                    </m:r>
                    <m:r>
                      <m:rPr>
                        <m:sty m:val="p"/>
                      </m:rPr>
                      <a:rPr lang="el-GR" sz="3200" i="1" dirty="0">
                        <a:latin typeface="Cambria Math" panose="02040503050406030204" pitchFamily="18" charset="0"/>
                        <a:ea typeface="Cambria Math" panose="02040503050406030204" pitchFamily="18" charset="0"/>
                      </a:rPr>
                      <m:t>η</m:t>
                    </m:r>
                  </m:oMath>
                </a14:m>
                <a:r>
                  <a:rPr lang="en-US" sz="3200" dirty="0"/>
                  <a:t> </a:t>
                </a:r>
                <a:endParaRPr lang="en-US" sz="3400" dirty="0"/>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57199" y="137786"/>
                <a:ext cx="8248389" cy="964077"/>
              </a:xfrm>
              <a:blipFill>
                <a:blip r:embed="rId4"/>
                <a:stretch>
                  <a:fillRect l="-462" t="-11688" r="-1541" b="-2207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5"/>
          <a:stretch>
            <a:fillRect/>
          </a:stretch>
        </p:blipFill>
        <p:spPr>
          <a:xfrm>
            <a:off x="0" y="464490"/>
            <a:ext cx="0" cy="0"/>
          </a:xfrm>
          <a:prstGeom prst="rect">
            <a:avLst/>
          </a:prstGeom>
        </p:spPr>
      </p:pic>
      <p:sp>
        <p:nvSpPr>
          <p:cNvPr id="5" name="Curved Left Arrow 4">
            <a:extLst>
              <a:ext uri="{FF2B5EF4-FFF2-40B4-BE49-F238E27FC236}">
                <a16:creationId xmlns:a16="http://schemas.microsoft.com/office/drawing/2014/main" id="{A99BB3EE-B271-6343-B727-3A9ADEFC21D0}"/>
              </a:ext>
            </a:extLst>
          </p:cNvPr>
          <p:cNvSpPr/>
          <p:nvPr/>
        </p:nvSpPr>
        <p:spPr>
          <a:xfrm>
            <a:off x="4688111" y="2438397"/>
            <a:ext cx="239139" cy="58581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urved Left Arrow 7">
            <a:extLst>
              <a:ext uri="{FF2B5EF4-FFF2-40B4-BE49-F238E27FC236}">
                <a16:creationId xmlns:a16="http://schemas.microsoft.com/office/drawing/2014/main" id="{14C1D0A5-35C0-7D46-9369-A12F6AD329BD}"/>
              </a:ext>
            </a:extLst>
          </p:cNvPr>
          <p:cNvSpPr/>
          <p:nvPr/>
        </p:nvSpPr>
        <p:spPr>
          <a:xfrm>
            <a:off x="4697505" y="3086298"/>
            <a:ext cx="239139" cy="58581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3DFCFE06-4191-114A-8DFE-1895C235E42C}"/>
              </a:ext>
            </a:extLst>
          </p:cNvPr>
          <p:cNvSpPr/>
          <p:nvPr/>
        </p:nvSpPr>
        <p:spPr>
          <a:xfrm>
            <a:off x="4856623" y="3209928"/>
            <a:ext cx="2689846" cy="338554"/>
          </a:xfrm>
          <a:prstGeom prst="rect">
            <a:avLst/>
          </a:prstGeom>
        </p:spPr>
        <p:txBody>
          <a:bodyPr wrap="square">
            <a:spAutoFit/>
          </a:bodyPr>
          <a:lstStyle/>
          <a:p>
            <a:pPr algn="ctr"/>
            <a:r>
              <a:rPr lang="en-US" sz="1600" dirty="0"/>
              <a:t>Naïve Bayes Assumption</a:t>
            </a:r>
          </a:p>
        </p:txBody>
      </p:sp>
      <p:sp>
        <p:nvSpPr>
          <p:cNvPr id="12" name="Rectangle 11">
            <a:extLst>
              <a:ext uri="{FF2B5EF4-FFF2-40B4-BE49-F238E27FC236}">
                <a16:creationId xmlns:a16="http://schemas.microsoft.com/office/drawing/2014/main" id="{77CB08E8-9486-D647-A46E-C4109C351050}"/>
              </a:ext>
            </a:extLst>
          </p:cNvPr>
          <p:cNvSpPr/>
          <p:nvPr/>
        </p:nvSpPr>
        <p:spPr>
          <a:xfrm>
            <a:off x="7203137" y="5312227"/>
            <a:ext cx="1940863" cy="338554"/>
          </a:xfrm>
          <a:prstGeom prst="rect">
            <a:avLst/>
          </a:prstGeom>
        </p:spPr>
        <p:txBody>
          <a:bodyPr wrap="square">
            <a:spAutoFit/>
          </a:bodyPr>
          <a:lstStyle/>
          <a:p>
            <a:pPr algn="ctr"/>
            <a:r>
              <a:rPr lang="en-US" sz="1600" dirty="0"/>
              <a:t>log ab = log a + log b</a:t>
            </a:r>
          </a:p>
        </p:txBody>
      </p:sp>
      <p:cxnSp>
        <p:nvCxnSpPr>
          <p:cNvPr id="16" name="Straight Arrow Connector 15">
            <a:extLst>
              <a:ext uri="{FF2B5EF4-FFF2-40B4-BE49-F238E27FC236}">
                <a16:creationId xmlns:a16="http://schemas.microsoft.com/office/drawing/2014/main" id="{A61D7128-2759-074D-8FFC-A5E8D6192318}"/>
              </a:ext>
            </a:extLst>
          </p:cNvPr>
          <p:cNvCxnSpPr/>
          <p:nvPr/>
        </p:nvCxnSpPr>
        <p:spPr>
          <a:xfrm flipH="1">
            <a:off x="6666108" y="5481504"/>
            <a:ext cx="537029" cy="0"/>
          </a:xfrm>
          <a:prstGeom prst="straightConnector1">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CCCE87CD-3060-BE46-8819-9AC4B52B2F16}"/>
              </a:ext>
            </a:extLst>
          </p:cNvPr>
          <p:cNvSpPr/>
          <p:nvPr/>
        </p:nvSpPr>
        <p:spPr>
          <a:xfrm>
            <a:off x="4807680" y="2439436"/>
            <a:ext cx="3038123" cy="584775"/>
          </a:xfrm>
          <a:prstGeom prst="rect">
            <a:avLst/>
          </a:prstGeom>
        </p:spPr>
        <p:txBody>
          <a:bodyPr wrap="square">
            <a:spAutoFit/>
          </a:bodyPr>
          <a:lstStyle/>
          <a:p>
            <a:pPr algn="ctr"/>
            <a:r>
              <a:rPr lang="en-US" sz="1600" dirty="0"/>
              <a:t>Recall posterior can be split into class prior &amp; feature likelihood</a:t>
            </a:r>
          </a:p>
        </p:txBody>
      </p:sp>
    </p:spTree>
    <p:extLst>
      <p:ext uri="{BB962C8B-B14F-4D97-AF65-F5344CB8AC3E}">
        <p14:creationId xmlns:p14="http://schemas.microsoft.com/office/powerpoint/2010/main" val="1452414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A13A19-58AA-0448-ABBC-4658DAAF9A51}"/>
              </a:ext>
            </a:extLst>
          </p:cNvPr>
          <p:cNvPicPr>
            <a:picLocks noChangeAspect="1"/>
          </p:cNvPicPr>
          <p:nvPr/>
        </p:nvPicPr>
        <p:blipFill>
          <a:blip r:embed="rId3"/>
          <a:stretch>
            <a:fillRect/>
          </a:stretch>
        </p:blipFill>
        <p:spPr>
          <a:xfrm>
            <a:off x="290286" y="1307290"/>
            <a:ext cx="8686800" cy="5327374"/>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137786"/>
                <a:ext cx="8248389" cy="964077"/>
              </a:xfrm>
            </p:spPr>
            <p:txBody>
              <a:bodyPr>
                <a:normAutofit fontScale="90000"/>
              </a:bodyPr>
              <a:lstStyle/>
              <a:p>
                <a:r>
                  <a:rPr lang="en-US" sz="3400" dirty="0"/>
                  <a:t>Strategy 2 (Step 2): Predicting Target Class of Test Data </a:t>
                </a:r>
                <a14:m>
                  <m:oMath xmlns:m="http://schemas.openxmlformats.org/officeDocument/2006/math">
                    <m:acc>
                      <m:accPr>
                        <m:chr m:val="̃"/>
                        <m:ctrlPr>
                          <a:rPr lang="en-US" sz="3400" i="1" dirty="0">
                            <a:latin typeface="Cambria Math" panose="02040503050406030204" pitchFamily="18" charset="0"/>
                          </a:rPr>
                        </m:ctrlPr>
                      </m:accPr>
                      <m:e>
                        <m:r>
                          <a:rPr lang="en-US" sz="3400" i="1" dirty="0">
                            <a:latin typeface="Cambria Math" panose="02040503050406030204" pitchFamily="18" charset="0"/>
                          </a:rPr>
                          <m:t>𝑥</m:t>
                        </m:r>
                      </m:e>
                    </m:acc>
                  </m:oMath>
                </a14:m>
                <a:r>
                  <a:rPr lang="en-US" sz="3400" dirty="0"/>
                  <a:t> using MAP Estimates of </a:t>
                </a:r>
                <a14:m>
                  <m:oMath xmlns:m="http://schemas.openxmlformats.org/officeDocument/2006/math">
                    <m:r>
                      <m:rPr>
                        <m:sty m:val="p"/>
                      </m:rPr>
                      <a:rPr lang="el-GR" sz="3200" i="1" dirty="0">
                        <a:latin typeface="Cambria Math" panose="02040503050406030204" pitchFamily="18" charset="0"/>
                        <a:ea typeface="Cambria Math" panose="02040503050406030204" pitchFamily="18" charset="0"/>
                      </a:rPr>
                      <m:t>λ</m:t>
                    </m:r>
                    <m:r>
                      <m:rPr>
                        <m:nor/>
                      </m:rPr>
                      <a:rPr lang="en-US" sz="3200" dirty="0"/>
                      <m:t>, </m:t>
                    </m:r>
                    <m:r>
                      <m:rPr>
                        <m:sty m:val="p"/>
                      </m:rPr>
                      <a:rPr lang="el-GR" sz="3200" i="1" dirty="0">
                        <a:latin typeface="Cambria Math" panose="02040503050406030204" pitchFamily="18" charset="0"/>
                        <a:ea typeface="Cambria Math" panose="02040503050406030204" pitchFamily="18" charset="0"/>
                      </a:rPr>
                      <m:t>η</m:t>
                    </m:r>
                  </m:oMath>
                </a14:m>
                <a:r>
                  <a:rPr lang="en-US" sz="3200" dirty="0"/>
                  <a:t> </a:t>
                </a:r>
                <a:endParaRPr lang="en-US" sz="3400" dirty="0"/>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57199" y="137786"/>
                <a:ext cx="8248389" cy="964077"/>
              </a:xfrm>
              <a:blipFill>
                <a:blip r:embed="rId4"/>
                <a:stretch>
                  <a:fillRect l="-462" t="-11688" r="-1541" b="-2207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5"/>
          <a:stretch>
            <a:fillRect/>
          </a:stretch>
        </p:blipFill>
        <p:spPr>
          <a:xfrm>
            <a:off x="0" y="464490"/>
            <a:ext cx="0" cy="0"/>
          </a:xfrm>
          <a:prstGeom prst="rect">
            <a:avLst/>
          </a:prstGeom>
        </p:spPr>
      </p:pic>
      <p:sp>
        <p:nvSpPr>
          <p:cNvPr id="5" name="Curved Left Arrow 4">
            <a:extLst>
              <a:ext uri="{FF2B5EF4-FFF2-40B4-BE49-F238E27FC236}">
                <a16:creationId xmlns:a16="http://schemas.microsoft.com/office/drawing/2014/main" id="{A99BB3EE-B271-6343-B727-3A9ADEFC21D0}"/>
              </a:ext>
            </a:extLst>
          </p:cNvPr>
          <p:cNvSpPr/>
          <p:nvPr/>
        </p:nvSpPr>
        <p:spPr>
          <a:xfrm>
            <a:off x="4688111" y="2438397"/>
            <a:ext cx="239139" cy="58581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urved Left Arrow 7">
            <a:extLst>
              <a:ext uri="{FF2B5EF4-FFF2-40B4-BE49-F238E27FC236}">
                <a16:creationId xmlns:a16="http://schemas.microsoft.com/office/drawing/2014/main" id="{14C1D0A5-35C0-7D46-9369-A12F6AD329BD}"/>
              </a:ext>
            </a:extLst>
          </p:cNvPr>
          <p:cNvSpPr/>
          <p:nvPr/>
        </p:nvSpPr>
        <p:spPr>
          <a:xfrm>
            <a:off x="4697505" y="3086298"/>
            <a:ext cx="239139" cy="58581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3DFCFE06-4191-114A-8DFE-1895C235E42C}"/>
              </a:ext>
            </a:extLst>
          </p:cNvPr>
          <p:cNvSpPr/>
          <p:nvPr/>
        </p:nvSpPr>
        <p:spPr>
          <a:xfrm>
            <a:off x="4856623" y="3209928"/>
            <a:ext cx="2689846" cy="338554"/>
          </a:xfrm>
          <a:prstGeom prst="rect">
            <a:avLst/>
          </a:prstGeom>
        </p:spPr>
        <p:txBody>
          <a:bodyPr wrap="square">
            <a:spAutoFit/>
          </a:bodyPr>
          <a:lstStyle/>
          <a:p>
            <a:pPr algn="ctr"/>
            <a:r>
              <a:rPr lang="en-US" sz="1600" dirty="0"/>
              <a:t>Naïve Bayes Assumption</a:t>
            </a:r>
          </a:p>
        </p:txBody>
      </p:sp>
      <p:sp>
        <p:nvSpPr>
          <p:cNvPr id="13" name="Rectangle 12">
            <a:extLst>
              <a:ext uri="{FF2B5EF4-FFF2-40B4-BE49-F238E27FC236}">
                <a16:creationId xmlns:a16="http://schemas.microsoft.com/office/drawing/2014/main" id="{CC1945F4-C652-C848-BBE6-3FFC61EAE365}"/>
              </a:ext>
            </a:extLst>
          </p:cNvPr>
          <p:cNvSpPr/>
          <p:nvPr/>
        </p:nvSpPr>
        <p:spPr>
          <a:xfrm>
            <a:off x="7203137" y="5312227"/>
            <a:ext cx="1940863" cy="338554"/>
          </a:xfrm>
          <a:prstGeom prst="rect">
            <a:avLst/>
          </a:prstGeom>
        </p:spPr>
        <p:txBody>
          <a:bodyPr wrap="square">
            <a:spAutoFit/>
          </a:bodyPr>
          <a:lstStyle/>
          <a:p>
            <a:pPr algn="ctr"/>
            <a:r>
              <a:rPr lang="en-US" sz="1600" dirty="0"/>
              <a:t>log ab = log a + log b</a:t>
            </a:r>
          </a:p>
        </p:txBody>
      </p:sp>
      <p:cxnSp>
        <p:nvCxnSpPr>
          <p:cNvPr id="15" name="Straight Arrow Connector 14">
            <a:extLst>
              <a:ext uri="{FF2B5EF4-FFF2-40B4-BE49-F238E27FC236}">
                <a16:creationId xmlns:a16="http://schemas.microsoft.com/office/drawing/2014/main" id="{C6C54F79-6AE7-4640-B54F-FD6254BF7F29}"/>
              </a:ext>
            </a:extLst>
          </p:cNvPr>
          <p:cNvCxnSpPr/>
          <p:nvPr/>
        </p:nvCxnSpPr>
        <p:spPr>
          <a:xfrm flipH="1">
            <a:off x="6666108" y="5481504"/>
            <a:ext cx="537029" cy="0"/>
          </a:xfrm>
          <a:prstGeom prst="straightConnector1">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BD759BAE-8938-5E4B-AB44-3FDD1EFF1722}"/>
              </a:ext>
            </a:extLst>
          </p:cNvPr>
          <p:cNvSpPr/>
          <p:nvPr/>
        </p:nvSpPr>
        <p:spPr>
          <a:xfrm>
            <a:off x="4807680" y="2439436"/>
            <a:ext cx="3038123" cy="584775"/>
          </a:xfrm>
          <a:prstGeom prst="rect">
            <a:avLst/>
          </a:prstGeom>
        </p:spPr>
        <p:txBody>
          <a:bodyPr wrap="square">
            <a:spAutoFit/>
          </a:bodyPr>
          <a:lstStyle/>
          <a:p>
            <a:pPr algn="ctr"/>
            <a:r>
              <a:rPr lang="en-US" sz="1600" dirty="0"/>
              <a:t>Recall posterior can be split into class prior &amp; feature likelihood</a:t>
            </a:r>
          </a:p>
        </p:txBody>
      </p:sp>
    </p:spTree>
    <p:extLst>
      <p:ext uri="{BB962C8B-B14F-4D97-AF65-F5344CB8AC3E}">
        <p14:creationId xmlns:p14="http://schemas.microsoft.com/office/powerpoint/2010/main" val="373447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ML estimation of </a:t>
            </a:r>
            <a:r>
              <a:rPr lang="en-US" sz="3400" dirty="0" err="1"/>
              <a:t>μ</a:t>
            </a:r>
            <a:r>
              <a:rPr lang="en-US" sz="3400" dirty="0"/>
              <a:t>, σ</a:t>
            </a:r>
            <a:r>
              <a:rPr lang="en-US" sz="3400" baseline="30000" dirty="0"/>
              <a:t>2 </a:t>
            </a:r>
            <a:r>
              <a:rPr lang="en-US" sz="3400" dirty="0"/>
              <a:t>given </a:t>
            </a:r>
            <a:br>
              <a:rPr lang="en-US" sz="3400" dirty="0"/>
            </a:br>
            <a:r>
              <a:rPr lang="en-US" sz="3400" dirty="0"/>
              <a:t>training data D = {x</a:t>
            </a:r>
            <a:r>
              <a:rPr lang="en-US" sz="3400" baseline="-25000" dirty="0"/>
              <a:t>1</a:t>
            </a:r>
            <a:r>
              <a:rPr lang="en-US" sz="3400" dirty="0"/>
              <a:t>,…,</a:t>
            </a:r>
            <a:r>
              <a:rPr lang="en-US" sz="3400" dirty="0" err="1"/>
              <a:t>x</a:t>
            </a:r>
            <a:r>
              <a:rPr lang="en-US" sz="3400" baseline="-25000" dirty="0" err="1"/>
              <a:t>N</a:t>
            </a:r>
            <a:r>
              <a:rPr lang="en-US" sz="3400" dirty="0"/>
              <a:t>}</a:t>
            </a:r>
            <a:endParaRPr lang="en-US" sz="3400" baseline="-25000" dirty="0"/>
          </a:p>
        </p:txBody>
      </p:sp>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b="61726"/>
          <a:stretch/>
        </p:blipFill>
        <p:spPr>
          <a:xfrm>
            <a:off x="228600" y="1689100"/>
            <a:ext cx="5410200" cy="1565189"/>
          </a:xfrm>
          <a:prstGeom prst="rect">
            <a:avLst/>
          </a:prstGeom>
        </p:spPr>
      </p:pic>
      <p:sp>
        <p:nvSpPr>
          <p:cNvPr id="14" name="Curved Left Arrow 13"/>
          <p:cNvSpPr/>
          <p:nvPr/>
        </p:nvSpPr>
        <p:spPr>
          <a:xfrm>
            <a:off x="4333253" y="1896586"/>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4622802" y="2028840"/>
            <a:ext cx="2649997" cy="369332"/>
          </a:xfrm>
          <a:prstGeom prst="rect">
            <a:avLst/>
          </a:prstGeom>
          <a:noFill/>
        </p:spPr>
        <p:txBody>
          <a:bodyPr wrap="none" rtlCol="0">
            <a:spAutoFit/>
          </a:bodyPr>
          <a:lstStyle/>
          <a:p>
            <a:r>
              <a:rPr lang="en-US" dirty="0"/>
              <a:t>conditional independence</a:t>
            </a:r>
          </a:p>
        </p:txBody>
      </p:sp>
    </p:spTree>
    <p:extLst>
      <p:ext uri="{BB962C8B-B14F-4D97-AF65-F5344CB8AC3E}">
        <p14:creationId xmlns:p14="http://schemas.microsoft.com/office/powerpoint/2010/main" val="3861284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23212794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Naïve Bayes Example</a:t>
            </a:r>
          </a:p>
        </p:txBody>
      </p:sp>
    </p:spTree>
    <p:extLst>
      <p:ext uri="{BB962C8B-B14F-4D97-AF65-F5344CB8AC3E}">
        <p14:creationId xmlns:p14="http://schemas.microsoft.com/office/powerpoint/2010/main" val="23093339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b="0" i="1" dirty="0" smtClean="0">
                                      <a:solidFill>
                                        <a:schemeClr val="bg1"/>
                                      </a:solidFill>
                                      <a:latin typeface="Cambria Math" panose="02040503050406030204" pitchFamily="18" charset="0"/>
                                    </a:rPr>
                                    <m:t>𝑥</m:t>
                                  </m:r>
                                </m:e>
                              </m:acc>
                              <m:r>
                                <m:rPr>
                                  <m:nor/>
                                </m:rPr>
                                <a:rPr lang="en-US" sz="1600" b="0" i="0" baseline="-25000" dirty="0" smtClean="0">
                                  <a:solidFill>
                                    <a:schemeClr val="bg1"/>
                                  </a:solidFill>
                                </a:rPr>
                                <m:t>1</m:t>
                              </m:r>
                            </m:oMath>
                          </a14:m>
                          <a:r>
                            <a:rPr lang="en-US" sz="1600" dirty="0">
                              <a:solidFill>
                                <a:schemeClr val="bg1"/>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b="0" i="1" dirty="0" smtClean="0">
                                      <a:solidFill>
                                        <a:schemeClr val="bg1"/>
                                      </a:solidFill>
                                      <a:latin typeface="Cambria Math" panose="02040503050406030204" pitchFamily="18" charset="0"/>
                                    </a:rPr>
                                    <m:t>𝑥</m:t>
                                  </m:r>
                                </m:e>
                              </m:acc>
                            </m:oMath>
                          </a14:m>
                          <a:r>
                            <a:rPr lang="en-US" sz="1600" baseline="-25000" dirty="0">
                              <a:solidFill>
                                <a:schemeClr val="bg1"/>
                              </a:solidFill>
                            </a:rPr>
                            <a:t>2</a:t>
                          </a:r>
                          <a:r>
                            <a:rPr lang="en-US" sz="1600" dirty="0">
                              <a:solidFill>
                                <a:schemeClr val="bg1"/>
                              </a:solidFill>
                            </a:rPr>
                            <a:t> = 0</a:t>
                          </a:r>
                        </a:p>
                      </a:txBody>
                      <a:tcPr marT="0" marB="0" anchor="ctr"/>
                    </a:tc>
                    <a:tc>
                      <a:txBody>
                        <a:bodyPr/>
                        <a:lstStyle/>
                        <a:p>
                          <a:pPr algn="ct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i="1" dirty="0">
                                      <a:solidFill>
                                        <a:schemeClr val="bg1"/>
                                      </a:solidFill>
                                      <a:latin typeface="Cambria Math" panose="02040503050406030204" pitchFamily="18" charset="0"/>
                                    </a:rPr>
                                    <m:t>𝑦</m:t>
                                  </m:r>
                                </m:e>
                              </m:acc>
                              <m:r>
                                <a:rPr lang="en-US" sz="1600" b="0" i="1" dirty="0" smtClean="0">
                                  <a:solidFill>
                                    <a:schemeClr val="bg1"/>
                                  </a:solidFill>
                                  <a:latin typeface="Cambria Math" panose="02040503050406030204" pitchFamily="18" charset="0"/>
                                </a:rPr>
                                <m:t> </m:t>
                              </m:r>
                            </m:oMath>
                          </a14:m>
                          <a:r>
                            <a:rPr lang="en-US" sz="1600" dirty="0">
                              <a:solidFill>
                                <a:schemeClr val="bg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2983952485"/>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3"/>
                          <a:stretch>
                            <a:fillRect t="-510000" r="-211364" b="-45000"/>
                          </a:stretch>
                        </a:blipFill>
                      </a:tcPr>
                    </a:tc>
                    <a:tc>
                      <a:txBody>
                        <a:bodyPr/>
                        <a:lstStyle/>
                        <a:p>
                          <a:endParaRPr lang="en-US"/>
                        </a:p>
                      </a:txBody>
                      <a:tcPr marT="0" marB="0" anchor="ctr">
                        <a:blipFill>
                          <a:blip r:embed="rId3"/>
                          <a:stretch>
                            <a:fillRect l="-102326" t="-510000" r="-116279" b="-45000"/>
                          </a:stretch>
                        </a:blipFill>
                      </a:tcPr>
                    </a:tc>
                    <a:tc>
                      <a:txBody>
                        <a:bodyPr/>
                        <a:lstStyle/>
                        <a:p>
                          <a:endParaRPr lang="en-US"/>
                        </a:p>
                      </a:txBody>
                      <a:tcPr marT="0" marB="0" anchor="ctr">
                        <a:blipFill>
                          <a:blip r:embed="rId3"/>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p:txBody>
      </p:sp>
    </p:spTree>
    <p:extLst>
      <p:ext uri="{BB962C8B-B14F-4D97-AF65-F5344CB8AC3E}">
        <p14:creationId xmlns:p14="http://schemas.microsoft.com/office/powerpoint/2010/main" val="4338859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solidFill>
                                <a:srgbClr val="FF0000"/>
                              </a:solidFill>
                            </a:rPr>
                            <a:t>x</a:t>
                          </a:r>
                          <a:r>
                            <a:rPr lang="en-US" sz="1600" baseline="-25000" dirty="0">
                              <a:solidFill>
                                <a:srgbClr val="FF0000"/>
                              </a:solidFill>
                            </a:rPr>
                            <a:t>11</a:t>
                          </a:r>
                          <a:r>
                            <a:rPr lang="en-US" sz="1600" dirty="0">
                              <a:solidFill>
                                <a:srgbClr val="FF000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solidFill>
                                <a:srgbClr val="FF0000"/>
                              </a:solidFill>
                            </a:rPr>
                            <a:t>x</a:t>
                          </a:r>
                          <a:r>
                            <a:rPr lang="en-US" sz="1600" baseline="-25000" dirty="0">
                              <a:solidFill>
                                <a:srgbClr val="FF0000"/>
                              </a:solidFill>
                            </a:rPr>
                            <a:t>21</a:t>
                          </a:r>
                          <a:r>
                            <a:rPr lang="en-US" sz="1600" dirty="0">
                              <a:solidFill>
                                <a:srgbClr val="FF000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FF0000"/>
                              </a:solidFill>
                            </a:rPr>
                            <a:t>x</a:t>
                          </a:r>
                          <a:r>
                            <a:rPr lang="en-US" sz="1600" baseline="-25000" dirty="0">
                              <a:solidFill>
                                <a:srgbClr val="FF0000"/>
                              </a:solidFill>
                            </a:rPr>
                            <a:t>31</a:t>
                          </a:r>
                          <a:r>
                            <a:rPr lang="en-US" sz="1600" dirty="0">
                              <a:solidFill>
                                <a:srgbClr val="FF000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b="0" i="1" dirty="0" smtClean="0">
                                      <a:solidFill>
                                        <a:schemeClr val="bg1"/>
                                      </a:solidFill>
                                      <a:latin typeface="Cambria Math" panose="02040503050406030204" pitchFamily="18" charset="0"/>
                                    </a:rPr>
                                    <m:t>𝑥</m:t>
                                  </m:r>
                                </m:e>
                              </m:acc>
                              <m:r>
                                <m:rPr>
                                  <m:nor/>
                                </m:rPr>
                                <a:rPr lang="en-US" sz="1600" b="0" i="0" baseline="-25000" dirty="0" smtClean="0">
                                  <a:solidFill>
                                    <a:schemeClr val="bg1"/>
                                  </a:solidFill>
                                </a:rPr>
                                <m:t>1</m:t>
                              </m:r>
                            </m:oMath>
                          </a14:m>
                          <a:r>
                            <a:rPr lang="en-US" sz="1600" dirty="0">
                              <a:solidFill>
                                <a:schemeClr val="bg1"/>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b="0" i="1" dirty="0" smtClean="0">
                                      <a:solidFill>
                                        <a:schemeClr val="bg1"/>
                                      </a:solidFill>
                                      <a:latin typeface="Cambria Math" panose="02040503050406030204" pitchFamily="18" charset="0"/>
                                    </a:rPr>
                                    <m:t>𝑥</m:t>
                                  </m:r>
                                </m:e>
                              </m:acc>
                            </m:oMath>
                          </a14:m>
                          <a:r>
                            <a:rPr lang="en-US" sz="1600" baseline="-25000" dirty="0">
                              <a:solidFill>
                                <a:schemeClr val="bg1"/>
                              </a:solidFill>
                            </a:rPr>
                            <a:t>2</a:t>
                          </a:r>
                          <a:r>
                            <a:rPr lang="en-US" sz="1600" dirty="0">
                              <a:solidFill>
                                <a:schemeClr val="bg1"/>
                              </a:solidFill>
                            </a:rPr>
                            <a:t> = 0</a:t>
                          </a:r>
                        </a:p>
                      </a:txBody>
                      <a:tcPr marT="0" marB="0" anchor="ctr"/>
                    </a:tc>
                    <a:tc>
                      <a:txBody>
                        <a:bodyPr/>
                        <a:lstStyle/>
                        <a:p>
                          <a:pPr algn="ct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i="1" dirty="0">
                                      <a:solidFill>
                                        <a:schemeClr val="bg1"/>
                                      </a:solidFill>
                                      <a:latin typeface="Cambria Math" panose="02040503050406030204" pitchFamily="18" charset="0"/>
                                    </a:rPr>
                                    <m:t>𝑦</m:t>
                                  </m:r>
                                </m:e>
                              </m:acc>
                              <m:r>
                                <a:rPr lang="en-US" sz="1600" b="0" i="1" dirty="0" smtClean="0">
                                  <a:solidFill>
                                    <a:schemeClr val="bg1"/>
                                  </a:solidFill>
                                  <a:latin typeface="Cambria Math" panose="02040503050406030204" pitchFamily="18" charset="0"/>
                                </a:rPr>
                                <m:t> </m:t>
                              </m:r>
                            </m:oMath>
                          </a14:m>
                          <a:r>
                            <a:rPr lang="en-US" sz="1600" dirty="0">
                              <a:solidFill>
                                <a:schemeClr val="bg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988392575"/>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solidFill>
                                <a:srgbClr val="FF0000"/>
                              </a:solidFill>
                            </a:rPr>
                            <a:t>x</a:t>
                          </a:r>
                          <a:r>
                            <a:rPr lang="en-US" sz="1600" baseline="-25000" dirty="0">
                              <a:solidFill>
                                <a:srgbClr val="FF0000"/>
                              </a:solidFill>
                            </a:rPr>
                            <a:t>11</a:t>
                          </a:r>
                          <a:r>
                            <a:rPr lang="en-US" sz="1600" dirty="0">
                              <a:solidFill>
                                <a:srgbClr val="FF000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solidFill>
                                <a:srgbClr val="FF0000"/>
                              </a:solidFill>
                            </a:rPr>
                            <a:t>x</a:t>
                          </a:r>
                          <a:r>
                            <a:rPr lang="en-US" sz="1600" baseline="-25000" dirty="0">
                              <a:solidFill>
                                <a:srgbClr val="FF0000"/>
                              </a:solidFill>
                            </a:rPr>
                            <a:t>21</a:t>
                          </a:r>
                          <a:r>
                            <a:rPr lang="en-US" sz="1600" dirty="0">
                              <a:solidFill>
                                <a:srgbClr val="FF000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FF0000"/>
                              </a:solidFill>
                            </a:rPr>
                            <a:t>x</a:t>
                          </a:r>
                          <a:r>
                            <a:rPr lang="en-US" sz="1600" baseline="-25000" dirty="0">
                              <a:solidFill>
                                <a:srgbClr val="FF0000"/>
                              </a:solidFill>
                            </a:rPr>
                            <a:t>31</a:t>
                          </a:r>
                          <a:r>
                            <a:rPr lang="en-US" sz="1600" dirty="0">
                              <a:solidFill>
                                <a:srgbClr val="FF000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3"/>
                          <a:stretch>
                            <a:fillRect t="-510000" r="-211364" b="-45000"/>
                          </a:stretch>
                        </a:blipFill>
                      </a:tcPr>
                    </a:tc>
                    <a:tc>
                      <a:txBody>
                        <a:bodyPr/>
                        <a:lstStyle/>
                        <a:p>
                          <a:endParaRPr lang="en-US"/>
                        </a:p>
                      </a:txBody>
                      <a:tcPr marT="0" marB="0" anchor="ctr">
                        <a:blipFill>
                          <a:blip r:embed="rId3"/>
                          <a:stretch>
                            <a:fillRect l="-102326" t="-510000" r="-116279" b="-45000"/>
                          </a:stretch>
                        </a:blipFill>
                      </a:tcPr>
                    </a:tc>
                    <a:tc>
                      <a:txBody>
                        <a:bodyPr/>
                        <a:lstStyle/>
                        <a:p>
                          <a:endParaRPr lang="en-US"/>
                        </a:p>
                      </a:txBody>
                      <a:tcPr marT="0" marB="0" anchor="ctr">
                        <a:blipFill>
                          <a:blip r:embed="rId3"/>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p:txBody>
      </p:sp>
    </p:spTree>
    <p:extLst>
      <p:ext uri="{BB962C8B-B14F-4D97-AF65-F5344CB8AC3E}">
        <p14:creationId xmlns:p14="http://schemas.microsoft.com/office/powerpoint/2010/main" val="9050235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12</a:t>
                          </a:r>
                          <a:r>
                            <a:rPr lang="en-US" sz="1600" dirty="0">
                              <a:solidFill>
                                <a:srgbClr val="FF0000"/>
                              </a:solidFill>
                            </a:rPr>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22</a:t>
                          </a:r>
                          <a:r>
                            <a:rPr lang="en-US" sz="1600" dirty="0">
                              <a:solidFill>
                                <a:srgbClr val="FF0000"/>
                              </a:solidFill>
                            </a:rPr>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32</a:t>
                          </a:r>
                          <a:r>
                            <a:rPr lang="en-US" sz="1600" dirty="0">
                              <a:solidFill>
                                <a:srgbClr val="FF0000"/>
                              </a:solidFill>
                            </a:rPr>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b="0" i="1" dirty="0" smtClean="0">
                                      <a:solidFill>
                                        <a:schemeClr val="bg1"/>
                                      </a:solidFill>
                                      <a:latin typeface="Cambria Math" panose="02040503050406030204" pitchFamily="18" charset="0"/>
                                    </a:rPr>
                                    <m:t>𝑥</m:t>
                                  </m:r>
                                </m:e>
                              </m:acc>
                              <m:r>
                                <m:rPr>
                                  <m:nor/>
                                </m:rPr>
                                <a:rPr lang="en-US" sz="1600" b="0" i="0" baseline="-25000" dirty="0" smtClean="0">
                                  <a:solidFill>
                                    <a:schemeClr val="bg1"/>
                                  </a:solidFill>
                                </a:rPr>
                                <m:t>1</m:t>
                              </m:r>
                            </m:oMath>
                          </a14:m>
                          <a:r>
                            <a:rPr lang="en-US" sz="1600" dirty="0">
                              <a:solidFill>
                                <a:schemeClr val="bg1"/>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b="0" i="1" dirty="0" smtClean="0">
                                      <a:solidFill>
                                        <a:schemeClr val="bg1"/>
                                      </a:solidFill>
                                      <a:latin typeface="Cambria Math" panose="02040503050406030204" pitchFamily="18" charset="0"/>
                                    </a:rPr>
                                    <m:t>𝑥</m:t>
                                  </m:r>
                                </m:e>
                              </m:acc>
                            </m:oMath>
                          </a14:m>
                          <a:r>
                            <a:rPr lang="en-US" sz="1600" baseline="-25000" dirty="0">
                              <a:solidFill>
                                <a:schemeClr val="bg1"/>
                              </a:solidFill>
                            </a:rPr>
                            <a:t>2</a:t>
                          </a:r>
                          <a:r>
                            <a:rPr lang="en-US" sz="1600" dirty="0">
                              <a:solidFill>
                                <a:schemeClr val="bg1"/>
                              </a:solidFill>
                            </a:rPr>
                            <a:t> = 0</a:t>
                          </a:r>
                        </a:p>
                      </a:txBody>
                      <a:tcPr marT="0" marB="0" anchor="ctr"/>
                    </a:tc>
                    <a:tc>
                      <a:txBody>
                        <a:bodyPr/>
                        <a:lstStyle/>
                        <a:p>
                          <a:pPr algn="ct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i="1" dirty="0">
                                      <a:solidFill>
                                        <a:schemeClr val="bg1"/>
                                      </a:solidFill>
                                      <a:latin typeface="Cambria Math" panose="02040503050406030204" pitchFamily="18" charset="0"/>
                                    </a:rPr>
                                    <m:t>𝑦</m:t>
                                  </m:r>
                                </m:e>
                              </m:acc>
                              <m:r>
                                <a:rPr lang="en-US" sz="1600" b="0" i="1" dirty="0" smtClean="0">
                                  <a:solidFill>
                                    <a:schemeClr val="bg1"/>
                                  </a:solidFill>
                                  <a:latin typeface="Cambria Math" panose="02040503050406030204" pitchFamily="18" charset="0"/>
                                </a:rPr>
                                <m:t> </m:t>
                              </m:r>
                            </m:oMath>
                          </a14:m>
                          <a:r>
                            <a:rPr lang="en-US" sz="1600" dirty="0">
                              <a:solidFill>
                                <a:schemeClr val="bg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763353501"/>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12</a:t>
                          </a:r>
                          <a:r>
                            <a:rPr lang="en-US" sz="1600" dirty="0">
                              <a:solidFill>
                                <a:srgbClr val="FF0000"/>
                              </a:solidFill>
                            </a:rPr>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22</a:t>
                          </a:r>
                          <a:r>
                            <a:rPr lang="en-US" sz="1600" dirty="0">
                              <a:solidFill>
                                <a:srgbClr val="FF0000"/>
                              </a:solidFill>
                            </a:rPr>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32</a:t>
                          </a:r>
                          <a:r>
                            <a:rPr lang="en-US" sz="1600" dirty="0">
                              <a:solidFill>
                                <a:srgbClr val="FF0000"/>
                              </a:solidFill>
                            </a:rPr>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3"/>
                          <a:stretch>
                            <a:fillRect t="-510000" r="-211364" b="-45000"/>
                          </a:stretch>
                        </a:blipFill>
                      </a:tcPr>
                    </a:tc>
                    <a:tc>
                      <a:txBody>
                        <a:bodyPr/>
                        <a:lstStyle/>
                        <a:p>
                          <a:endParaRPr lang="en-US"/>
                        </a:p>
                      </a:txBody>
                      <a:tcPr marT="0" marB="0" anchor="ctr">
                        <a:blipFill>
                          <a:blip r:embed="rId3"/>
                          <a:stretch>
                            <a:fillRect l="-102326" t="-510000" r="-116279" b="-45000"/>
                          </a:stretch>
                        </a:blipFill>
                      </a:tcPr>
                    </a:tc>
                    <a:tc>
                      <a:txBody>
                        <a:bodyPr/>
                        <a:lstStyle/>
                        <a:p>
                          <a:endParaRPr lang="en-US"/>
                        </a:p>
                      </a:txBody>
                      <a:tcPr marT="0" marB="0" anchor="ctr">
                        <a:blipFill>
                          <a:blip r:embed="rId3"/>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p:txBody>
      </p:sp>
    </p:spTree>
    <p:extLst>
      <p:ext uri="{BB962C8B-B14F-4D97-AF65-F5344CB8AC3E}">
        <p14:creationId xmlns:p14="http://schemas.microsoft.com/office/powerpoint/2010/main" val="40350064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solidFill>
                                <a:srgbClr val="FF0000"/>
                              </a:solidFill>
                            </a:rPr>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x</a:t>
                          </a:r>
                          <a:r>
                            <a:rPr lang="en-US" sz="1600" baseline="-25000" dirty="0">
                              <a:solidFill>
                                <a:schemeClr val="tx1"/>
                              </a:solidFill>
                            </a:rPr>
                            <a:t>12</a:t>
                          </a:r>
                          <a:r>
                            <a:rPr lang="en-US" sz="1600" dirty="0">
                              <a:solidFill>
                                <a:schemeClr val="tx1"/>
                              </a:solidFill>
                            </a:rPr>
                            <a:t> = 0</a:t>
                          </a:r>
                        </a:p>
                      </a:txBody>
                      <a:tcPr marT="0" marB="0" anchor="ctr"/>
                    </a:tc>
                    <a:tc>
                      <a:txBody>
                        <a:bodyPr/>
                        <a:lstStyle/>
                        <a:p>
                          <a:pPr algn="ctr"/>
                          <a:r>
                            <a:rPr lang="en-US" sz="1600" dirty="0">
                              <a:solidFill>
                                <a:srgbClr val="FF0000"/>
                              </a:solidFill>
                            </a:rPr>
                            <a:t>y</a:t>
                          </a:r>
                          <a:r>
                            <a:rPr lang="en-US" sz="1600" baseline="-25000" dirty="0">
                              <a:solidFill>
                                <a:srgbClr val="FF0000"/>
                              </a:solidFill>
                            </a:rPr>
                            <a:t>1</a:t>
                          </a:r>
                          <a:r>
                            <a:rPr lang="en-US" sz="1600" dirty="0">
                              <a:solidFill>
                                <a:srgbClr val="FF0000"/>
                              </a:solidFill>
                            </a:rPr>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x</a:t>
                          </a:r>
                          <a:r>
                            <a:rPr lang="en-US" sz="1600" baseline="-25000" dirty="0">
                              <a:solidFill>
                                <a:schemeClr val="tx1"/>
                              </a:solidFill>
                            </a:rPr>
                            <a:t>22</a:t>
                          </a:r>
                          <a:r>
                            <a:rPr lang="en-US" sz="1600" dirty="0">
                              <a:solidFill>
                                <a:schemeClr val="tx1"/>
                              </a:solidFill>
                            </a:rPr>
                            <a:t> = 1</a:t>
                          </a:r>
                        </a:p>
                      </a:txBody>
                      <a:tcPr marT="0" marB="0" anchor="ctr"/>
                    </a:tc>
                    <a:tc>
                      <a:txBody>
                        <a:bodyPr/>
                        <a:lstStyle/>
                        <a:p>
                          <a:pPr algn="ctr"/>
                          <a:r>
                            <a:rPr lang="en-US" sz="1600" dirty="0">
                              <a:solidFill>
                                <a:srgbClr val="FF0000"/>
                              </a:solidFill>
                            </a:rPr>
                            <a:t>y</a:t>
                          </a:r>
                          <a:r>
                            <a:rPr lang="en-US" sz="1600" baseline="-25000" dirty="0">
                              <a:solidFill>
                                <a:srgbClr val="FF0000"/>
                              </a:solidFill>
                            </a:rPr>
                            <a:t>2</a:t>
                          </a:r>
                          <a:r>
                            <a:rPr lang="en-US" sz="1600" dirty="0">
                              <a:solidFill>
                                <a:srgbClr val="FF0000"/>
                              </a:solidFill>
                            </a:rPr>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x</a:t>
                          </a:r>
                          <a:r>
                            <a:rPr lang="en-US" sz="1600" baseline="-25000" dirty="0">
                              <a:solidFill>
                                <a:schemeClr val="tx1"/>
                              </a:solidFill>
                            </a:rPr>
                            <a:t>32</a:t>
                          </a:r>
                          <a:r>
                            <a:rPr lang="en-US" sz="1600" dirty="0">
                              <a:solidFill>
                                <a:schemeClr val="tx1"/>
                              </a:solidFill>
                            </a:rPr>
                            <a:t> = 0</a:t>
                          </a:r>
                        </a:p>
                      </a:txBody>
                      <a:tcPr marT="0" marB="0" anchor="ctr"/>
                    </a:tc>
                    <a:tc>
                      <a:txBody>
                        <a:bodyPr/>
                        <a:lstStyle/>
                        <a:p>
                          <a:pPr algn="ctr"/>
                          <a:r>
                            <a:rPr lang="en-US" sz="1600" dirty="0">
                              <a:solidFill>
                                <a:srgbClr val="FF0000"/>
                              </a:solidFill>
                            </a:rPr>
                            <a:t>y</a:t>
                          </a:r>
                          <a:r>
                            <a:rPr lang="en-US" sz="1600" baseline="-25000" dirty="0">
                              <a:solidFill>
                                <a:srgbClr val="FF0000"/>
                              </a:solidFill>
                            </a:rPr>
                            <a:t>3</a:t>
                          </a:r>
                          <a:r>
                            <a:rPr lang="en-US" sz="1600" dirty="0">
                              <a:solidFill>
                                <a:srgbClr val="FF0000"/>
                              </a:solidFill>
                            </a:rPr>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b="0" i="1" dirty="0" smtClean="0">
                                      <a:solidFill>
                                        <a:schemeClr val="bg1"/>
                                      </a:solidFill>
                                      <a:latin typeface="Cambria Math" panose="02040503050406030204" pitchFamily="18" charset="0"/>
                                    </a:rPr>
                                    <m:t>𝑥</m:t>
                                  </m:r>
                                </m:e>
                              </m:acc>
                              <m:r>
                                <m:rPr>
                                  <m:nor/>
                                </m:rPr>
                                <a:rPr lang="en-US" sz="1600" b="0" i="0" baseline="-25000" dirty="0" smtClean="0">
                                  <a:solidFill>
                                    <a:schemeClr val="bg1"/>
                                  </a:solidFill>
                                </a:rPr>
                                <m:t>1</m:t>
                              </m:r>
                            </m:oMath>
                          </a14:m>
                          <a:r>
                            <a:rPr lang="en-US" sz="1600" dirty="0">
                              <a:solidFill>
                                <a:schemeClr val="bg1"/>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b="0" i="1" dirty="0" smtClean="0">
                                      <a:solidFill>
                                        <a:schemeClr val="bg1"/>
                                      </a:solidFill>
                                      <a:latin typeface="Cambria Math" panose="02040503050406030204" pitchFamily="18" charset="0"/>
                                    </a:rPr>
                                    <m:t>𝑥</m:t>
                                  </m:r>
                                </m:e>
                              </m:acc>
                            </m:oMath>
                          </a14:m>
                          <a:r>
                            <a:rPr lang="en-US" sz="1600" baseline="-25000" dirty="0">
                              <a:solidFill>
                                <a:schemeClr val="bg1"/>
                              </a:solidFill>
                            </a:rPr>
                            <a:t>2</a:t>
                          </a:r>
                          <a:r>
                            <a:rPr lang="en-US" sz="1600" dirty="0">
                              <a:solidFill>
                                <a:schemeClr val="bg1"/>
                              </a:solidFill>
                            </a:rPr>
                            <a:t> = 0</a:t>
                          </a:r>
                        </a:p>
                      </a:txBody>
                      <a:tcPr marT="0" marB="0" anchor="ctr"/>
                    </a:tc>
                    <a:tc>
                      <a:txBody>
                        <a:bodyPr/>
                        <a:lstStyle/>
                        <a:p>
                          <a:pPr algn="ct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i="1" dirty="0">
                                      <a:solidFill>
                                        <a:schemeClr val="bg1"/>
                                      </a:solidFill>
                                      <a:latin typeface="Cambria Math" panose="02040503050406030204" pitchFamily="18" charset="0"/>
                                    </a:rPr>
                                    <m:t>𝑦</m:t>
                                  </m:r>
                                </m:e>
                              </m:acc>
                              <m:r>
                                <a:rPr lang="en-US" sz="1600" b="0" i="1" dirty="0" smtClean="0">
                                  <a:solidFill>
                                    <a:schemeClr val="bg1"/>
                                  </a:solidFill>
                                  <a:latin typeface="Cambria Math" panose="02040503050406030204" pitchFamily="18" charset="0"/>
                                </a:rPr>
                                <m:t> </m:t>
                              </m:r>
                            </m:oMath>
                          </a14:m>
                          <a:r>
                            <a:rPr lang="en-US" sz="1600" dirty="0">
                              <a:solidFill>
                                <a:schemeClr val="bg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2601443118"/>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solidFill>
                                <a:srgbClr val="FF0000"/>
                              </a:solidFill>
                            </a:rPr>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x</a:t>
                          </a:r>
                          <a:r>
                            <a:rPr lang="en-US" sz="1600" baseline="-25000" dirty="0">
                              <a:solidFill>
                                <a:schemeClr val="tx1"/>
                              </a:solidFill>
                            </a:rPr>
                            <a:t>12</a:t>
                          </a:r>
                          <a:r>
                            <a:rPr lang="en-US" sz="1600" dirty="0">
                              <a:solidFill>
                                <a:schemeClr val="tx1"/>
                              </a:solidFill>
                            </a:rPr>
                            <a:t> = 0</a:t>
                          </a:r>
                        </a:p>
                      </a:txBody>
                      <a:tcPr marT="0" marB="0" anchor="ctr"/>
                    </a:tc>
                    <a:tc>
                      <a:txBody>
                        <a:bodyPr/>
                        <a:lstStyle/>
                        <a:p>
                          <a:pPr algn="ctr"/>
                          <a:r>
                            <a:rPr lang="en-US" sz="1600" dirty="0">
                              <a:solidFill>
                                <a:srgbClr val="FF0000"/>
                              </a:solidFill>
                            </a:rPr>
                            <a:t>y</a:t>
                          </a:r>
                          <a:r>
                            <a:rPr lang="en-US" sz="1600" baseline="-25000" dirty="0">
                              <a:solidFill>
                                <a:srgbClr val="FF0000"/>
                              </a:solidFill>
                            </a:rPr>
                            <a:t>1</a:t>
                          </a:r>
                          <a:r>
                            <a:rPr lang="en-US" sz="1600" dirty="0">
                              <a:solidFill>
                                <a:srgbClr val="FF0000"/>
                              </a:solidFill>
                            </a:rPr>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x</a:t>
                          </a:r>
                          <a:r>
                            <a:rPr lang="en-US" sz="1600" baseline="-25000" dirty="0">
                              <a:solidFill>
                                <a:schemeClr val="tx1"/>
                              </a:solidFill>
                            </a:rPr>
                            <a:t>22</a:t>
                          </a:r>
                          <a:r>
                            <a:rPr lang="en-US" sz="1600" dirty="0">
                              <a:solidFill>
                                <a:schemeClr val="tx1"/>
                              </a:solidFill>
                            </a:rPr>
                            <a:t> = 1</a:t>
                          </a:r>
                        </a:p>
                      </a:txBody>
                      <a:tcPr marT="0" marB="0" anchor="ctr"/>
                    </a:tc>
                    <a:tc>
                      <a:txBody>
                        <a:bodyPr/>
                        <a:lstStyle/>
                        <a:p>
                          <a:pPr algn="ctr"/>
                          <a:r>
                            <a:rPr lang="en-US" sz="1600" dirty="0">
                              <a:solidFill>
                                <a:srgbClr val="FF0000"/>
                              </a:solidFill>
                            </a:rPr>
                            <a:t>y</a:t>
                          </a:r>
                          <a:r>
                            <a:rPr lang="en-US" sz="1600" baseline="-25000" dirty="0">
                              <a:solidFill>
                                <a:srgbClr val="FF0000"/>
                              </a:solidFill>
                            </a:rPr>
                            <a:t>2</a:t>
                          </a:r>
                          <a:r>
                            <a:rPr lang="en-US" sz="1600" dirty="0">
                              <a:solidFill>
                                <a:srgbClr val="FF0000"/>
                              </a:solidFill>
                            </a:rPr>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x</a:t>
                          </a:r>
                          <a:r>
                            <a:rPr lang="en-US" sz="1600" baseline="-25000" dirty="0">
                              <a:solidFill>
                                <a:schemeClr val="tx1"/>
                              </a:solidFill>
                            </a:rPr>
                            <a:t>32</a:t>
                          </a:r>
                          <a:r>
                            <a:rPr lang="en-US" sz="1600" dirty="0">
                              <a:solidFill>
                                <a:schemeClr val="tx1"/>
                              </a:solidFill>
                            </a:rPr>
                            <a:t> = 0</a:t>
                          </a:r>
                        </a:p>
                      </a:txBody>
                      <a:tcPr marT="0" marB="0" anchor="ctr"/>
                    </a:tc>
                    <a:tc>
                      <a:txBody>
                        <a:bodyPr/>
                        <a:lstStyle/>
                        <a:p>
                          <a:pPr algn="ctr"/>
                          <a:r>
                            <a:rPr lang="en-US" sz="1600" dirty="0">
                              <a:solidFill>
                                <a:srgbClr val="FF0000"/>
                              </a:solidFill>
                            </a:rPr>
                            <a:t>y</a:t>
                          </a:r>
                          <a:r>
                            <a:rPr lang="en-US" sz="1600" baseline="-25000" dirty="0">
                              <a:solidFill>
                                <a:srgbClr val="FF0000"/>
                              </a:solidFill>
                            </a:rPr>
                            <a:t>3</a:t>
                          </a:r>
                          <a:r>
                            <a:rPr lang="en-US" sz="1600" dirty="0">
                              <a:solidFill>
                                <a:srgbClr val="FF0000"/>
                              </a:solidFill>
                            </a:rPr>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3"/>
                          <a:stretch>
                            <a:fillRect t="-510000" r="-211364" b="-45000"/>
                          </a:stretch>
                        </a:blipFill>
                      </a:tcPr>
                    </a:tc>
                    <a:tc>
                      <a:txBody>
                        <a:bodyPr/>
                        <a:lstStyle/>
                        <a:p>
                          <a:endParaRPr lang="en-US"/>
                        </a:p>
                      </a:txBody>
                      <a:tcPr marT="0" marB="0" anchor="ctr">
                        <a:blipFill>
                          <a:blip r:embed="rId3"/>
                          <a:stretch>
                            <a:fillRect l="-102326" t="-510000" r="-116279" b="-45000"/>
                          </a:stretch>
                        </a:blipFill>
                      </a:tcPr>
                    </a:tc>
                    <a:tc>
                      <a:txBody>
                        <a:bodyPr/>
                        <a:lstStyle/>
                        <a:p>
                          <a:endParaRPr lang="en-US"/>
                        </a:p>
                      </a:txBody>
                      <a:tcPr marT="0" marB="0" anchor="ctr">
                        <a:blipFill>
                          <a:blip r:embed="rId3"/>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p:txBody>
      </p:sp>
    </p:spTree>
    <p:extLst>
      <p:ext uri="{BB962C8B-B14F-4D97-AF65-F5344CB8AC3E}">
        <p14:creationId xmlns:p14="http://schemas.microsoft.com/office/powerpoint/2010/main" val="19854689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r>
                                <m:rPr>
                                  <m:nor/>
                                </m:rPr>
                                <a:rPr lang="en-US" sz="1600" b="0" i="0" baseline="-25000" dirty="0" smtClean="0"/>
                                <m:t>1</m:t>
                              </m:r>
                            </m:oMath>
                          </a14:m>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rgbClr val="FF0000"/>
                                      </a:solidFill>
                                      <a:latin typeface="Cambria Math" panose="02040503050406030204" pitchFamily="18" charset="0"/>
                                    </a:rPr>
                                  </m:ctrlPr>
                                </m:accPr>
                                <m:e>
                                  <m:r>
                                    <a:rPr lang="en-US" sz="1600" i="1" dirty="0">
                                      <a:solidFill>
                                        <a:srgbClr val="FF0000"/>
                                      </a:solidFill>
                                      <a:latin typeface="Cambria Math" panose="02040503050406030204" pitchFamily="18" charset="0"/>
                                    </a:rPr>
                                    <m:t>𝑦</m:t>
                                  </m:r>
                                </m:e>
                              </m:acc>
                              <m:r>
                                <a:rPr lang="en-US" sz="1600" b="0" i="1" dirty="0" smtClean="0">
                                  <a:solidFill>
                                    <a:srgbClr val="FF0000"/>
                                  </a:solidFill>
                                  <a:latin typeface="Cambria Math" panose="02040503050406030204" pitchFamily="18" charset="0"/>
                                </a:rPr>
                                <m:t> </m:t>
                              </m:r>
                            </m:oMath>
                          </a14:m>
                          <a:r>
                            <a:rPr lang="en-US" sz="1600" dirty="0">
                              <a:solidFill>
                                <a:srgbClr val="FF0000"/>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155079111"/>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oMath>
                </a14:m>
                <a:r>
                  <a:rPr lang="en-US" sz="2000" dirty="0"/>
                  <a:t>using ML for class prior &amp; ML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p:spTree>
    <p:extLst>
      <p:ext uri="{BB962C8B-B14F-4D97-AF65-F5344CB8AC3E}">
        <p14:creationId xmlns:p14="http://schemas.microsoft.com/office/powerpoint/2010/main" val="17278081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solidFill>
                                <a:srgbClr val="FF0000"/>
                              </a:solidFill>
                            </a:rPr>
                            <a:t>y</a:t>
                          </a:r>
                          <a:r>
                            <a:rPr lang="en-US" sz="1600" baseline="-25000" dirty="0">
                              <a:solidFill>
                                <a:srgbClr val="FF0000"/>
                              </a:solidFill>
                            </a:rPr>
                            <a:t>1</a:t>
                          </a:r>
                          <a:r>
                            <a:rPr lang="en-US" sz="1600" dirty="0">
                              <a:solidFill>
                                <a:srgbClr val="FF0000"/>
                              </a:solidFill>
                            </a:rPr>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solidFill>
                                <a:srgbClr val="FF0000"/>
                              </a:solidFill>
                            </a:rPr>
                            <a:t>y</a:t>
                          </a:r>
                          <a:r>
                            <a:rPr lang="en-US" sz="1600" baseline="-25000" dirty="0">
                              <a:solidFill>
                                <a:srgbClr val="FF0000"/>
                              </a:solidFill>
                            </a:rPr>
                            <a:t>2</a:t>
                          </a:r>
                          <a:r>
                            <a:rPr lang="en-US" sz="1600" dirty="0">
                              <a:solidFill>
                                <a:srgbClr val="FF0000"/>
                              </a:solidFill>
                            </a:rPr>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solidFill>
                                <a:srgbClr val="FF0000"/>
                              </a:solidFill>
                            </a:rPr>
                            <a:t>y</a:t>
                          </a:r>
                          <a:r>
                            <a:rPr lang="en-US" sz="1600" baseline="-25000" dirty="0">
                              <a:solidFill>
                                <a:srgbClr val="FF0000"/>
                              </a:solidFill>
                            </a:rPr>
                            <a:t>3</a:t>
                          </a:r>
                          <a:r>
                            <a:rPr lang="en-US" sz="1600" dirty="0">
                              <a:solidFill>
                                <a:srgbClr val="FF0000"/>
                              </a:solidFill>
                            </a:rPr>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r>
                                <m:rPr>
                                  <m:nor/>
                                </m:rPr>
                                <a:rPr lang="en-US" sz="1600" b="0" i="0" baseline="-25000" dirty="0" smtClean="0"/>
                                <m:t>1</m:t>
                              </m:r>
                            </m:oMath>
                          </a14:m>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endParaRPr lang="en-US" sz="1600" dirty="0">
                            <a:solidFill>
                              <a:srgbClr val="FF0000"/>
                            </a:solidFill>
                          </a:endParaRP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997290705"/>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solidFill>
                                <a:srgbClr val="FF0000"/>
                              </a:solidFill>
                            </a:rPr>
                            <a:t>y</a:t>
                          </a:r>
                          <a:r>
                            <a:rPr lang="en-US" sz="1600" baseline="-25000" dirty="0">
                              <a:solidFill>
                                <a:srgbClr val="FF0000"/>
                              </a:solidFill>
                            </a:rPr>
                            <a:t>1</a:t>
                          </a:r>
                          <a:r>
                            <a:rPr lang="en-US" sz="1600" dirty="0">
                              <a:solidFill>
                                <a:srgbClr val="FF0000"/>
                              </a:solidFill>
                            </a:rPr>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solidFill>
                                <a:srgbClr val="FF0000"/>
                              </a:solidFill>
                            </a:rPr>
                            <a:t>y</a:t>
                          </a:r>
                          <a:r>
                            <a:rPr lang="en-US" sz="1600" baseline="-25000" dirty="0">
                              <a:solidFill>
                                <a:srgbClr val="FF0000"/>
                              </a:solidFill>
                            </a:rPr>
                            <a:t>2</a:t>
                          </a:r>
                          <a:r>
                            <a:rPr lang="en-US" sz="1600" dirty="0">
                              <a:solidFill>
                                <a:srgbClr val="FF0000"/>
                              </a:solidFill>
                            </a:rPr>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solidFill>
                                <a:srgbClr val="FF0000"/>
                              </a:solidFill>
                            </a:rPr>
                            <a:t>y</a:t>
                          </a:r>
                          <a:r>
                            <a:rPr lang="en-US" sz="1600" baseline="-25000" dirty="0">
                              <a:solidFill>
                                <a:srgbClr val="FF0000"/>
                              </a:solidFill>
                            </a:rPr>
                            <a:t>3</a:t>
                          </a:r>
                          <a:r>
                            <a:rPr lang="en-US" sz="1600" dirty="0">
                              <a:solidFill>
                                <a:srgbClr val="FF0000"/>
                              </a:solidFill>
                            </a:rPr>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3"/>
                          <a:stretch>
                            <a:fillRect t="-510000" r="-211364" b="-45000"/>
                          </a:stretch>
                        </a:blipFill>
                      </a:tcPr>
                    </a:tc>
                    <a:tc>
                      <a:txBody>
                        <a:bodyPr/>
                        <a:lstStyle/>
                        <a:p>
                          <a:endParaRPr lang="en-US"/>
                        </a:p>
                      </a:txBody>
                      <a:tcPr marT="0" marB="0" anchor="ctr">
                        <a:blipFill>
                          <a:blip r:embed="rId3"/>
                          <a:stretch>
                            <a:fillRect l="-102326" t="-510000" r="-116279" b="-45000"/>
                          </a:stretch>
                        </a:blipFill>
                      </a:tcPr>
                    </a:tc>
                    <a:tc>
                      <a:txBody>
                        <a:bodyPr/>
                        <a:lstStyle/>
                        <a:p>
                          <a:endParaRPr lang="en-US"/>
                        </a:p>
                      </a:txBody>
                      <a:tcPr marT="0" marB="0" anchor="ctr">
                        <a:blipFill>
                          <a:blip r:embed="rId3"/>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oMath>
                </a14:m>
                <a:r>
                  <a:rPr lang="en-US" sz="2000" dirty="0"/>
                  <a:t>using ML for class prior &amp; ML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4"/>
                <a:stretch>
                  <a:fillRect l="-946" t="-1504" r="-31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5F8E9A9-C3D6-2D4B-BE67-5B71556FC454}"/>
              </a:ext>
            </a:extLst>
          </p:cNvPr>
          <p:cNvPicPr>
            <a:picLocks noChangeAspect="1"/>
          </p:cNvPicPr>
          <p:nvPr/>
        </p:nvPicPr>
        <p:blipFill rotWithShape="1">
          <a:blip r:embed="rId5"/>
          <a:srcRect b="94836"/>
          <a:stretch/>
        </p:blipFill>
        <p:spPr>
          <a:xfrm>
            <a:off x="247771" y="1989317"/>
            <a:ext cx="7406640" cy="243651"/>
          </a:xfrm>
          <a:prstGeom prst="rect">
            <a:avLst/>
          </a:prstGeom>
        </p:spPr>
      </p:pic>
    </p:spTree>
    <p:extLst>
      <p:ext uri="{BB962C8B-B14F-4D97-AF65-F5344CB8AC3E}">
        <p14:creationId xmlns:p14="http://schemas.microsoft.com/office/powerpoint/2010/main" val="22558195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nvPr>
            </p:nvGraphicFramePr>
            <p:xfrm>
              <a:off x="300194" y="302007"/>
              <a:ext cx="3455894" cy="1469660"/>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160296">
                    <a:tc>
                      <a:txBody>
                        <a:bodyPr/>
                        <a:lstStyle/>
                        <a:p>
                          <a:pPr algn="ct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r>
                                <m:rPr>
                                  <m:nor/>
                                </m:rPr>
                                <a:rPr lang="en-US" sz="1600" b="0" i="0" baseline="-25000" dirty="0" smtClean="0"/>
                                <m:t>1</m:t>
                              </m:r>
                            </m:oMath>
                          </a14:m>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endParaRPr lang="en-US" sz="1600" dirty="0">
                            <a:solidFill>
                              <a:srgbClr val="FF0000"/>
                            </a:solidFill>
                          </a:endParaRP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32759529"/>
                  </p:ext>
                </p:extLst>
              </p:nvPr>
            </p:nvGraphicFramePr>
            <p:xfrm>
              <a:off x="300194" y="302007"/>
              <a:ext cx="3455894" cy="1469660"/>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3840">
                    <a:tc>
                      <a:txBody>
                        <a:bodyPr/>
                        <a:lstStyle/>
                        <a:p>
                          <a:endParaRPr lang="en-US"/>
                        </a:p>
                      </a:txBody>
                      <a:tcPr marT="0" marB="0" anchor="ctr">
                        <a:blipFill>
                          <a:blip r:embed="rId3"/>
                          <a:stretch>
                            <a:fillRect t="-542105" r="-211364" b="-47368"/>
                          </a:stretch>
                        </a:blipFill>
                      </a:tcPr>
                    </a:tc>
                    <a:tc>
                      <a:txBody>
                        <a:bodyPr/>
                        <a:lstStyle/>
                        <a:p>
                          <a:endParaRPr lang="en-US"/>
                        </a:p>
                      </a:txBody>
                      <a:tcPr marT="0" marB="0" anchor="ctr">
                        <a:blipFill>
                          <a:blip r:embed="rId3"/>
                          <a:stretch>
                            <a:fillRect l="-102326" t="-542105" r="-116279" b="-47368"/>
                          </a:stretch>
                        </a:blipFill>
                      </a:tcPr>
                    </a:tc>
                    <a:tc>
                      <a:txBody>
                        <a:bodyPr/>
                        <a:lstStyle/>
                        <a:p>
                          <a:endParaRPr lang="en-US"/>
                        </a:p>
                      </a:txBody>
                      <a:tcPr marT="0" marB="0" anchor="ctr">
                        <a:blipFill>
                          <a:blip r:embed="rId3"/>
                          <a:stretch>
                            <a:fillRect l="-175758" t="-542105" r="-1010" b="-47368"/>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oMath>
                </a14:m>
                <a:r>
                  <a:rPr lang="en-US" sz="2000" dirty="0"/>
                  <a:t>using ML for class prior &amp; ML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4"/>
                <a:stretch>
                  <a:fillRect l="-946" t="-1504" r="-31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E96F440-4ECE-B248-AAB2-2A9D545BAD1E}"/>
              </a:ext>
            </a:extLst>
          </p:cNvPr>
          <p:cNvPicPr>
            <a:picLocks noChangeAspect="1"/>
          </p:cNvPicPr>
          <p:nvPr/>
        </p:nvPicPr>
        <p:blipFill rotWithShape="1">
          <a:blip r:embed="rId5"/>
          <a:srcRect b="83779"/>
          <a:stretch/>
        </p:blipFill>
        <p:spPr>
          <a:xfrm>
            <a:off x="247771" y="1989317"/>
            <a:ext cx="7406640" cy="765458"/>
          </a:xfrm>
          <a:prstGeom prst="rect">
            <a:avLst/>
          </a:prstGeom>
        </p:spPr>
      </p:pic>
    </p:spTree>
    <p:extLst>
      <p:ext uri="{BB962C8B-B14F-4D97-AF65-F5344CB8AC3E}">
        <p14:creationId xmlns:p14="http://schemas.microsoft.com/office/powerpoint/2010/main" val="35148195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r>
                                <m:rPr>
                                  <m:nor/>
                                </m:rPr>
                                <a:rPr lang="en-US" sz="1600" b="0" i="0" baseline="-25000" dirty="0" smtClean="0"/>
                                <m:t>1</m:t>
                              </m:r>
                            </m:oMath>
                          </a14:m>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81510567"/>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oMath>
                </a14:m>
                <a:r>
                  <a:rPr lang="en-US" sz="2000" dirty="0"/>
                  <a:t>using ML for class prior &amp; ML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p:sp>
        <p:nvSpPr>
          <p:cNvPr id="9" name="Curved Left Arrow 8">
            <a:extLst>
              <a:ext uri="{FF2B5EF4-FFF2-40B4-BE49-F238E27FC236}">
                <a16:creationId xmlns:a16="http://schemas.microsoft.com/office/drawing/2014/main" id="{E1766923-A96D-5845-A219-905FFABC74C8}"/>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DED9C0D8-E1E6-1D45-A666-AFD7517958F7}"/>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pic>
        <p:nvPicPr>
          <p:cNvPr id="11" name="Picture 10">
            <a:extLst>
              <a:ext uri="{FF2B5EF4-FFF2-40B4-BE49-F238E27FC236}">
                <a16:creationId xmlns:a16="http://schemas.microsoft.com/office/drawing/2014/main" id="{DCD17B38-54C0-0043-94DE-69C27DC7C5BB}"/>
              </a:ext>
            </a:extLst>
          </p:cNvPr>
          <p:cNvPicPr>
            <a:picLocks noChangeAspect="1"/>
          </p:cNvPicPr>
          <p:nvPr/>
        </p:nvPicPr>
        <p:blipFill rotWithShape="1">
          <a:blip r:embed="rId6"/>
          <a:srcRect b="65382"/>
          <a:stretch/>
        </p:blipFill>
        <p:spPr>
          <a:xfrm>
            <a:off x="247771" y="1989317"/>
            <a:ext cx="7406640" cy="1633559"/>
          </a:xfrm>
          <a:prstGeom prst="rect">
            <a:avLst/>
          </a:prstGeom>
        </p:spPr>
      </p:pic>
    </p:spTree>
    <p:extLst>
      <p:ext uri="{BB962C8B-B14F-4D97-AF65-F5344CB8AC3E}">
        <p14:creationId xmlns:p14="http://schemas.microsoft.com/office/powerpoint/2010/main" val="3634207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ML estimation of </a:t>
            </a:r>
            <a:r>
              <a:rPr lang="en-US" sz="3400" dirty="0" err="1"/>
              <a:t>μ</a:t>
            </a:r>
            <a:r>
              <a:rPr lang="en-US" sz="3400" dirty="0"/>
              <a:t>, σ</a:t>
            </a:r>
            <a:r>
              <a:rPr lang="en-US" sz="3400" baseline="30000" dirty="0"/>
              <a:t>2 </a:t>
            </a:r>
            <a:r>
              <a:rPr lang="en-US" sz="3400" dirty="0"/>
              <a:t>given </a:t>
            </a:r>
            <a:br>
              <a:rPr lang="en-US" sz="3400" dirty="0"/>
            </a:br>
            <a:r>
              <a:rPr lang="en-US" sz="3400" dirty="0"/>
              <a:t>training data D = {x</a:t>
            </a:r>
            <a:r>
              <a:rPr lang="en-US" sz="3400" baseline="-25000" dirty="0"/>
              <a:t>1</a:t>
            </a:r>
            <a:r>
              <a:rPr lang="en-US" sz="3400" dirty="0"/>
              <a:t>,…,</a:t>
            </a:r>
            <a:r>
              <a:rPr lang="en-US" sz="3400" dirty="0" err="1"/>
              <a:t>x</a:t>
            </a:r>
            <a:r>
              <a:rPr lang="en-US" sz="3400" baseline="-25000" dirty="0" err="1"/>
              <a:t>N</a:t>
            </a:r>
            <a:r>
              <a:rPr lang="en-US" sz="3400" dirty="0"/>
              <a:t>}</a:t>
            </a:r>
            <a:endParaRPr lang="en-US" sz="3400" baseline="-25000" dirty="0"/>
          </a:p>
        </p:txBody>
      </p:sp>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b="39935"/>
          <a:stretch/>
        </p:blipFill>
        <p:spPr>
          <a:xfrm>
            <a:off x="228600" y="1689100"/>
            <a:ext cx="5410200" cy="2456312"/>
          </a:xfrm>
          <a:prstGeom prst="rect">
            <a:avLst/>
          </a:prstGeom>
        </p:spPr>
      </p:pic>
      <p:sp>
        <p:nvSpPr>
          <p:cNvPr id="6" name="Curved Left Arrow 5"/>
          <p:cNvSpPr/>
          <p:nvPr/>
        </p:nvSpPr>
        <p:spPr>
          <a:xfrm>
            <a:off x="4333253" y="1896586"/>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4622802" y="2028840"/>
            <a:ext cx="2649997" cy="369332"/>
          </a:xfrm>
          <a:prstGeom prst="rect">
            <a:avLst/>
          </a:prstGeom>
          <a:noFill/>
        </p:spPr>
        <p:txBody>
          <a:bodyPr wrap="none" rtlCol="0">
            <a:spAutoFit/>
          </a:bodyPr>
          <a:lstStyle/>
          <a:p>
            <a:r>
              <a:rPr lang="en-US" dirty="0"/>
              <a:t>conditional independence</a:t>
            </a:r>
          </a:p>
        </p:txBody>
      </p:sp>
      <p:sp>
        <p:nvSpPr>
          <p:cNvPr id="8" name="Curved Left Arrow 7"/>
          <p:cNvSpPr/>
          <p:nvPr/>
        </p:nvSpPr>
        <p:spPr>
          <a:xfrm>
            <a:off x="4333253" y="2743853"/>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4634083" y="2884957"/>
            <a:ext cx="2562871" cy="369332"/>
          </a:xfrm>
          <a:prstGeom prst="rect">
            <a:avLst/>
          </a:prstGeom>
          <a:noFill/>
        </p:spPr>
        <p:txBody>
          <a:bodyPr wrap="none" rtlCol="0">
            <a:spAutoFit/>
          </a:bodyPr>
          <a:lstStyle/>
          <a:p>
            <a:r>
              <a:rPr lang="en-US" dirty="0"/>
              <a:t>Because log is monotonic</a:t>
            </a:r>
          </a:p>
        </p:txBody>
      </p:sp>
      <p:pic>
        <p:nvPicPr>
          <p:cNvPr id="10" name="Picture 9"/>
          <p:cNvPicPr>
            <a:picLocks noChangeAspect="1"/>
          </p:cNvPicPr>
          <p:nvPr/>
        </p:nvPicPr>
        <p:blipFill>
          <a:blip r:embed="rId4"/>
          <a:stretch>
            <a:fillRect/>
          </a:stretch>
        </p:blipFill>
        <p:spPr>
          <a:xfrm>
            <a:off x="7272800" y="2165172"/>
            <a:ext cx="1439570" cy="1439570"/>
          </a:xfrm>
          <a:prstGeom prst="rect">
            <a:avLst/>
          </a:prstGeom>
        </p:spPr>
      </p:pic>
      <p:sp>
        <p:nvSpPr>
          <p:cNvPr id="15" name="TextBox 14"/>
          <p:cNvSpPr txBox="1"/>
          <p:nvPr/>
        </p:nvSpPr>
        <p:spPr>
          <a:xfrm>
            <a:off x="7641043" y="2700291"/>
            <a:ext cx="944001" cy="369332"/>
          </a:xfrm>
          <a:prstGeom prst="rect">
            <a:avLst/>
          </a:prstGeom>
          <a:noFill/>
        </p:spPr>
        <p:txBody>
          <a:bodyPr wrap="none" rtlCol="0">
            <a:spAutoFit/>
          </a:bodyPr>
          <a:lstStyle/>
          <a:p>
            <a:r>
              <a:rPr lang="en-US" dirty="0"/>
              <a:t>y = log x</a:t>
            </a:r>
          </a:p>
        </p:txBody>
      </p:sp>
    </p:spTree>
    <p:extLst>
      <p:ext uri="{BB962C8B-B14F-4D97-AF65-F5344CB8AC3E}">
        <p14:creationId xmlns:p14="http://schemas.microsoft.com/office/powerpoint/2010/main" val="9011876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2A8809A-AF46-3D44-91DB-F8E624E75787}"/>
              </a:ext>
            </a:extLst>
          </p:cNvPr>
          <p:cNvPicPr>
            <a:picLocks noChangeAspect="1"/>
          </p:cNvPicPr>
          <p:nvPr/>
        </p:nvPicPr>
        <p:blipFill rotWithShape="1">
          <a:blip r:embed="rId3"/>
          <a:srcRect b="58024"/>
          <a:stretch/>
        </p:blipFill>
        <p:spPr>
          <a:xfrm>
            <a:off x="247771" y="1989317"/>
            <a:ext cx="7406640" cy="1980799"/>
          </a:xfrm>
          <a:prstGeom prst="rect">
            <a:avLst/>
          </a:prstGeom>
        </p:spPr>
      </p:pic>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r>
                                <m:rPr>
                                  <m:nor/>
                                </m:rPr>
                                <a:rPr lang="en-US" sz="1600" b="0" i="0" baseline="-25000" dirty="0" smtClean="0"/>
                                <m:t>1</m:t>
                              </m:r>
                            </m:oMath>
                          </a14:m>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1130611838"/>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oMath>
                </a14:m>
                <a:r>
                  <a:rPr lang="en-US" sz="2000" dirty="0"/>
                  <a:t>using ML for class prior &amp; ML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8F206D9-C544-F644-9162-D880133A5010}"/>
              </a:ext>
            </a:extLst>
          </p:cNvPr>
          <p:cNvSpPr/>
          <p:nvPr/>
        </p:nvSpPr>
        <p:spPr>
          <a:xfrm>
            <a:off x="1740681" y="3452277"/>
            <a:ext cx="1465506" cy="597318"/>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1EC712DD-A290-2141-8523-B52B126ED8B8}"/>
              </a:ext>
            </a:extLst>
          </p:cNvPr>
          <p:cNvSpPr/>
          <p:nvPr/>
        </p:nvSpPr>
        <p:spPr>
          <a:xfrm>
            <a:off x="1740682" y="2812440"/>
            <a:ext cx="1905344" cy="597318"/>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Curved Left Arrow 11">
            <a:extLst>
              <a:ext uri="{FF2B5EF4-FFF2-40B4-BE49-F238E27FC236}">
                <a16:creationId xmlns:a16="http://schemas.microsoft.com/office/drawing/2014/main" id="{D128E2C8-F638-5149-AE21-05E98530EBA4}"/>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68709536-A0CC-3C41-8B3B-8FEE2CFF7BB6}"/>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spTree>
    <p:extLst>
      <p:ext uri="{BB962C8B-B14F-4D97-AF65-F5344CB8AC3E}">
        <p14:creationId xmlns:p14="http://schemas.microsoft.com/office/powerpoint/2010/main" val="14472094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161E42-84E3-2841-A0AB-55B2BBAC11A9}"/>
              </a:ext>
            </a:extLst>
          </p:cNvPr>
          <p:cNvPicPr>
            <a:picLocks noChangeAspect="1"/>
          </p:cNvPicPr>
          <p:nvPr/>
        </p:nvPicPr>
        <p:blipFill rotWithShape="1">
          <a:blip r:embed="rId3"/>
          <a:srcRect b="58024"/>
          <a:stretch/>
        </p:blipFill>
        <p:spPr>
          <a:xfrm>
            <a:off x="247771" y="1989317"/>
            <a:ext cx="7406640" cy="1980799"/>
          </a:xfrm>
          <a:prstGeom prst="rect">
            <a:avLst/>
          </a:prstGeom>
        </p:spPr>
      </p:pic>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r>
                                <m:rPr>
                                  <m:nor/>
                                </m:rPr>
                                <a:rPr lang="en-US" sz="1600" b="0" i="0" baseline="-25000" dirty="0" smtClean="0"/>
                                <m:t>1</m:t>
                              </m:r>
                            </m:oMath>
                          </a14:m>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4030081332"/>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oMath>
                </a14:m>
                <a:r>
                  <a:rPr lang="en-US" sz="2000" dirty="0"/>
                  <a:t>using ML for class prior &amp; ML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8F206D9-C544-F644-9162-D880133A5010}"/>
              </a:ext>
            </a:extLst>
          </p:cNvPr>
          <p:cNvSpPr/>
          <p:nvPr/>
        </p:nvSpPr>
        <p:spPr>
          <a:xfrm>
            <a:off x="3310359" y="3414533"/>
            <a:ext cx="4864756" cy="721033"/>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1EC712DD-A290-2141-8523-B52B126ED8B8}"/>
              </a:ext>
            </a:extLst>
          </p:cNvPr>
          <p:cNvSpPr/>
          <p:nvPr/>
        </p:nvSpPr>
        <p:spPr>
          <a:xfrm>
            <a:off x="3808329" y="2604315"/>
            <a:ext cx="570050" cy="1051942"/>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Curved Left Arrow 11">
            <a:extLst>
              <a:ext uri="{FF2B5EF4-FFF2-40B4-BE49-F238E27FC236}">
                <a16:creationId xmlns:a16="http://schemas.microsoft.com/office/drawing/2014/main" id="{3C5FD4CF-C9DB-CC49-9301-DD304309DA61}"/>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8094D58F-08CA-AF4F-AE57-CDB9F367EDE8}"/>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spTree>
    <p:extLst>
      <p:ext uri="{BB962C8B-B14F-4D97-AF65-F5344CB8AC3E}">
        <p14:creationId xmlns:p14="http://schemas.microsoft.com/office/powerpoint/2010/main" val="34371358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07B9D4C-0286-BD46-AF10-1E473A34DE8B}"/>
              </a:ext>
            </a:extLst>
          </p:cNvPr>
          <p:cNvPicPr>
            <a:picLocks noChangeAspect="1"/>
          </p:cNvPicPr>
          <p:nvPr/>
        </p:nvPicPr>
        <p:blipFill rotWithShape="1">
          <a:blip r:embed="rId3"/>
          <a:srcRect b="58024"/>
          <a:stretch/>
        </p:blipFill>
        <p:spPr>
          <a:xfrm>
            <a:off x="247771" y="1989317"/>
            <a:ext cx="7406640" cy="1980799"/>
          </a:xfrm>
          <a:prstGeom prst="rect">
            <a:avLst/>
          </a:prstGeom>
        </p:spPr>
      </p:pic>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solidFill>
                                        <a:srgbClr val="FF0000"/>
                                      </a:solidFill>
                                      <a:latin typeface="Cambria Math" panose="02040503050406030204" pitchFamily="18" charset="0"/>
                                    </a:rPr>
                                  </m:ctrlPr>
                                </m:accPr>
                                <m:e>
                                  <m:r>
                                    <a:rPr lang="en-US" sz="1600" b="0" i="1" dirty="0" smtClean="0">
                                      <a:solidFill>
                                        <a:srgbClr val="FF0000"/>
                                      </a:solidFill>
                                      <a:latin typeface="Cambria Math" panose="02040503050406030204" pitchFamily="18" charset="0"/>
                                    </a:rPr>
                                    <m:t>𝑥</m:t>
                                  </m:r>
                                </m:e>
                              </m:acc>
                              <m:r>
                                <m:rPr>
                                  <m:nor/>
                                </m:rPr>
                                <a:rPr lang="en-US" sz="1600" b="0" i="0" baseline="-25000" dirty="0" smtClean="0">
                                  <a:solidFill>
                                    <a:srgbClr val="FF0000"/>
                                  </a:solidFill>
                                </a:rPr>
                                <m:t>1</m:t>
                              </m:r>
                            </m:oMath>
                          </a14:m>
                          <a:r>
                            <a:rPr lang="en-US" sz="1600" dirty="0">
                              <a:solidFill>
                                <a:srgbClr val="FF0000"/>
                              </a:solidFill>
                            </a:rPr>
                            <a:t> = 1</a:t>
                          </a:r>
                          <a:endParaRPr lang="en-US" sz="1600" dirty="0"/>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solidFill>
                                        <a:srgbClr val="0000FF"/>
                                      </a:solidFill>
                                      <a:latin typeface="Cambria Math" panose="02040503050406030204" pitchFamily="18" charset="0"/>
                                    </a:rPr>
                                  </m:ctrlPr>
                                </m:accPr>
                                <m:e>
                                  <m:r>
                                    <a:rPr lang="en-US" sz="1600" b="0" i="1" dirty="0" smtClean="0">
                                      <a:solidFill>
                                        <a:srgbClr val="0000FF"/>
                                      </a:solidFill>
                                      <a:latin typeface="Cambria Math" panose="02040503050406030204" pitchFamily="18" charset="0"/>
                                    </a:rPr>
                                    <m:t>𝑥</m:t>
                                  </m:r>
                                </m:e>
                              </m:acc>
                            </m:oMath>
                          </a14:m>
                          <a:r>
                            <a:rPr lang="en-US" sz="1600" baseline="-25000" dirty="0">
                              <a:solidFill>
                                <a:srgbClr val="0000FF"/>
                              </a:solidFill>
                            </a:rPr>
                            <a:t>2</a:t>
                          </a:r>
                          <a:r>
                            <a:rPr lang="en-US" sz="1600" dirty="0">
                              <a:solidFill>
                                <a:srgbClr val="0000FF"/>
                              </a:solidFill>
                            </a:rPr>
                            <a:t> = 0</a:t>
                          </a:r>
                          <a:endParaRPr lang="en-US" sz="1600" dirty="0"/>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2163188022"/>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oMath>
                </a14:m>
                <a:r>
                  <a:rPr lang="en-US" sz="2000" dirty="0"/>
                  <a:t>using ML for class prior &amp; ML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8F206D9-C544-F644-9162-D880133A5010}"/>
              </a:ext>
            </a:extLst>
          </p:cNvPr>
          <p:cNvSpPr/>
          <p:nvPr/>
        </p:nvSpPr>
        <p:spPr>
          <a:xfrm>
            <a:off x="3951091" y="3497622"/>
            <a:ext cx="928123" cy="597318"/>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Curved Left Arrow 11">
            <a:extLst>
              <a:ext uri="{FF2B5EF4-FFF2-40B4-BE49-F238E27FC236}">
                <a16:creationId xmlns:a16="http://schemas.microsoft.com/office/drawing/2014/main" id="{3C5FD4CF-C9DB-CC49-9301-DD304309DA61}"/>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8094D58F-08CA-AF4F-AE57-CDB9F367EDE8}"/>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sp>
        <p:nvSpPr>
          <p:cNvPr id="15" name="Oval 14">
            <a:extLst>
              <a:ext uri="{FF2B5EF4-FFF2-40B4-BE49-F238E27FC236}">
                <a16:creationId xmlns:a16="http://schemas.microsoft.com/office/drawing/2014/main" id="{EB0BFF52-F792-CC4A-99DF-A634C2B2BAE2}"/>
              </a:ext>
            </a:extLst>
          </p:cNvPr>
          <p:cNvSpPr/>
          <p:nvPr/>
        </p:nvSpPr>
        <p:spPr>
          <a:xfrm>
            <a:off x="6173605" y="3497622"/>
            <a:ext cx="928123" cy="597318"/>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FF"/>
              </a:solidFill>
            </a:endParaRPr>
          </a:p>
        </p:txBody>
      </p:sp>
    </p:spTree>
    <p:extLst>
      <p:ext uri="{BB962C8B-B14F-4D97-AF65-F5344CB8AC3E}">
        <p14:creationId xmlns:p14="http://schemas.microsoft.com/office/powerpoint/2010/main" val="30882676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B45C7B1-C8C8-744C-AC6F-8BFA7FB8B8B6}"/>
              </a:ext>
            </a:extLst>
          </p:cNvPr>
          <p:cNvPicPr>
            <a:picLocks noChangeAspect="1"/>
          </p:cNvPicPr>
          <p:nvPr/>
        </p:nvPicPr>
        <p:blipFill rotWithShape="1">
          <a:blip r:embed="rId3"/>
          <a:srcRect b="50152"/>
          <a:stretch/>
        </p:blipFill>
        <p:spPr>
          <a:xfrm>
            <a:off x="247771" y="1989317"/>
            <a:ext cx="7406640" cy="2352293"/>
          </a:xfrm>
          <a:prstGeom prst="rect">
            <a:avLst/>
          </a:prstGeom>
        </p:spPr>
      </p:pic>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r>
                                <m:rPr>
                                  <m:nor/>
                                </m:rPr>
                                <a:rPr lang="en-US" sz="1600" b="0" i="0" baseline="-25000" dirty="0" smtClean="0"/>
                                <m:t>1</m:t>
                              </m:r>
                            </m:oMath>
                          </a14:m>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915857196"/>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oMath>
                </a14:m>
                <a:r>
                  <a:rPr lang="en-US" sz="2000" dirty="0"/>
                  <a:t>using ML for class prior &amp; ML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74486369-6304-E243-9E1A-D6C4586AE3C4}"/>
              </a:ext>
            </a:extLst>
          </p:cNvPr>
          <p:cNvSpPr/>
          <p:nvPr/>
        </p:nvSpPr>
        <p:spPr>
          <a:xfrm>
            <a:off x="2124023" y="3922656"/>
            <a:ext cx="506627" cy="436875"/>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8E924F44-FAB1-B94E-9D7D-4D55232B95BA}"/>
              </a:ext>
            </a:extLst>
          </p:cNvPr>
          <p:cNvSpPr/>
          <p:nvPr/>
        </p:nvSpPr>
        <p:spPr>
          <a:xfrm>
            <a:off x="411682" y="1901390"/>
            <a:ext cx="1359243" cy="436875"/>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3B621A-75EC-794E-AB53-1D0D6EB28B95}"/>
              </a:ext>
            </a:extLst>
          </p:cNvPr>
          <p:cNvSpPr/>
          <p:nvPr/>
        </p:nvSpPr>
        <p:spPr>
          <a:xfrm>
            <a:off x="2124023" y="3526823"/>
            <a:ext cx="1140037" cy="436875"/>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Curved Left Arrow 15">
            <a:extLst>
              <a:ext uri="{FF2B5EF4-FFF2-40B4-BE49-F238E27FC236}">
                <a16:creationId xmlns:a16="http://schemas.microsoft.com/office/drawing/2014/main" id="{62C29951-F985-4D47-807A-9C5F16167237}"/>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5558CC8D-DF2F-F444-B9A7-C8729B02B87A}"/>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spTree>
    <p:extLst>
      <p:ext uri="{BB962C8B-B14F-4D97-AF65-F5344CB8AC3E}">
        <p14:creationId xmlns:p14="http://schemas.microsoft.com/office/powerpoint/2010/main" val="18603405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0DF9FD2-EF82-7945-98D0-E3D0D9ABEDD5}"/>
              </a:ext>
            </a:extLst>
          </p:cNvPr>
          <p:cNvPicPr>
            <a:picLocks noChangeAspect="1"/>
          </p:cNvPicPr>
          <p:nvPr/>
        </p:nvPicPr>
        <p:blipFill rotWithShape="1">
          <a:blip r:embed="rId3"/>
          <a:srcRect b="50152"/>
          <a:stretch/>
        </p:blipFill>
        <p:spPr>
          <a:xfrm>
            <a:off x="247771" y="1989317"/>
            <a:ext cx="7406640" cy="2352293"/>
          </a:xfrm>
          <a:prstGeom prst="rect">
            <a:avLst/>
          </a:prstGeom>
        </p:spPr>
      </p:pic>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497481163"/>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r>
                                <m:rPr>
                                  <m:nor/>
                                </m:rPr>
                                <a:rPr lang="en-US" sz="1600" b="0" i="0" baseline="-25000" dirty="0" smtClean="0"/>
                                <m:t>1</m:t>
                              </m:r>
                            </m:oMath>
                          </a14:m>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497481163"/>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oMath>
                </a14:m>
                <a:r>
                  <a:rPr lang="en-US" sz="2000" dirty="0"/>
                  <a:t>using ML for class prior &amp; ML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p:sp>
        <p:nvSpPr>
          <p:cNvPr id="13" name="Curved Left Arrow 12">
            <a:extLst>
              <a:ext uri="{FF2B5EF4-FFF2-40B4-BE49-F238E27FC236}">
                <a16:creationId xmlns:a16="http://schemas.microsoft.com/office/drawing/2014/main" id="{F8B1DE7B-381E-7C48-A7F2-C627E7D2C3B8}"/>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47130F45-11AC-AF4B-BB3D-6C13A70F2235}"/>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sp>
        <p:nvSpPr>
          <p:cNvPr id="15" name="Oval 14">
            <a:extLst>
              <a:ext uri="{FF2B5EF4-FFF2-40B4-BE49-F238E27FC236}">
                <a16:creationId xmlns:a16="http://schemas.microsoft.com/office/drawing/2014/main" id="{225FF886-61D0-9F4E-941A-FD08F3CF37D5}"/>
              </a:ext>
            </a:extLst>
          </p:cNvPr>
          <p:cNvSpPr/>
          <p:nvPr/>
        </p:nvSpPr>
        <p:spPr>
          <a:xfrm>
            <a:off x="3102015" y="3904735"/>
            <a:ext cx="288925" cy="43687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C5867C83-6857-E042-9430-96B4140D4BF1}"/>
              </a:ext>
            </a:extLst>
          </p:cNvPr>
          <p:cNvSpPr/>
          <p:nvPr/>
        </p:nvSpPr>
        <p:spPr>
          <a:xfrm>
            <a:off x="3756088" y="3495556"/>
            <a:ext cx="1741887" cy="533718"/>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86607432-5765-8F42-B561-6046A1558BAD}"/>
                  </a:ext>
                </a:extLst>
              </p:cNvPr>
              <p:cNvSpPr txBox="1">
                <a:spLocks/>
              </p:cNvSpPr>
              <p:nvPr/>
            </p:nvSpPr>
            <p:spPr>
              <a:xfrm>
                <a:off x="107091" y="4384387"/>
                <a:ext cx="8859624" cy="220891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950" indent="-177800"/>
                <a:r>
                  <a:rPr lang="en-US" sz="1900" dirty="0">
                    <a:solidFill>
                      <a:schemeClr val="tx1"/>
                    </a:solidFill>
                  </a:rPr>
                  <a:t>Last lecture: ML estimate of probability of head </a:t>
                </a:r>
                <a14:m>
                  <m:oMath xmlns:m="http://schemas.openxmlformats.org/officeDocument/2006/math">
                    <m:r>
                      <m:rPr>
                        <m:nor/>
                      </m:rPr>
                      <a:rPr lang="en-US" sz="1900" dirty="0">
                        <a:solidFill>
                          <a:schemeClr val="tx1"/>
                        </a:solidFill>
                        <a:latin typeface="Cambria Math" panose="02040503050406030204" pitchFamily="18" charset="0"/>
                      </a:rPr>
                      <m:t>= </m:t>
                    </m:r>
                    <m:f>
                      <m:fPr>
                        <m:ctrlPr>
                          <a:rPr lang="en-US" sz="1900" i="1" dirty="0">
                            <a:solidFill>
                              <a:schemeClr val="tx1"/>
                            </a:solidFill>
                            <a:latin typeface="Cambria Math" panose="02040503050406030204" pitchFamily="18" charset="0"/>
                          </a:rPr>
                        </m:ctrlPr>
                      </m:fPr>
                      <m:num>
                        <m:r>
                          <a:rPr lang="en-US" sz="1900" i="1" dirty="0">
                            <a:solidFill>
                              <a:schemeClr val="tx1"/>
                            </a:solidFill>
                            <a:latin typeface="Cambria Math" panose="02040503050406030204" pitchFamily="18" charset="0"/>
                          </a:rPr>
                          <m:t>𝑁</m:t>
                        </m:r>
                        <m:r>
                          <a:rPr lang="en-US" sz="1900" i="1" baseline="-25000" dirty="0">
                            <a:solidFill>
                              <a:schemeClr val="tx1"/>
                            </a:solidFill>
                            <a:latin typeface="Cambria Math" panose="02040503050406030204" pitchFamily="18" charset="0"/>
                          </a:rPr>
                          <m:t>1</m:t>
                        </m:r>
                      </m:num>
                      <m:den>
                        <m:r>
                          <a:rPr lang="en-US" sz="1900" i="1" dirty="0">
                            <a:solidFill>
                              <a:schemeClr val="tx1"/>
                            </a:solidFill>
                            <a:latin typeface="Cambria Math" panose="02040503050406030204" pitchFamily="18" charset="0"/>
                          </a:rPr>
                          <m:t>𝑁</m:t>
                        </m:r>
                      </m:den>
                    </m:f>
                  </m:oMath>
                </a14:m>
                <a:r>
                  <a:rPr lang="en-US" sz="1900" dirty="0">
                    <a:solidFill>
                      <a:schemeClr val="tx1"/>
                    </a:solidFill>
                  </a:rPr>
                  <a:t> , where N</a:t>
                </a:r>
                <a:r>
                  <a:rPr lang="en-US" sz="1900" baseline="-25000" dirty="0">
                    <a:solidFill>
                      <a:schemeClr val="tx1"/>
                    </a:solidFill>
                  </a:rPr>
                  <a:t>1</a:t>
                </a:r>
                <a:r>
                  <a:rPr lang="en-US" sz="1900" dirty="0">
                    <a:solidFill>
                      <a:schemeClr val="tx1"/>
                    </a:solidFill>
                  </a:rPr>
                  <a:t> = # heads &amp; N = # coin tosses</a:t>
                </a:r>
              </a:p>
              <a:p>
                <a:pPr marL="635000" lvl="1" indent="-177800"/>
                <a:r>
                  <a:rPr lang="en-US" sz="1900" dirty="0">
                    <a:solidFill>
                      <a:schemeClr val="bg1"/>
                    </a:solidFill>
                  </a:rPr>
                  <a:t>Class 1, feature 1: N = 1 (since class 1 appears once), N</a:t>
                </a:r>
                <a:r>
                  <a:rPr lang="en-US" sz="1900" baseline="-25000" dirty="0">
                    <a:solidFill>
                      <a:schemeClr val="bg1"/>
                    </a:solidFill>
                  </a:rPr>
                  <a:t>1</a:t>
                </a:r>
                <a:r>
                  <a:rPr lang="en-US" sz="1900" dirty="0">
                    <a:solidFill>
                      <a:schemeClr val="bg1"/>
                    </a:solidFill>
                  </a:rPr>
                  <a:t> = 0 (since among class 1 training data, feature 1 is always 0), so </a:t>
                </a:r>
                <a14:m>
                  <m:oMath xmlns:m="http://schemas.openxmlformats.org/officeDocument/2006/math">
                    <m:sSubSup>
                      <m:sSubSupPr>
                        <m:ctrlPr>
                          <a:rPr lang="en-US" sz="1900" i="1" dirty="0">
                            <a:solidFill>
                              <a:schemeClr val="bg1"/>
                            </a:solidFill>
                            <a:latin typeface="Cambria Math" panose="02040503050406030204" pitchFamily="18" charset="0"/>
                          </a:rPr>
                        </m:ctrlPr>
                      </m:sSubSupPr>
                      <m:e>
                        <m:r>
                          <a:rPr lang="en-US" sz="1900" i="1" dirty="0">
                            <a:solidFill>
                              <a:schemeClr val="bg1"/>
                            </a:solidFill>
                            <a:latin typeface="Cambria Math" panose="02040503050406030204" pitchFamily="18" charset="0"/>
                          </a:rPr>
                          <m:t>𝜂</m:t>
                        </m:r>
                      </m:e>
                      <m:sub>
                        <m:r>
                          <a:rPr lang="en-US" sz="1900" i="1" dirty="0">
                            <a:solidFill>
                              <a:schemeClr val="bg1"/>
                            </a:solidFill>
                            <a:latin typeface="Cambria Math" panose="02040503050406030204" pitchFamily="18" charset="0"/>
                          </a:rPr>
                          <m:t>11</m:t>
                        </m:r>
                      </m:sub>
                      <m:sup>
                        <m:r>
                          <a:rPr lang="en-US" sz="1900" i="1" dirty="0">
                            <a:solidFill>
                              <a:schemeClr val="bg1"/>
                            </a:solidFill>
                            <a:latin typeface="Cambria Math" panose="02040503050406030204" pitchFamily="18" charset="0"/>
                          </a:rPr>
                          <m:t>𝑀𝐿</m:t>
                        </m:r>
                      </m:sup>
                    </m:sSubSup>
                    <m:r>
                      <a:rPr lang="en-US" sz="1900" i="1" dirty="0" smtClean="0">
                        <a:solidFill>
                          <a:schemeClr val="bg1"/>
                        </a:solidFill>
                        <a:latin typeface="Cambria Math" panose="02040503050406030204" pitchFamily="18" charset="0"/>
                      </a:rPr>
                      <m:t>=</m:t>
                    </m:r>
                  </m:oMath>
                </a14:m>
                <a:r>
                  <a:rPr lang="en-US" sz="1900" dirty="0">
                    <a:solidFill>
                      <a:schemeClr val="bg1"/>
                    </a:solidFill>
                  </a:rPr>
                  <a:t> </a:t>
                </a:r>
                <a14:m>
                  <m:oMath xmlns:m="http://schemas.openxmlformats.org/officeDocument/2006/math">
                    <m:f>
                      <m:fPr>
                        <m:ctrlPr>
                          <a:rPr lang="en-US" sz="1900" i="1" dirty="0">
                            <a:solidFill>
                              <a:schemeClr val="bg1"/>
                            </a:solidFill>
                            <a:latin typeface="Cambria Math" panose="02040503050406030204" pitchFamily="18" charset="0"/>
                          </a:rPr>
                        </m:ctrlPr>
                      </m:fPr>
                      <m:num>
                        <m:r>
                          <a:rPr lang="en-US" sz="1900" i="1" dirty="0">
                            <a:solidFill>
                              <a:schemeClr val="bg1"/>
                            </a:solidFill>
                            <a:latin typeface="Cambria Math" panose="02040503050406030204" pitchFamily="18" charset="0"/>
                          </a:rPr>
                          <m:t>0</m:t>
                        </m:r>
                      </m:num>
                      <m:den>
                        <m:r>
                          <a:rPr lang="en-US" sz="1900" i="1" dirty="0">
                            <a:solidFill>
                              <a:schemeClr val="bg1"/>
                            </a:solidFill>
                            <a:latin typeface="Cambria Math" panose="02040503050406030204" pitchFamily="18" charset="0"/>
                          </a:rPr>
                          <m:t>1</m:t>
                        </m:r>
                      </m:den>
                    </m:f>
                    <m:r>
                      <a:rPr lang="en-US" sz="1900" i="1" dirty="0">
                        <a:solidFill>
                          <a:schemeClr val="bg1"/>
                        </a:solidFill>
                        <a:latin typeface="Cambria Math" panose="02040503050406030204" pitchFamily="18" charset="0"/>
                      </a:rPr>
                      <m:t>=0</m:t>
                    </m:r>
                  </m:oMath>
                </a14:m>
                <a:endParaRPr lang="en-US" sz="1900" dirty="0">
                  <a:solidFill>
                    <a:schemeClr val="bg1"/>
                  </a:solidFill>
                </a:endParaRPr>
              </a:p>
              <a:p>
                <a:pPr marL="635000" lvl="1" indent="-177800"/>
                <a:r>
                  <a:rPr lang="en-US" sz="1900" dirty="0">
                    <a:solidFill>
                      <a:schemeClr val="bg1"/>
                    </a:solidFill>
                  </a:rPr>
                  <a:t>Class 1, feature 2: N = 1 (since class 1 appears once), N</a:t>
                </a:r>
                <a:r>
                  <a:rPr lang="en-US" sz="1900" baseline="-25000" dirty="0">
                    <a:solidFill>
                      <a:schemeClr val="bg1"/>
                    </a:solidFill>
                  </a:rPr>
                  <a:t>1</a:t>
                </a:r>
                <a:r>
                  <a:rPr lang="en-US" sz="1900" dirty="0">
                    <a:solidFill>
                      <a:schemeClr val="bg1"/>
                    </a:solidFill>
                  </a:rPr>
                  <a:t> = 0 (since among class 1 training data, feature 2 is always 0), so </a:t>
                </a:r>
                <a14:m>
                  <m:oMath xmlns:m="http://schemas.openxmlformats.org/officeDocument/2006/math">
                    <m:sSubSup>
                      <m:sSubSupPr>
                        <m:ctrlPr>
                          <a:rPr lang="en-US" sz="1900" i="1" dirty="0">
                            <a:solidFill>
                              <a:schemeClr val="bg1"/>
                            </a:solidFill>
                            <a:latin typeface="Cambria Math" panose="02040503050406030204" pitchFamily="18" charset="0"/>
                          </a:rPr>
                        </m:ctrlPr>
                      </m:sSubSupPr>
                      <m:e>
                        <m:r>
                          <a:rPr lang="en-US" sz="1900" i="1" dirty="0">
                            <a:solidFill>
                              <a:schemeClr val="bg1"/>
                            </a:solidFill>
                            <a:latin typeface="Cambria Math" panose="02040503050406030204" pitchFamily="18" charset="0"/>
                          </a:rPr>
                          <m:t>𝜂</m:t>
                        </m:r>
                      </m:e>
                      <m:sub>
                        <m:r>
                          <a:rPr lang="en-US" sz="1900" i="1" dirty="0">
                            <a:solidFill>
                              <a:schemeClr val="bg1"/>
                            </a:solidFill>
                            <a:latin typeface="Cambria Math" panose="02040503050406030204" pitchFamily="18" charset="0"/>
                          </a:rPr>
                          <m:t>21</m:t>
                        </m:r>
                      </m:sub>
                      <m:sup>
                        <m:r>
                          <a:rPr lang="en-US" sz="1900" i="1" dirty="0">
                            <a:solidFill>
                              <a:schemeClr val="bg1"/>
                            </a:solidFill>
                            <a:latin typeface="Cambria Math" panose="02040503050406030204" pitchFamily="18" charset="0"/>
                          </a:rPr>
                          <m:t>𝑀𝐿</m:t>
                        </m:r>
                      </m:sup>
                    </m:sSubSup>
                    <m:r>
                      <a:rPr lang="en-US" sz="1900" i="1" dirty="0">
                        <a:solidFill>
                          <a:schemeClr val="bg1"/>
                        </a:solidFill>
                        <a:latin typeface="Cambria Math" panose="02040503050406030204" pitchFamily="18" charset="0"/>
                      </a:rPr>
                      <m:t>=</m:t>
                    </m:r>
                  </m:oMath>
                </a14:m>
                <a:r>
                  <a:rPr lang="en-US" sz="1900" dirty="0">
                    <a:solidFill>
                      <a:schemeClr val="bg1"/>
                    </a:solidFill>
                  </a:rPr>
                  <a:t> </a:t>
                </a:r>
                <a14:m>
                  <m:oMath xmlns:m="http://schemas.openxmlformats.org/officeDocument/2006/math">
                    <m:f>
                      <m:fPr>
                        <m:ctrlPr>
                          <a:rPr lang="en-US" sz="1900" i="1" dirty="0">
                            <a:solidFill>
                              <a:schemeClr val="bg1"/>
                            </a:solidFill>
                            <a:latin typeface="Cambria Math" panose="02040503050406030204" pitchFamily="18" charset="0"/>
                          </a:rPr>
                        </m:ctrlPr>
                      </m:fPr>
                      <m:num>
                        <m:r>
                          <a:rPr lang="en-US" sz="1900" i="1" dirty="0">
                            <a:solidFill>
                              <a:schemeClr val="bg1"/>
                            </a:solidFill>
                            <a:latin typeface="Cambria Math" panose="02040503050406030204" pitchFamily="18" charset="0"/>
                          </a:rPr>
                          <m:t>0</m:t>
                        </m:r>
                      </m:num>
                      <m:den>
                        <m:r>
                          <a:rPr lang="en-US" sz="1900" i="1" dirty="0">
                            <a:solidFill>
                              <a:schemeClr val="bg1"/>
                            </a:solidFill>
                            <a:latin typeface="Cambria Math" panose="02040503050406030204" pitchFamily="18" charset="0"/>
                          </a:rPr>
                          <m:t>1</m:t>
                        </m:r>
                      </m:den>
                    </m:f>
                    <m:r>
                      <a:rPr lang="en-US" sz="1900" i="1" dirty="0">
                        <a:solidFill>
                          <a:schemeClr val="bg1"/>
                        </a:solidFill>
                        <a:latin typeface="Cambria Math" panose="02040503050406030204" pitchFamily="18" charset="0"/>
                      </a:rPr>
                      <m:t>=0</m:t>
                    </m:r>
                  </m:oMath>
                </a14:m>
                <a:endParaRPr lang="en-US" sz="1900" dirty="0">
                  <a:solidFill>
                    <a:schemeClr val="bg1"/>
                  </a:solidFill>
                </a:endParaRPr>
              </a:p>
            </p:txBody>
          </p:sp>
        </mc:Choice>
        <mc:Fallback xmlns="">
          <p:sp>
            <p:nvSpPr>
              <p:cNvPr id="19" name="Content Placeholder 2">
                <a:extLst>
                  <a:ext uri="{FF2B5EF4-FFF2-40B4-BE49-F238E27FC236}">
                    <a16:creationId xmlns:a16="http://schemas.microsoft.com/office/drawing/2014/main" id="{86607432-5765-8F42-B561-6046A1558BAD}"/>
                  </a:ext>
                </a:extLst>
              </p:cNvPr>
              <p:cNvSpPr txBox="1">
                <a:spLocks noRot="1" noChangeAspect="1" noMove="1" noResize="1" noEditPoints="1" noAdjustHandles="1" noChangeArrowheads="1" noChangeShapeType="1" noTextEdit="1"/>
              </p:cNvSpPr>
              <p:nvPr/>
            </p:nvSpPr>
            <p:spPr>
              <a:xfrm>
                <a:off x="107091" y="4384387"/>
                <a:ext cx="8859624" cy="220891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446741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0DF9FD2-EF82-7945-98D0-E3D0D9ABEDD5}"/>
              </a:ext>
            </a:extLst>
          </p:cNvPr>
          <p:cNvPicPr>
            <a:picLocks noChangeAspect="1"/>
          </p:cNvPicPr>
          <p:nvPr/>
        </p:nvPicPr>
        <p:blipFill rotWithShape="1">
          <a:blip r:embed="rId3"/>
          <a:srcRect b="50152"/>
          <a:stretch/>
        </p:blipFill>
        <p:spPr>
          <a:xfrm>
            <a:off x="247771" y="1989317"/>
            <a:ext cx="7406640" cy="2352293"/>
          </a:xfrm>
          <a:prstGeom prst="rect">
            <a:avLst/>
          </a:prstGeom>
        </p:spPr>
      </p:pic>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112103653"/>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chemeClr val="tx1"/>
                              </a:solidFill>
                            </a:rPr>
                            <a:t>x</a:t>
                          </a:r>
                          <a:r>
                            <a:rPr lang="en-US" sz="1600" baseline="-25000" dirty="0">
                              <a:solidFill>
                                <a:schemeClr val="tx1"/>
                              </a:solidFill>
                            </a:rPr>
                            <a:t>31</a:t>
                          </a:r>
                          <a:r>
                            <a:rPr lang="en-US" sz="1600" dirty="0">
                              <a:solidFill>
                                <a:schemeClr val="tx1"/>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r>
                                <m:rPr>
                                  <m:nor/>
                                </m:rPr>
                                <a:rPr lang="en-US" sz="1600" b="0" i="0" baseline="-25000" dirty="0" smtClean="0"/>
                                <m:t>1</m:t>
                              </m:r>
                            </m:oMath>
                          </a14:m>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112103653"/>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chemeClr val="tx1"/>
                              </a:solidFill>
                            </a:rPr>
                            <a:t>x</a:t>
                          </a:r>
                          <a:r>
                            <a:rPr lang="en-US" sz="1600" baseline="-25000" dirty="0">
                              <a:solidFill>
                                <a:schemeClr val="tx1"/>
                              </a:solidFill>
                            </a:rPr>
                            <a:t>31</a:t>
                          </a:r>
                          <a:r>
                            <a:rPr lang="en-US" sz="1600" dirty="0">
                              <a:solidFill>
                                <a:schemeClr val="tx1"/>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oMath>
                </a14:m>
                <a:r>
                  <a:rPr lang="en-US" sz="2000" dirty="0"/>
                  <a:t>using ML for class prior &amp; ML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p:sp>
        <p:nvSpPr>
          <p:cNvPr id="13" name="Curved Left Arrow 12">
            <a:extLst>
              <a:ext uri="{FF2B5EF4-FFF2-40B4-BE49-F238E27FC236}">
                <a16:creationId xmlns:a16="http://schemas.microsoft.com/office/drawing/2014/main" id="{F8B1DE7B-381E-7C48-A7F2-C627E7D2C3B8}"/>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47130F45-11AC-AF4B-BB3D-6C13A70F2235}"/>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sp>
        <p:nvSpPr>
          <p:cNvPr id="15" name="Oval 14">
            <a:extLst>
              <a:ext uri="{FF2B5EF4-FFF2-40B4-BE49-F238E27FC236}">
                <a16:creationId xmlns:a16="http://schemas.microsoft.com/office/drawing/2014/main" id="{225FF886-61D0-9F4E-941A-FD08F3CF37D5}"/>
              </a:ext>
            </a:extLst>
          </p:cNvPr>
          <p:cNvSpPr/>
          <p:nvPr/>
        </p:nvSpPr>
        <p:spPr>
          <a:xfrm>
            <a:off x="3102015" y="3904735"/>
            <a:ext cx="288925" cy="43687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C5867C83-6857-E042-9430-96B4140D4BF1}"/>
              </a:ext>
            </a:extLst>
          </p:cNvPr>
          <p:cNvSpPr/>
          <p:nvPr/>
        </p:nvSpPr>
        <p:spPr>
          <a:xfrm>
            <a:off x="3756088" y="3495556"/>
            <a:ext cx="1741887" cy="533718"/>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D85A9394-F5B2-164D-A38A-6C998D6EC8A2}"/>
                  </a:ext>
                </a:extLst>
              </p:cNvPr>
              <p:cNvSpPr txBox="1">
                <a:spLocks/>
              </p:cNvSpPr>
              <p:nvPr/>
            </p:nvSpPr>
            <p:spPr>
              <a:xfrm>
                <a:off x="107091" y="4384387"/>
                <a:ext cx="8859624" cy="220891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950" indent="-177800"/>
                <a:r>
                  <a:rPr lang="en-US" sz="1900" dirty="0">
                    <a:solidFill>
                      <a:schemeClr val="tx1"/>
                    </a:solidFill>
                  </a:rPr>
                  <a:t>Last lecture: ML estimate of probability of head </a:t>
                </a:r>
                <a14:m>
                  <m:oMath xmlns:m="http://schemas.openxmlformats.org/officeDocument/2006/math">
                    <m:r>
                      <m:rPr>
                        <m:nor/>
                      </m:rPr>
                      <a:rPr lang="en-US" sz="1900" dirty="0">
                        <a:solidFill>
                          <a:schemeClr val="tx1"/>
                        </a:solidFill>
                        <a:latin typeface="Cambria Math" panose="02040503050406030204" pitchFamily="18" charset="0"/>
                      </a:rPr>
                      <m:t>= </m:t>
                    </m:r>
                    <m:f>
                      <m:fPr>
                        <m:ctrlPr>
                          <a:rPr lang="en-US" sz="1900" i="1" dirty="0">
                            <a:solidFill>
                              <a:schemeClr val="tx1"/>
                            </a:solidFill>
                            <a:latin typeface="Cambria Math" panose="02040503050406030204" pitchFamily="18" charset="0"/>
                          </a:rPr>
                        </m:ctrlPr>
                      </m:fPr>
                      <m:num>
                        <m:r>
                          <a:rPr lang="en-US" sz="1900" i="1" dirty="0">
                            <a:solidFill>
                              <a:schemeClr val="tx1"/>
                            </a:solidFill>
                            <a:latin typeface="Cambria Math" panose="02040503050406030204" pitchFamily="18" charset="0"/>
                          </a:rPr>
                          <m:t>𝑁</m:t>
                        </m:r>
                        <m:r>
                          <a:rPr lang="en-US" sz="1900" i="1" baseline="-25000" dirty="0">
                            <a:solidFill>
                              <a:schemeClr val="tx1"/>
                            </a:solidFill>
                            <a:latin typeface="Cambria Math" panose="02040503050406030204" pitchFamily="18" charset="0"/>
                          </a:rPr>
                          <m:t>1</m:t>
                        </m:r>
                      </m:num>
                      <m:den>
                        <m:r>
                          <a:rPr lang="en-US" sz="1900" i="1" dirty="0">
                            <a:solidFill>
                              <a:schemeClr val="tx1"/>
                            </a:solidFill>
                            <a:latin typeface="Cambria Math" panose="02040503050406030204" pitchFamily="18" charset="0"/>
                          </a:rPr>
                          <m:t>𝑁</m:t>
                        </m:r>
                      </m:den>
                    </m:f>
                  </m:oMath>
                </a14:m>
                <a:r>
                  <a:rPr lang="en-US" sz="1900" dirty="0">
                    <a:solidFill>
                      <a:schemeClr val="tx1"/>
                    </a:solidFill>
                  </a:rPr>
                  <a:t> , where N</a:t>
                </a:r>
                <a:r>
                  <a:rPr lang="en-US" sz="1900" baseline="-25000" dirty="0">
                    <a:solidFill>
                      <a:schemeClr val="tx1"/>
                    </a:solidFill>
                  </a:rPr>
                  <a:t>1</a:t>
                </a:r>
                <a:r>
                  <a:rPr lang="en-US" sz="1900" dirty="0">
                    <a:solidFill>
                      <a:schemeClr val="tx1"/>
                    </a:solidFill>
                  </a:rPr>
                  <a:t> = # heads &amp; N = # coin tosses</a:t>
                </a:r>
              </a:p>
              <a:p>
                <a:pPr marL="635000" lvl="1" indent="-177800"/>
                <a:r>
                  <a:rPr lang="en-US" sz="1900" dirty="0">
                    <a:solidFill>
                      <a:schemeClr val="bg1"/>
                    </a:solidFill>
                  </a:rPr>
                  <a:t>Class 1, feature 1: N = 1 (since class 1 appears once), N</a:t>
                </a:r>
                <a:r>
                  <a:rPr lang="en-US" sz="1900" baseline="-25000" dirty="0">
                    <a:solidFill>
                      <a:schemeClr val="bg1"/>
                    </a:solidFill>
                  </a:rPr>
                  <a:t>1</a:t>
                </a:r>
                <a:r>
                  <a:rPr lang="en-US" sz="1900" dirty="0">
                    <a:solidFill>
                      <a:schemeClr val="bg1"/>
                    </a:solidFill>
                  </a:rPr>
                  <a:t> = 0 (since among class 1 training data, feature 1 is always 0), so </a:t>
                </a:r>
                <a14:m>
                  <m:oMath xmlns:m="http://schemas.openxmlformats.org/officeDocument/2006/math">
                    <m:sSubSup>
                      <m:sSubSupPr>
                        <m:ctrlPr>
                          <a:rPr lang="en-US" sz="1900" i="1" dirty="0">
                            <a:latin typeface="Cambria Math" panose="02040503050406030204" pitchFamily="18" charset="0"/>
                          </a:rPr>
                        </m:ctrlPr>
                      </m:sSubSupPr>
                      <m:e>
                        <m:r>
                          <a:rPr lang="en-US" sz="1900" i="1" dirty="0">
                            <a:latin typeface="Cambria Math" panose="02040503050406030204" pitchFamily="18" charset="0"/>
                          </a:rPr>
                          <m:t>𝜂</m:t>
                        </m:r>
                      </m:e>
                      <m:sub>
                        <m:r>
                          <a:rPr lang="en-US" sz="1900" i="1" dirty="0">
                            <a:latin typeface="Cambria Math" panose="02040503050406030204" pitchFamily="18" charset="0"/>
                          </a:rPr>
                          <m:t>11</m:t>
                        </m:r>
                      </m:sub>
                      <m:sup>
                        <m:r>
                          <a:rPr lang="en-US" sz="1900" i="1" dirty="0">
                            <a:latin typeface="Cambria Math" panose="02040503050406030204" pitchFamily="18" charset="0"/>
                          </a:rPr>
                          <m:t>𝑀𝐿</m:t>
                        </m:r>
                      </m:sup>
                    </m:sSubSup>
                    <m:r>
                      <a:rPr lang="en-US" sz="1900" i="1" dirty="0" smtClean="0">
                        <a:solidFill>
                          <a:schemeClr val="bg1"/>
                        </a:solidFill>
                        <a:latin typeface="Cambria Math" panose="02040503050406030204" pitchFamily="18" charset="0"/>
                      </a:rPr>
                      <m:t>=</m:t>
                    </m:r>
                  </m:oMath>
                </a14:m>
                <a:r>
                  <a:rPr lang="en-US" sz="1900" dirty="0">
                    <a:solidFill>
                      <a:schemeClr val="bg1"/>
                    </a:solidFill>
                  </a:rPr>
                  <a:t> </a:t>
                </a:r>
                <a14:m>
                  <m:oMath xmlns:m="http://schemas.openxmlformats.org/officeDocument/2006/math">
                    <m:f>
                      <m:fPr>
                        <m:ctrlPr>
                          <a:rPr lang="en-US" sz="1900" i="1" dirty="0">
                            <a:solidFill>
                              <a:schemeClr val="bg1"/>
                            </a:solidFill>
                            <a:latin typeface="Cambria Math" panose="02040503050406030204" pitchFamily="18" charset="0"/>
                          </a:rPr>
                        </m:ctrlPr>
                      </m:fPr>
                      <m:num>
                        <m:r>
                          <a:rPr lang="en-US" sz="1900" i="1" dirty="0">
                            <a:solidFill>
                              <a:schemeClr val="bg1"/>
                            </a:solidFill>
                            <a:latin typeface="Cambria Math" panose="02040503050406030204" pitchFamily="18" charset="0"/>
                          </a:rPr>
                          <m:t>0</m:t>
                        </m:r>
                      </m:num>
                      <m:den>
                        <m:r>
                          <a:rPr lang="en-US" sz="1900" i="1" dirty="0">
                            <a:solidFill>
                              <a:schemeClr val="bg1"/>
                            </a:solidFill>
                            <a:latin typeface="Cambria Math" panose="02040503050406030204" pitchFamily="18" charset="0"/>
                          </a:rPr>
                          <m:t>1</m:t>
                        </m:r>
                      </m:den>
                    </m:f>
                    <m:r>
                      <a:rPr lang="en-US" sz="1900" i="1" dirty="0">
                        <a:solidFill>
                          <a:schemeClr val="bg1"/>
                        </a:solidFill>
                        <a:latin typeface="Cambria Math" panose="02040503050406030204" pitchFamily="18" charset="0"/>
                      </a:rPr>
                      <m:t>=0</m:t>
                    </m:r>
                  </m:oMath>
                </a14:m>
                <a:endParaRPr lang="en-US" sz="1900" dirty="0">
                  <a:solidFill>
                    <a:schemeClr val="bg1"/>
                  </a:solidFill>
                </a:endParaRPr>
              </a:p>
              <a:p>
                <a:pPr marL="635000" lvl="1" indent="-177800"/>
                <a:r>
                  <a:rPr lang="en-US" sz="1900" dirty="0">
                    <a:solidFill>
                      <a:schemeClr val="bg1"/>
                    </a:solidFill>
                  </a:rPr>
                  <a:t>Class 1, feature 2: N = 1 (since class 1 appears once), N</a:t>
                </a:r>
                <a:r>
                  <a:rPr lang="en-US" sz="1900" baseline="-25000" dirty="0">
                    <a:solidFill>
                      <a:schemeClr val="bg1"/>
                    </a:solidFill>
                  </a:rPr>
                  <a:t>1</a:t>
                </a:r>
                <a:r>
                  <a:rPr lang="en-US" sz="1900" dirty="0">
                    <a:solidFill>
                      <a:schemeClr val="bg1"/>
                    </a:solidFill>
                  </a:rPr>
                  <a:t> = 0 (since among class 1 training data, feature 2 is always 0), so </a:t>
                </a:r>
                <a14:m>
                  <m:oMath xmlns:m="http://schemas.openxmlformats.org/officeDocument/2006/math">
                    <m:sSubSup>
                      <m:sSubSupPr>
                        <m:ctrlPr>
                          <a:rPr lang="en-US" sz="1900" i="1" dirty="0">
                            <a:solidFill>
                              <a:schemeClr val="bg1"/>
                            </a:solidFill>
                            <a:latin typeface="Cambria Math" panose="02040503050406030204" pitchFamily="18" charset="0"/>
                          </a:rPr>
                        </m:ctrlPr>
                      </m:sSubSupPr>
                      <m:e>
                        <m:r>
                          <a:rPr lang="en-US" sz="1900" i="1" dirty="0">
                            <a:solidFill>
                              <a:schemeClr val="bg1"/>
                            </a:solidFill>
                            <a:latin typeface="Cambria Math" panose="02040503050406030204" pitchFamily="18" charset="0"/>
                          </a:rPr>
                          <m:t>𝜂</m:t>
                        </m:r>
                      </m:e>
                      <m:sub>
                        <m:r>
                          <a:rPr lang="en-US" sz="1900" i="1" dirty="0">
                            <a:solidFill>
                              <a:schemeClr val="bg1"/>
                            </a:solidFill>
                            <a:latin typeface="Cambria Math" panose="02040503050406030204" pitchFamily="18" charset="0"/>
                          </a:rPr>
                          <m:t>21</m:t>
                        </m:r>
                      </m:sub>
                      <m:sup>
                        <m:r>
                          <a:rPr lang="en-US" sz="1900" i="1" dirty="0">
                            <a:solidFill>
                              <a:schemeClr val="bg1"/>
                            </a:solidFill>
                            <a:latin typeface="Cambria Math" panose="02040503050406030204" pitchFamily="18" charset="0"/>
                          </a:rPr>
                          <m:t>𝑀𝐿</m:t>
                        </m:r>
                      </m:sup>
                    </m:sSubSup>
                    <m:r>
                      <a:rPr lang="en-US" sz="1900" i="1" dirty="0">
                        <a:solidFill>
                          <a:schemeClr val="bg1"/>
                        </a:solidFill>
                        <a:latin typeface="Cambria Math" panose="02040503050406030204" pitchFamily="18" charset="0"/>
                      </a:rPr>
                      <m:t>=</m:t>
                    </m:r>
                  </m:oMath>
                </a14:m>
                <a:r>
                  <a:rPr lang="en-US" sz="1900" dirty="0">
                    <a:solidFill>
                      <a:schemeClr val="bg1"/>
                    </a:solidFill>
                  </a:rPr>
                  <a:t> </a:t>
                </a:r>
                <a14:m>
                  <m:oMath xmlns:m="http://schemas.openxmlformats.org/officeDocument/2006/math">
                    <m:f>
                      <m:fPr>
                        <m:ctrlPr>
                          <a:rPr lang="en-US" sz="1900" i="1" dirty="0">
                            <a:solidFill>
                              <a:schemeClr val="bg1"/>
                            </a:solidFill>
                            <a:latin typeface="Cambria Math" panose="02040503050406030204" pitchFamily="18" charset="0"/>
                          </a:rPr>
                        </m:ctrlPr>
                      </m:fPr>
                      <m:num>
                        <m:r>
                          <a:rPr lang="en-US" sz="1900" i="1" dirty="0">
                            <a:solidFill>
                              <a:schemeClr val="bg1"/>
                            </a:solidFill>
                            <a:latin typeface="Cambria Math" panose="02040503050406030204" pitchFamily="18" charset="0"/>
                          </a:rPr>
                          <m:t>0</m:t>
                        </m:r>
                      </m:num>
                      <m:den>
                        <m:r>
                          <a:rPr lang="en-US" sz="1900" i="1" dirty="0">
                            <a:solidFill>
                              <a:schemeClr val="bg1"/>
                            </a:solidFill>
                            <a:latin typeface="Cambria Math" panose="02040503050406030204" pitchFamily="18" charset="0"/>
                          </a:rPr>
                          <m:t>1</m:t>
                        </m:r>
                      </m:den>
                    </m:f>
                    <m:r>
                      <a:rPr lang="en-US" sz="1900" i="1" dirty="0">
                        <a:solidFill>
                          <a:schemeClr val="bg1"/>
                        </a:solidFill>
                        <a:latin typeface="Cambria Math" panose="02040503050406030204" pitchFamily="18" charset="0"/>
                      </a:rPr>
                      <m:t>=0</m:t>
                    </m:r>
                  </m:oMath>
                </a14:m>
                <a:endParaRPr lang="en-US" sz="1900" dirty="0">
                  <a:solidFill>
                    <a:schemeClr val="bg1"/>
                  </a:solidFill>
                </a:endParaRPr>
              </a:p>
            </p:txBody>
          </p:sp>
        </mc:Choice>
        <mc:Fallback xmlns="">
          <p:sp>
            <p:nvSpPr>
              <p:cNvPr id="17" name="Content Placeholder 2">
                <a:extLst>
                  <a:ext uri="{FF2B5EF4-FFF2-40B4-BE49-F238E27FC236}">
                    <a16:creationId xmlns:a16="http://schemas.microsoft.com/office/drawing/2014/main" id="{D85A9394-F5B2-164D-A38A-6C998D6EC8A2}"/>
                  </a:ext>
                </a:extLst>
              </p:cNvPr>
              <p:cNvSpPr txBox="1">
                <a:spLocks noRot="1" noChangeAspect="1" noMove="1" noResize="1" noEditPoints="1" noAdjustHandles="1" noChangeArrowheads="1" noChangeShapeType="1" noTextEdit="1"/>
              </p:cNvSpPr>
              <p:nvPr/>
            </p:nvSpPr>
            <p:spPr>
              <a:xfrm>
                <a:off x="107091" y="4384387"/>
                <a:ext cx="8859624" cy="220891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445622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0DF9FD2-EF82-7945-98D0-E3D0D9ABEDD5}"/>
              </a:ext>
            </a:extLst>
          </p:cNvPr>
          <p:cNvPicPr>
            <a:picLocks noChangeAspect="1"/>
          </p:cNvPicPr>
          <p:nvPr/>
        </p:nvPicPr>
        <p:blipFill rotWithShape="1">
          <a:blip r:embed="rId3"/>
          <a:srcRect b="50152"/>
          <a:stretch/>
        </p:blipFill>
        <p:spPr>
          <a:xfrm>
            <a:off x="247771" y="1989317"/>
            <a:ext cx="7406640" cy="2352293"/>
          </a:xfrm>
          <a:prstGeom prst="rect">
            <a:avLst/>
          </a:prstGeom>
        </p:spPr>
      </p:pic>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1463770443"/>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00B050"/>
                              </a:solidFill>
                            </a:rPr>
                            <a:t>x</a:t>
                          </a:r>
                          <a:r>
                            <a:rPr lang="en-US" sz="1600" baseline="-25000" dirty="0">
                              <a:solidFill>
                                <a:srgbClr val="00B050"/>
                              </a:solidFill>
                            </a:rPr>
                            <a:t>31</a:t>
                          </a:r>
                          <a:r>
                            <a:rPr lang="en-US" sz="1600" dirty="0">
                              <a:solidFill>
                                <a:srgbClr val="00B05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solidFill>
                                        <a:srgbClr val="00B050"/>
                                      </a:solidFill>
                                      <a:latin typeface="Cambria Math" panose="02040503050406030204" pitchFamily="18" charset="0"/>
                                    </a:rPr>
                                  </m:ctrlPr>
                                </m:accPr>
                                <m:e>
                                  <m:r>
                                    <a:rPr lang="en-US" sz="1600" b="0" i="1" dirty="0" smtClean="0">
                                      <a:solidFill>
                                        <a:srgbClr val="00B050"/>
                                      </a:solidFill>
                                      <a:latin typeface="Cambria Math" panose="02040503050406030204" pitchFamily="18" charset="0"/>
                                    </a:rPr>
                                    <m:t>𝑥</m:t>
                                  </m:r>
                                </m:e>
                              </m:acc>
                              <m:r>
                                <m:rPr>
                                  <m:nor/>
                                </m:rPr>
                                <a:rPr lang="en-US" sz="1600" b="0" i="0" baseline="-25000" dirty="0" smtClean="0">
                                  <a:solidFill>
                                    <a:srgbClr val="00B050"/>
                                  </a:solidFill>
                                </a:rPr>
                                <m:t>1</m:t>
                              </m:r>
                            </m:oMath>
                          </a14:m>
                          <a:r>
                            <a:rPr lang="en-US" sz="1600" dirty="0">
                              <a:solidFill>
                                <a:srgbClr val="00B05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1463770443"/>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00B050"/>
                              </a:solidFill>
                            </a:rPr>
                            <a:t>x</a:t>
                          </a:r>
                          <a:r>
                            <a:rPr lang="en-US" sz="1600" baseline="-25000" dirty="0">
                              <a:solidFill>
                                <a:srgbClr val="00B050"/>
                              </a:solidFill>
                            </a:rPr>
                            <a:t>31</a:t>
                          </a:r>
                          <a:r>
                            <a:rPr lang="en-US" sz="1600" dirty="0">
                              <a:solidFill>
                                <a:srgbClr val="00B05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oMath>
                </a14:m>
                <a:r>
                  <a:rPr lang="en-US" sz="2000" dirty="0"/>
                  <a:t>using ML for class prior &amp; ML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p:sp>
        <p:nvSpPr>
          <p:cNvPr id="13" name="Curved Left Arrow 12">
            <a:extLst>
              <a:ext uri="{FF2B5EF4-FFF2-40B4-BE49-F238E27FC236}">
                <a16:creationId xmlns:a16="http://schemas.microsoft.com/office/drawing/2014/main" id="{F8B1DE7B-381E-7C48-A7F2-C627E7D2C3B8}"/>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47130F45-11AC-AF4B-BB3D-6C13A70F2235}"/>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sp>
        <p:nvSpPr>
          <p:cNvPr id="15" name="Oval 14">
            <a:extLst>
              <a:ext uri="{FF2B5EF4-FFF2-40B4-BE49-F238E27FC236}">
                <a16:creationId xmlns:a16="http://schemas.microsoft.com/office/drawing/2014/main" id="{225FF886-61D0-9F4E-941A-FD08F3CF37D5}"/>
              </a:ext>
            </a:extLst>
          </p:cNvPr>
          <p:cNvSpPr/>
          <p:nvPr/>
        </p:nvSpPr>
        <p:spPr>
          <a:xfrm>
            <a:off x="3102015" y="3904735"/>
            <a:ext cx="288925" cy="43687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C5867C83-6857-E042-9430-96B4140D4BF1}"/>
              </a:ext>
            </a:extLst>
          </p:cNvPr>
          <p:cNvSpPr/>
          <p:nvPr/>
        </p:nvSpPr>
        <p:spPr>
          <a:xfrm>
            <a:off x="3756088" y="3495556"/>
            <a:ext cx="1741887" cy="533718"/>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95E5AEF8-00D7-924E-8B06-052C1A7C6454}"/>
                  </a:ext>
                </a:extLst>
              </p:cNvPr>
              <p:cNvSpPr txBox="1">
                <a:spLocks/>
              </p:cNvSpPr>
              <p:nvPr/>
            </p:nvSpPr>
            <p:spPr>
              <a:xfrm>
                <a:off x="107091" y="4384387"/>
                <a:ext cx="8859624" cy="220891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950" indent="-177800"/>
                <a:r>
                  <a:rPr lang="en-US" sz="1900" dirty="0"/>
                  <a:t>Last lecture: ML estimate of probability of head </a:t>
                </a:r>
                <a14:m>
                  <m:oMath xmlns:m="http://schemas.openxmlformats.org/officeDocument/2006/math">
                    <m:r>
                      <m:rPr>
                        <m:nor/>
                      </m:rPr>
                      <a:rPr lang="en-US" sz="1900" dirty="0">
                        <a:latin typeface="Cambria Math" panose="02040503050406030204" pitchFamily="18" charset="0"/>
                      </a:rPr>
                      <m:t>= </m:t>
                    </m:r>
                    <m:f>
                      <m:fPr>
                        <m:ctrlPr>
                          <a:rPr lang="en-US" sz="1900" i="1" dirty="0">
                            <a:latin typeface="Cambria Math" panose="02040503050406030204" pitchFamily="18" charset="0"/>
                          </a:rPr>
                        </m:ctrlPr>
                      </m:fPr>
                      <m:num>
                        <m:r>
                          <a:rPr lang="en-US" sz="1900" i="1" dirty="0">
                            <a:latin typeface="Cambria Math" panose="02040503050406030204" pitchFamily="18" charset="0"/>
                          </a:rPr>
                          <m:t>𝑁</m:t>
                        </m:r>
                        <m:r>
                          <a:rPr lang="en-US" sz="1900" i="1" baseline="-25000" dirty="0">
                            <a:latin typeface="Cambria Math" panose="02040503050406030204" pitchFamily="18" charset="0"/>
                          </a:rPr>
                          <m:t>1</m:t>
                        </m:r>
                      </m:num>
                      <m:den>
                        <m:r>
                          <a:rPr lang="en-US" sz="1900" i="1" dirty="0">
                            <a:latin typeface="Cambria Math" panose="02040503050406030204" pitchFamily="18" charset="0"/>
                          </a:rPr>
                          <m:t>𝑁</m:t>
                        </m:r>
                      </m:den>
                    </m:f>
                  </m:oMath>
                </a14:m>
                <a:r>
                  <a:rPr lang="en-US" sz="1900" dirty="0"/>
                  <a:t> , where N</a:t>
                </a:r>
                <a:r>
                  <a:rPr lang="en-US" sz="1900" baseline="-25000" dirty="0"/>
                  <a:t>1</a:t>
                </a:r>
                <a:r>
                  <a:rPr lang="en-US" sz="1900" dirty="0"/>
                  <a:t> = # heads &amp; N = # coin tosses</a:t>
                </a:r>
              </a:p>
              <a:p>
                <a:pPr marL="635000" lvl="1" indent="-177800"/>
                <a:r>
                  <a:rPr lang="en-US" sz="1900" dirty="0"/>
                  <a:t>Class 1, feature 1: N = 1 (since class 1 appears once), </a:t>
                </a:r>
                <a:r>
                  <a:rPr lang="en-US" sz="1900" dirty="0">
                    <a:solidFill>
                      <a:srgbClr val="00B050"/>
                    </a:solidFill>
                  </a:rPr>
                  <a:t>N</a:t>
                </a:r>
                <a:r>
                  <a:rPr lang="en-US" sz="1900" baseline="-25000" dirty="0">
                    <a:solidFill>
                      <a:srgbClr val="00B050"/>
                    </a:solidFill>
                  </a:rPr>
                  <a:t>1</a:t>
                </a:r>
                <a:r>
                  <a:rPr lang="en-US" sz="1900" dirty="0">
                    <a:solidFill>
                      <a:srgbClr val="00B050"/>
                    </a:solidFill>
                  </a:rPr>
                  <a:t> = 0 </a:t>
                </a:r>
                <a:r>
                  <a:rPr lang="en-US" sz="1900" dirty="0"/>
                  <a:t>(since among class 1 training data, feature 1 is always 0), so </a:t>
                </a:r>
                <a14:m>
                  <m:oMath xmlns:m="http://schemas.openxmlformats.org/officeDocument/2006/math">
                    <m:sSubSup>
                      <m:sSubSupPr>
                        <m:ctrlPr>
                          <a:rPr lang="en-US" sz="1900" i="1" dirty="0">
                            <a:latin typeface="Cambria Math" panose="02040503050406030204" pitchFamily="18" charset="0"/>
                          </a:rPr>
                        </m:ctrlPr>
                      </m:sSubSupPr>
                      <m:e>
                        <m:r>
                          <a:rPr lang="en-US" sz="1900" i="1" dirty="0">
                            <a:latin typeface="Cambria Math" panose="02040503050406030204" pitchFamily="18" charset="0"/>
                          </a:rPr>
                          <m:t>𝜂</m:t>
                        </m:r>
                      </m:e>
                      <m:sub>
                        <m:r>
                          <a:rPr lang="en-US" sz="1900" i="1" dirty="0">
                            <a:latin typeface="Cambria Math" panose="02040503050406030204" pitchFamily="18" charset="0"/>
                          </a:rPr>
                          <m:t>11</m:t>
                        </m:r>
                      </m:sub>
                      <m:sup>
                        <m:r>
                          <a:rPr lang="en-US" sz="1900" i="1" dirty="0">
                            <a:latin typeface="Cambria Math" panose="02040503050406030204" pitchFamily="18" charset="0"/>
                          </a:rPr>
                          <m:t>𝑀𝐿</m:t>
                        </m:r>
                      </m:sup>
                    </m:sSubSup>
                    <m:r>
                      <a:rPr lang="en-US" sz="1900" i="1" dirty="0" smtClean="0">
                        <a:solidFill>
                          <a:schemeClr val="bg1"/>
                        </a:solidFill>
                        <a:latin typeface="Cambria Math" panose="02040503050406030204" pitchFamily="18" charset="0"/>
                      </a:rPr>
                      <m:t>=</m:t>
                    </m:r>
                  </m:oMath>
                </a14:m>
                <a:r>
                  <a:rPr lang="en-US" sz="1900" dirty="0">
                    <a:solidFill>
                      <a:schemeClr val="bg1"/>
                    </a:solidFill>
                  </a:rPr>
                  <a:t> </a:t>
                </a:r>
                <a14:m>
                  <m:oMath xmlns:m="http://schemas.openxmlformats.org/officeDocument/2006/math">
                    <m:f>
                      <m:fPr>
                        <m:ctrlPr>
                          <a:rPr lang="en-US" sz="1900" i="1" dirty="0">
                            <a:solidFill>
                              <a:schemeClr val="bg1"/>
                            </a:solidFill>
                            <a:latin typeface="Cambria Math" panose="02040503050406030204" pitchFamily="18" charset="0"/>
                          </a:rPr>
                        </m:ctrlPr>
                      </m:fPr>
                      <m:num>
                        <m:r>
                          <a:rPr lang="en-US" sz="1900" i="1" dirty="0">
                            <a:solidFill>
                              <a:schemeClr val="bg1"/>
                            </a:solidFill>
                            <a:latin typeface="Cambria Math" panose="02040503050406030204" pitchFamily="18" charset="0"/>
                          </a:rPr>
                          <m:t>0</m:t>
                        </m:r>
                      </m:num>
                      <m:den>
                        <m:r>
                          <a:rPr lang="en-US" sz="1900" i="1" dirty="0">
                            <a:solidFill>
                              <a:schemeClr val="bg1"/>
                            </a:solidFill>
                            <a:latin typeface="Cambria Math" panose="02040503050406030204" pitchFamily="18" charset="0"/>
                          </a:rPr>
                          <m:t>1</m:t>
                        </m:r>
                      </m:den>
                    </m:f>
                    <m:r>
                      <a:rPr lang="en-US" sz="1900" i="1" dirty="0">
                        <a:solidFill>
                          <a:schemeClr val="bg1"/>
                        </a:solidFill>
                        <a:latin typeface="Cambria Math" panose="02040503050406030204" pitchFamily="18" charset="0"/>
                      </a:rPr>
                      <m:t>=0</m:t>
                    </m:r>
                  </m:oMath>
                </a14:m>
                <a:endParaRPr lang="en-US" sz="1900" dirty="0">
                  <a:solidFill>
                    <a:schemeClr val="bg1"/>
                  </a:solidFill>
                </a:endParaRPr>
              </a:p>
              <a:p>
                <a:pPr marL="635000" lvl="1" indent="-177800"/>
                <a:r>
                  <a:rPr lang="en-US" sz="1900" dirty="0">
                    <a:solidFill>
                      <a:schemeClr val="bg1"/>
                    </a:solidFill>
                  </a:rPr>
                  <a:t>Class 1, feature 2: N = 1 (since class 1 appears once), N</a:t>
                </a:r>
                <a:r>
                  <a:rPr lang="en-US" sz="1900" baseline="-25000" dirty="0">
                    <a:solidFill>
                      <a:schemeClr val="bg1"/>
                    </a:solidFill>
                  </a:rPr>
                  <a:t>1</a:t>
                </a:r>
                <a:r>
                  <a:rPr lang="en-US" sz="1900" dirty="0">
                    <a:solidFill>
                      <a:schemeClr val="bg1"/>
                    </a:solidFill>
                  </a:rPr>
                  <a:t> = 0 (since among class 1 training data, feature 2 is always 0), so </a:t>
                </a:r>
                <a14:m>
                  <m:oMath xmlns:m="http://schemas.openxmlformats.org/officeDocument/2006/math">
                    <m:sSubSup>
                      <m:sSubSupPr>
                        <m:ctrlPr>
                          <a:rPr lang="en-US" sz="1900" i="1" dirty="0">
                            <a:solidFill>
                              <a:schemeClr val="bg1"/>
                            </a:solidFill>
                            <a:latin typeface="Cambria Math" panose="02040503050406030204" pitchFamily="18" charset="0"/>
                          </a:rPr>
                        </m:ctrlPr>
                      </m:sSubSupPr>
                      <m:e>
                        <m:r>
                          <a:rPr lang="en-US" sz="1900" i="1" dirty="0">
                            <a:solidFill>
                              <a:schemeClr val="bg1"/>
                            </a:solidFill>
                            <a:latin typeface="Cambria Math" panose="02040503050406030204" pitchFamily="18" charset="0"/>
                          </a:rPr>
                          <m:t>𝜂</m:t>
                        </m:r>
                      </m:e>
                      <m:sub>
                        <m:r>
                          <a:rPr lang="en-US" sz="1900" i="1" dirty="0">
                            <a:solidFill>
                              <a:schemeClr val="bg1"/>
                            </a:solidFill>
                            <a:latin typeface="Cambria Math" panose="02040503050406030204" pitchFamily="18" charset="0"/>
                          </a:rPr>
                          <m:t>21</m:t>
                        </m:r>
                      </m:sub>
                      <m:sup>
                        <m:r>
                          <a:rPr lang="en-US" sz="1900" i="1" dirty="0">
                            <a:solidFill>
                              <a:schemeClr val="bg1"/>
                            </a:solidFill>
                            <a:latin typeface="Cambria Math" panose="02040503050406030204" pitchFamily="18" charset="0"/>
                          </a:rPr>
                          <m:t>𝑀𝐿</m:t>
                        </m:r>
                      </m:sup>
                    </m:sSubSup>
                    <m:r>
                      <a:rPr lang="en-US" sz="1900" i="1" dirty="0">
                        <a:solidFill>
                          <a:schemeClr val="bg1"/>
                        </a:solidFill>
                        <a:latin typeface="Cambria Math" panose="02040503050406030204" pitchFamily="18" charset="0"/>
                      </a:rPr>
                      <m:t>=</m:t>
                    </m:r>
                  </m:oMath>
                </a14:m>
                <a:r>
                  <a:rPr lang="en-US" sz="1900" dirty="0">
                    <a:solidFill>
                      <a:schemeClr val="bg1"/>
                    </a:solidFill>
                  </a:rPr>
                  <a:t> </a:t>
                </a:r>
                <a14:m>
                  <m:oMath xmlns:m="http://schemas.openxmlformats.org/officeDocument/2006/math">
                    <m:f>
                      <m:fPr>
                        <m:ctrlPr>
                          <a:rPr lang="en-US" sz="1900" i="1" dirty="0">
                            <a:solidFill>
                              <a:schemeClr val="bg1"/>
                            </a:solidFill>
                            <a:latin typeface="Cambria Math" panose="02040503050406030204" pitchFamily="18" charset="0"/>
                          </a:rPr>
                        </m:ctrlPr>
                      </m:fPr>
                      <m:num>
                        <m:r>
                          <a:rPr lang="en-US" sz="1900" i="1" dirty="0">
                            <a:solidFill>
                              <a:schemeClr val="bg1"/>
                            </a:solidFill>
                            <a:latin typeface="Cambria Math" panose="02040503050406030204" pitchFamily="18" charset="0"/>
                          </a:rPr>
                          <m:t>0</m:t>
                        </m:r>
                      </m:num>
                      <m:den>
                        <m:r>
                          <a:rPr lang="en-US" sz="1900" i="1" dirty="0">
                            <a:solidFill>
                              <a:schemeClr val="bg1"/>
                            </a:solidFill>
                            <a:latin typeface="Cambria Math" panose="02040503050406030204" pitchFamily="18" charset="0"/>
                          </a:rPr>
                          <m:t>1</m:t>
                        </m:r>
                      </m:den>
                    </m:f>
                    <m:r>
                      <a:rPr lang="en-US" sz="1900" i="1" dirty="0">
                        <a:solidFill>
                          <a:schemeClr val="bg1"/>
                        </a:solidFill>
                        <a:latin typeface="Cambria Math" panose="02040503050406030204" pitchFamily="18" charset="0"/>
                      </a:rPr>
                      <m:t>=0</m:t>
                    </m:r>
                  </m:oMath>
                </a14:m>
                <a:endParaRPr lang="en-US" sz="1900" dirty="0">
                  <a:solidFill>
                    <a:schemeClr val="bg1"/>
                  </a:solidFill>
                </a:endParaRPr>
              </a:p>
            </p:txBody>
          </p:sp>
        </mc:Choice>
        <mc:Fallback xmlns="">
          <p:sp>
            <p:nvSpPr>
              <p:cNvPr id="17" name="Content Placeholder 2">
                <a:extLst>
                  <a:ext uri="{FF2B5EF4-FFF2-40B4-BE49-F238E27FC236}">
                    <a16:creationId xmlns:a16="http://schemas.microsoft.com/office/drawing/2014/main" id="{95E5AEF8-00D7-924E-8B06-052C1A7C6454}"/>
                  </a:ext>
                </a:extLst>
              </p:cNvPr>
              <p:cNvSpPr txBox="1">
                <a:spLocks noRot="1" noChangeAspect="1" noMove="1" noResize="1" noEditPoints="1" noAdjustHandles="1" noChangeArrowheads="1" noChangeShapeType="1" noTextEdit="1"/>
              </p:cNvSpPr>
              <p:nvPr/>
            </p:nvSpPr>
            <p:spPr>
              <a:xfrm>
                <a:off x="107091" y="4384387"/>
                <a:ext cx="8859624" cy="220891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323811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0DF9FD2-EF82-7945-98D0-E3D0D9ABEDD5}"/>
              </a:ext>
            </a:extLst>
          </p:cNvPr>
          <p:cNvPicPr>
            <a:picLocks noChangeAspect="1"/>
          </p:cNvPicPr>
          <p:nvPr/>
        </p:nvPicPr>
        <p:blipFill rotWithShape="1">
          <a:blip r:embed="rId3"/>
          <a:srcRect b="50152"/>
          <a:stretch/>
        </p:blipFill>
        <p:spPr>
          <a:xfrm>
            <a:off x="247771" y="1989317"/>
            <a:ext cx="7406640" cy="2352293"/>
          </a:xfrm>
          <a:prstGeom prst="rect">
            <a:avLst/>
          </a:prstGeom>
        </p:spPr>
      </p:pic>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61982714"/>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00B050"/>
                              </a:solidFill>
                            </a:rPr>
                            <a:t>x</a:t>
                          </a:r>
                          <a:r>
                            <a:rPr lang="en-US" sz="1600" baseline="-25000" dirty="0">
                              <a:solidFill>
                                <a:srgbClr val="00B050"/>
                              </a:solidFill>
                            </a:rPr>
                            <a:t>31</a:t>
                          </a:r>
                          <a:r>
                            <a:rPr lang="en-US" sz="1600" dirty="0">
                              <a:solidFill>
                                <a:srgbClr val="00B05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solidFill>
                                        <a:srgbClr val="00B050"/>
                                      </a:solidFill>
                                      <a:latin typeface="Cambria Math" panose="02040503050406030204" pitchFamily="18" charset="0"/>
                                    </a:rPr>
                                  </m:ctrlPr>
                                </m:accPr>
                                <m:e>
                                  <m:r>
                                    <a:rPr lang="en-US" sz="1600" b="0" i="1" dirty="0" smtClean="0">
                                      <a:solidFill>
                                        <a:srgbClr val="00B050"/>
                                      </a:solidFill>
                                      <a:latin typeface="Cambria Math" panose="02040503050406030204" pitchFamily="18" charset="0"/>
                                    </a:rPr>
                                    <m:t>𝑥</m:t>
                                  </m:r>
                                </m:e>
                              </m:acc>
                              <m:r>
                                <m:rPr>
                                  <m:nor/>
                                </m:rPr>
                                <a:rPr lang="en-US" sz="1600" b="0" i="0" baseline="-25000" dirty="0" smtClean="0">
                                  <a:solidFill>
                                    <a:srgbClr val="00B050"/>
                                  </a:solidFill>
                                </a:rPr>
                                <m:t>1</m:t>
                              </m:r>
                            </m:oMath>
                          </a14:m>
                          <a:r>
                            <a:rPr lang="en-US" sz="1600" dirty="0">
                              <a:solidFill>
                                <a:srgbClr val="00B050"/>
                              </a:solidFill>
                            </a:rPr>
                            <a:t> = 1</a:t>
                          </a:r>
                          <a:endParaRPr lang="en-US" sz="1600" dirty="0"/>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61982714"/>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00B050"/>
                              </a:solidFill>
                            </a:rPr>
                            <a:t>x</a:t>
                          </a:r>
                          <a:r>
                            <a:rPr lang="en-US" sz="1600" baseline="-25000" dirty="0">
                              <a:solidFill>
                                <a:srgbClr val="00B050"/>
                              </a:solidFill>
                            </a:rPr>
                            <a:t>31</a:t>
                          </a:r>
                          <a:r>
                            <a:rPr lang="en-US" sz="1600" dirty="0">
                              <a:solidFill>
                                <a:srgbClr val="00B05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oMath>
                </a14:m>
                <a:r>
                  <a:rPr lang="en-US" sz="2000" dirty="0"/>
                  <a:t>using ML for class prior &amp; ML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p:sp>
        <p:nvSpPr>
          <p:cNvPr id="13" name="Curved Left Arrow 12">
            <a:extLst>
              <a:ext uri="{FF2B5EF4-FFF2-40B4-BE49-F238E27FC236}">
                <a16:creationId xmlns:a16="http://schemas.microsoft.com/office/drawing/2014/main" id="{F8B1DE7B-381E-7C48-A7F2-C627E7D2C3B8}"/>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47130F45-11AC-AF4B-BB3D-6C13A70F2235}"/>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sp>
        <p:nvSpPr>
          <p:cNvPr id="15" name="Oval 14">
            <a:extLst>
              <a:ext uri="{FF2B5EF4-FFF2-40B4-BE49-F238E27FC236}">
                <a16:creationId xmlns:a16="http://schemas.microsoft.com/office/drawing/2014/main" id="{225FF886-61D0-9F4E-941A-FD08F3CF37D5}"/>
              </a:ext>
            </a:extLst>
          </p:cNvPr>
          <p:cNvSpPr/>
          <p:nvPr/>
        </p:nvSpPr>
        <p:spPr>
          <a:xfrm>
            <a:off x="3102015" y="3904735"/>
            <a:ext cx="288925" cy="43687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C5867C83-6857-E042-9430-96B4140D4BF1}"/>
              </a:ext>
            </a:extLst>
          </p:cNvPr>
          <p:cNvSpPr/>
          <p:nvPr/>
        </p:nvSpPr>
        <p:spPr>
          <a:xfrm>
            <a:off x="3756088" y="3495556"/>
            <a:ext cx="1741887" cy="533718"/>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85949E1B-1A07-1E4A-A592-303AB2BF4DE0}"/>
                  </a:ext>
                </a:extLst>
              </p:cNvPr>
              <p:cNvSpPr txBox="1">
                <a:spLocks/>
              </p:cNvSpPr>
              <p:nvPr/>
            </p:nvSpPr>
            <p:spPr>
              <a:xfrm>
                <a:off x="107091" y="4384387"/>
                <a:ext cx="8859624" cy="220891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950" indent="-177800"/>
                <a:r>
                  <a:rPr lang="en-US" sz="1900" dirty="0"/>
                  <a:t>Last lecture: ML estimate of probability of head </a:t>
                </a:r>
                <a14:m>
                  <m:oMath xmlns:m="http://schemas.openxmlformats.org/officeDocument/2006/math">
                    <m:r>
                      <m:rPr>
                        <m:nor/>
                      </m:rPr>
                      <a:rPr lang="en-US" sz="1900" dirty="0">
                        <a:latin typeface="Cambria Math" panose="02040503050406030204" pitchFamily="18" charset="0"/>
                      </a:rPr>
                      <m:t>= </m:t>
                    </m:r>
                    <m:f>
                      <m:fPr>
                        <m:ctrlPr>
                          <a:rPr lang="en-US" sz="1900" i="1" dirty="0">
                            <a:latin typeface="Cambria Math" panose="02040503050406030204" pitchFamily="18" charset="0"/>
                          </a:rPr>
                        </m:ctrlPr>
                      </m:fPr>
                      <m:num>
                        <m:r>
                          <a:rPr lang="en-US" sz="1900" i="1" dirty="0">
                            <a:latin typeface="Cambria Math" panose="02040503050406030204" pitchFamily="18" charset="0"/>
                          </a:rPr>
                          <m:t>𝑁</m:t>
                        </m:r>
                        <m:r>
                          <a:rPr lang="en-US" sz="1900" i="1" baseline="-25000" dirty="0">
                            <a:latin typeface="Cambria Math" panose="02040503050406030204" pitchFamily="18" charset="0"/>
                          </a:rPr>
                          <m:t>1</m:t>
                        </m:r>
                      </m:num>
                      <m:den>
                        <m:r>
                          <a:rPr lang="en-US" sz="1900" i="1" dirty="0">
                            <a:latin typeface="Cambria Math" panose="02040503050406030204" pitchFamily="18" charset="0"/>
                          </a:rPr>
                          <m:t>𝑁</m:t>
                        </m:r>
                      </m:den>
                    </m:f>
                  </m:oMath>
                </a14:m>
                <a:r>
                  <a:rPr lang="en-US" sz="1900" dirty="0"/>
                  <a:t> , where N</a:t>
                </a:r>
                <a:r>
                  <a:rPr lang="en-US" sz="1900" baseline="-25000" dirty="0"/>
                  <a:t>1</a:t>
                </a:r>
                <a:r>
                  <a:rPr lang="en-US" sz="1900" dirty="0"/>
                  <a:t> = # heads &amp; N = # coin tosses</a:t>
                </a:r>
              </a:p>
              <a:p>
                <a:pPr marL="635000" lvl="1" indent="-177800"/>
                <a:r>
                  <a:rPr lang="en-US" sz="1900" dirty="0"/>
                  <a:t>Class 1, feature 1: N = 1 (since class 1 appears once), </a:t>
                </a:r>
                <a:r>
                  <a:rPr lang="en-US" sz="1900" dirty="0">
                    <a:solidFill>
                      <a:srgbClr val="00B050"/>
                    </a:solidFill>
                  </a:rPr>
                  <a:t>N</a:t>
                </a:r>
                <a:r>
                  <a:rPr lang="en-US" sz="1900" baseline="-25000" dirty="0">
                    <a:solidFill>
                      <a:srgbClr val="00B050"/>
                    </a:solidFill>
                  </a:rPr>
                  <a:t>1</a:t>
                </a:r>
                <a:r>
                  <a:rPr lang="en-US" sz="1900" dirty="0">
                    <a:solidFill>
                      <a:srgbClr val="00B050"/>
                    </a:solidFill>
                  </a:rPr>
                  <a:t> = 0 </a:t>
                </a:r>
                <a:r>
                  <a:rPr lang="en-US" sz="1900" dirty="0"/>
                  <a:t>(since among class 1 training data, feature 1 is always 0), so </a:t>
                </a:r>
                <a14:m>
                  <m:oMath xmlns:m="http://schemas.openxmlformats.org/officeDocument/2006/math">
                    <m:sSubSup>
                      <m:sSubSupPr>
                        <m:ctrlPr>
                          <a:rPr lang="en-US" sz="1900" i="1" dirty="0">
                            <a:latin typeface="Cambria Math" panose="02040503050406030204" pitchFamily="18" charset="0"/>
                          </a:rPr>
                        </m:ctrlPr>
                      </m:sSubSupPr>
                      <m:e>
                        <m:r>
                          <a:rPr lang="en-US" sz="1900" i="1" dirty="0">
                            <a:latin typeface="Cambria Math" panose="02040503050406030204" pitchFamily="18" charset="0"/>
                          </a:rPr>
                          <m:t>𝜂</m:t>
                        </m:r>
                      </m:e>
                      <m:sub>
                        <m:r>
                          <a:rPr lang="en-US" sz="1900" i="1" dirty="0">
                            <a:latin typeface="Cambria Math" panose="02040503050406030204" pitchFamily="18" charset="0"/>
                          </a:rPr>
                          <m:t>11</m:t>
                        </m:r>
                      </m:sub>
                      <m:sup>
                        <m:r>
                          <a:rPr lang="en-US" sz="1900" i="1" dirty="0">
                            <a:latin typeface="Cambria Math" panose="02040503050406030204" pitchFamily="18" charset="0"/>
                          </a:rPr>
                          <m:t>𝑀𝐿</m:t>
                        </m:r>
                      </m:sup>
                    </m:sSubSup>
                    <m:r>
                      <a:rPr lang="en-US" sz="1900" i="1" dirty="0">
                        <a:latin typeface="Cambria Math" panose="02040503050406030204" pitchFamily="18" charset="0"/>
                      </a:rPr>
                      <m:t>=</m:t>
                    </m:r>
                  </m:oMath>
                </a14:m>
                <a:r>
                  <a:rPr lang="en-US" sz="1900" dirty="0"/>
                  <a:t> </a:t>
                </a:r>
                <a14:m>
                  <m:oMath xmlns:m="http://schemas.openxmlformats.org/officeDocument/2006/math">
                    <m:f>
                      <m:fPr>
                        <m:ctrlPr>
                          <a:rPr lang="en-US" sz="1900" i="1" dirty="0">
                            <a:latin typeface="Cambria Math" panose="02040503050406030204" pitchFamily="18" charset="0"/>
                          </a:rPr>
                        </m:ctrlPr>
                      </m:fPr>
                      <m:num>
                        <m:r>
                          <a:rPr lang="en-US" sz="1900" i="1" dirty="0">
                            <a:latin typeface="Cambria Math" panose="02040503050406030204" pitchFamily="18" charset="0"/>
                          </a:rPr>
                          <m:t>0</m:t>
                        </m:r>
                      </m:num>
                      <m:den>
                        <m:r>
                          <a:rPr lang="en-US" sz="1900" i="1" dirty="0">
                            <a:latin typeface="Cambria Math" panose="02040503050406030204" pitchFamily="18" charset="0"/>
                          </a:rPr>
                          <m:t>1</m:t>
                        </m:r>
                      </m:den>
                    </m:f>
                    <m:r>
                      <a:rPr lang="en-US" sz="1900" i="1" dirty="0">
                        <a:latin typeface="Cambria Math" panose="02040503050406030204" pitchFamily="18" charset="0"/>
                      </a:rPr>
                      <m:t>=0</m:t>
                    </m:r>
                  </m:oMath>
                </a14:m>
                <a:endParaRPr lang="en-US" sz="1900" dirty="0"/>
              </a:p>
              <a:p>
                <a:pPr marL="635000" lvl="1" indent="-177800"/>
                <a:r>
                  <a:rPr lang="en-US" sz="1900" dirty="0">
                    <a:solidFill>
                      <a:schemeClr val="bg1"/>
                    </a:solidFill>
                  </a:rPr>
                  <a:t>Class 1, feature 2: N = 1 (since class 1 appears once), N</a:t>
                </a:r>
                <a:r>
                  <a:rPr lang="en-US" sz="1900" baseline="-25000" dirty="0">
                    <a:solidFill>
                      <a:schemeClr val="bg1"/>
                    </a:solidFill>
                  </a:rPr>
                  <a:t>1</a:t>
                </a:r>
                <a:r>
                  <a:rPr lang="en-US" sz="1900" dirty="0">
                    <a:solidFill>
                      <a:schemeClr val="bg1"/>
                    </a:solidFill>
                  </a:rPr>
                  <a:t> = 0 (since among class 1 training data, feature 2 is always 0), so </a:t>
                </a:r>
                <a14:m>
                  <m:oMath xmlns:m="http://schemas.openxmlformats.org/officeDocument/2006/math">
                    <m:sSubSup>
                      <m:sSubSupPr>
                        <m:ctrlPr>
                          <a:rPr lang="en-US" sz="1900" i="1" dirty="0">
                            <a:solidFill>
                              <a:schemeClr val="bg1"/>
                            </a:solidFill>
                            <a:latin typeface="Cambria Math" panose="02040503050406030204" pitchFamily="18" charset="0"/>
                          </a:rPr>
                        </m:ctrlPr>
                      </m:sSubSupPr>
                      <m:e>
                        <m:r>
                          <a:rPr lang="en-US" sz="1900" i="1" dirty="0">
                            <a:solidFill>
                              <a:schemeClr val="bg1"/>
                            </a:solidFill>
                            <a:latin typeface="Cambria Math" panose="02040503050406030204" pitchFamily="18" charset="0"/>
                          </a:rPr>
                          <m:t>𝜂</m:t>
                        </m:r>
                      </m:e>
                      <m:sub>
                        <m:r>
                          <a:rPr lang="en-US" sz="1900" i="1" dirty="0">
                            <a:solidFill>
                              <a:schemeClr val="bg1"/>
                            </a:solidFill>
                            <a:latin typeface="Cambria Math" panose="02040503050406030204" pitchFamily="18" charset="0"/>
                          </a:rPr>
                          <m:t>21</m:t>
                        </m:r>
                      </m:sub>
                      <m:sup>
                        <m:r>
                          <a:rPr lang="en-US" sz="1900" i="1" dirty="0">
                            <a:solidFill>
                              <a:schemeClr val="bg1"/>
                            </a:solidFill>
                            <a:latin typeface="Cambria Math" panose="02040503050406030204" pitchFamily="18" charset="0"/>
                          </a:rPr>
                          <m:t>𝑀𝐿</m:t>
                        </m:r>
                      </m:sup>
                    </m:sSubSup>
                    <m:r>
                      <a:rPr lang="en-US" sz="1900" i="1" dirty="0">
                        <a:solidFill>
                          <a:schemeClr val="bg1"/>
                        </a:solidFill>
                        <a:latin typeface="Cambria Math" panose="02040503050406030204" pitchFamily="18" charset="0"/>
                      </a:rPr>
                      <m:t>=</m:t>
                    </m:r>
                  </m:oMath>
                </a14:m>
                <a:r>
                  <a:rPr lang="en-US" sz="1900" dirty="0">
                    <a:solidFill>
                      <a:schemeClr val="bg1"/>
                    </a:solidFill>
                  </a:rPr>
                  <a:t> </a:t>
                </a:r>
                <a14:m>
                  <m:oMath xmlns:m="http://schemas.openxmlformats.org/officeDocument/2006/math">
                    <m:f>
                      <m:fPr>
                        <m:ctrlPr>
                          <a:rPr lang="en-US" sz="1900" i="1" dirty="0">
                            <a:solidFill>
                              <a:schemeClr val="bg1"/>
                            </a:solidFill>
                            <a:latin typeface="Cambria Math" panose="02040503050406030204" pitchFamily="18" charset="0"/>
                          </a:rPr>
                        </m:ctrlPr>
                      </m:fPr>
                      <m:num>
                        <m:r>
                          <a:rPr lang="en-US" sz="1900" i="1" dirty="0">
                            <a:solidFill>
                              <a:schemeClr val="bg1"/>
                            </a:solidFill>
                            <a:latin typeface="Cambria Math" panose="02040503050406030204" pitchFamily="18" charset="0"/>
                          </a:rPr>
                          <m:t>0</m:t>
                        </m:r>
                      </m:num>
                      <m:den>
                        <m:r>
                          <a:rPr lang="en-US" sz="1900" i="1" dirty="0">
                            <a:solidFill>
                              <a:schemeClr val="bg1"/>
                            </a:solidFill>
                            <a:latin typeface="Cambria Math" panose="02040503050406030204" pitchFamily="18" charset="0"/>
                          </a:rPr>
                          <m:t>1</m:t>
                        </m:r>
                      </m:den>
                    </m:f>
                    <m:r>
                      <a:rPr lang="en-US" sz="1900" i="1" dirty="0">
                        <a:solidFill>
                          <a:schemeClr val="bg1"/>
                        </a:solidFill>
                        <a:latin typeface="Cambria Math" panose="02040503050406030204" pitchFamily="18" charset="0"/>
                      </a:rPr>
                      <m:t>=0</m:t>
                    </m:r>
                  </m:oMath>
                </a14:m>
                <a:endParaRPr lang="en-US" sz="1900" dirty="0">
                  <a:solidFill>
                    <a:schemeClr val="bg1"/>
                  </a:solidFill>
                </a:endParaRPr>
              </a:p>
            </p:txBody>
          </p:sp>
        </mc:Choice>
        <mc:Fallback xmlns="">
          <p:sp>
            <p:nvSpPr>
              <p:cNvPr id="17" name="Content Placeholder 2">
                <a:extLst>
                  <a:ext uri="{FF2B5EF4-FFF2-40B4-BE49-F238E27FC236}">
                    <a16:creationId xmlns:a16="http://schemas.microsoft.com/office/drawing/2014/main" id="{85949E1B-1A07-1E4A-A592-303AB2BF4DE0}"/>
                  </a:ext>
                </a:extLst>
              </p:cNvPr>
              <p:cNvSpPr txBox="1">
                <a:spLocks noRot="1" noChangeAspect="1" noMove="1" noResize="1" noEditPoints="1" noAdjustHandles="1" noChangeArrowheads="1" noChangeShapeType="1" noTextEdit="1"/>
              </p:cNvSpPr>
              <p:nvPr/>
            </p:nvSpPr>
            <p:spPr>
              <a:xfrm>
                <a:off x="107091" y="4384387"/>
                <a:ext cx="8859624" cy="220891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585450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D0550C5-E98B-484F-B9BB-EDFD112854E9}"/>
              </a:ext>
            </a:extLst>
          </p:cNvPr>
          <p:cNvPicPr>
            <a:picLocks noChangeAspect="1"/>
          </p:cNvPicPr>
          <p:nvPr/>
        </p:nvPicPr>
        <p:blipFill rotWithShape="1">
          <a:blip r:embed="rId3"/>
          <a:srcRect b="50152"/>
          <a:stretch/>
        </p:blipFill>
        <p:spPr>
          <a:xfrm>
            <a:off x="247771" y="1989317"/>
            <a:ext cx="7406640" cy="2352293"/>
          </a:xfrm>
          <a:prstGeom prst="rect">
            <a:avLst/>
          </a:prstGeom>
        </p:spPr>
      </p:pic>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00B050"/>
                              </a:solidFill>
                            </a:rPr>
                            <a:t>x</a:t>
                          </a:r>
                          <a:r>
                            <a:rPr lang="en-US" sz="1600" baseline="-25000" dirty="0">
                              <a:solidFill>
                                <a:srgbClr val="00B050"/>
                              </a:solidFill>
                            </a:rPr>
                            <a:t>31</a:t>
                          </a:r>
                          <a:r>
                            <a:rPr lang="en-US" sz="1600" dirty="0">
                              <a:solidFill>
                                <a:srgbClr val="00B05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solidFill>
                              <a:srgbClr val="00B050"/>
                            </a:solidFill>
                          </a:endParaRPr>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solidFill>
                                        <a:srgbClr val="00B050"/>
                                      </a:solidFill>
                                      <a:latin typeface="Cambria Math" panose="02040503050406030204" pitchFamily="18" charset="0"/>
                                    </a:rPr>
                                  </m:ctrlPr>
                                </m:accPr>
                                <m:e>
                                  <m:r>
                                    <a:rPr lang="en-US" sz="1600" b="0" i="1" dirty="0" smtClean="0">
                                      <a:solidFill>
                                        <a:srgbClr val="00B050"/>
                                      </a:solidFill>
                                      <a:latin typeface="Cambria Math" panose="02040503050406030204" pitchFamily="18" charset="0"/>
                                    </a:rPr>
                                    <m:t>𝑥</m:t>
                                  </m:r>
                                </m:e>
                              </m:acc>
                              <m:r>
                                <m:rPr>
                                  <m:nor/>
                                </m:rPr>
                                <a:rPr lang="en-US" sz="1600" b="0" i="0" baseline="-25000" dirty="0" smtClean="0">
                                  <a:solidFill>
                                    <a:srgbClr val="00B050"/>
                                  </a:solidFill>
                                </a:rPr>
                                <m:t>1</m:t>
                              </m:r>
                            </m:oMath>
                          </a14:m>
                          <a:r>
                            <a:rPr lang="en-US" sz="1600" dirty="0">
                              <a:solidFill>
                                <a:srgbClr val="00B05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2848967308"/>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00B050"/>
                              </a:solidFill>
                            </a:rPr>
                            <a:t>x</a:t>
                          </a:r>
                          <a:r>
                            <a:rPr lang="en-US" sz="1600" baseline="-25000" dirty="0">
                              <a:solidFill>
                                <a:srgbClr val="00B050"/>
                              </a:solidFill>
                            </a:rPr>
                            <a:t>31</a:t>
                          </a:r>
                          <a:r>
                            <a:rPr lang="en-US" sz="1600" dirty="0">
                              <a:solidFill>
                                <a:srgbClr val="00B05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solidFill>
                              <a:srgbClr val="00B050"/>
                            </a:solidFill>
                          </a:endParaRPr>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oMath>
                </a14:m>
                <a:r>
                  <a:rPr lang="en-US" sz="2000" dirty="0"/>
                  <a:t>using ML for class prior &amp; ML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4"/>
                <a:stretch>
                  <a:fillRect l="-946" t="-1504" r="-3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ACEE431E-3257-F948-AA9C-76BE99A393AA}"/>
                  </a:ext>
                </a:extLst>
              </p:cNvPr>
              <p:cNvSpPr txBox="1">
                <a:spLocks/>
              </p:cNvSpPr>
              <p:nvPr/>
            </p:nvSpPr>
            <p:spPr>
              <a:xfrm>
                <a:off x="107091" y="4384387"/>
                <a:ext cx="8859624" cy="220891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950" indent="-177800"/>
                <a:r>
                  <a:rPr lang="en-US" sz="1900" dirty="0"/>
                  <a:t>Last lecture: ML estimate of probability of head </a:t>
                </a:r>
                <a14:m>
                  <m:oMath xmlns:m="http://schemas.openxmlformats.org/officeDocument/2006/math">
                    <m:r>
                      <m:rPr>
                        <m:nor/>
                      </m:rPr>
                      <a:rPr lang="en-US" sz="1900" dirty="0">
                        <a:latin typeface="Cambria Math" panose="02040503050406030204" pitchFamily="18" charset="0"/>
                      </a:rPr>
                      <m:t>= </m:t>
                    </m:r>
                    <m:f>
                      <m:fPr>
                        <m:ctrlPr>
                          <a:rPr lang="en-US" sz="1900" i="1" dirty="0">
                            <a:latin typeface="Cambria Math" panose="02040503050406030204" pitchFamily="18" charset="0"/>
                          </a:rPr>
                        </m:ctrlPr>
                      </m:fPr>
                      <m:num>
                        <m:r>
                          <a:rPr lang="en-US" sz="1900" i="1" dirty="0">
                            <a:latin typeface="Cambria Math" panose="02040503050406030204" pitchFamily="18" charset="0"/>
                          </a:rPr>
                          <m:t>𝑁</m:t>
                        </m:r>
                        <m:r>
                          <a:rPr lang="en-US" sz="1900" i="1" baseline="-25000" dirty="0">
                            <a:latin typeface="Cambria Math" panose="02040503050406030204" pitchFamily="18" charset="0"/>
                          </a:rPr>
                          <m:t>1</m:t>
                        </m:r>
                      </m:num>
                      <m:den>
                        <m:r>
                          <a:rPr lang="en-US" sz="1900" i="1" dirty="0">
                            <a:latin typeface="Cambria Math" panose="02040503050406030204" pitchFamily="18" charset="0"/>
                          </a:rPr>
                          <m:t>𝑁</m:t>
                        </m:r>
                      </m:den>
                    </m:f>
                  </m:oMath>
                </a14:m>
                <a:r>
                  <a:rPr lang="en-US" sz="1900" dirty="0"/>
                  <a:t> , where N</a:t>
                </a:r>
                <a:r>
                  <a:rPr lang="en-US" sz="1900" baseline="-25000" dirty="0"/>
                  <a:t>1</a:t>
                </a:r>
                <a:r>
                  <a:rPr lang="en-US" sz="1900" dirty="0"/>
                  <a:t> = # heads &amp; N = # coin tosses</a:t>
                </a:r>
              </a:p>
              <a:p>
                <a:pPr marL="635000" lvl="1" indent="-177800"/>
                <a:r>
                  <a:rPr lang="en-US" sz="1900" dirty="0"/>
                  <a:t>Class 1, feature 1: N = 1 (since class 1 appears once), </a:t>
                </a:r>
                <a:r>
                  <a:rPr lang="en-US" sz="1900" dirty="0">
                    <a:solidFill>
                      <a:srgbClr val="00B050"/>
                    </a:solidFill>
                  </a:rPr>
                  <a:t>N</a:t>
                </a:r>
                <a:r>
                  <a:rPr lang="en-US" sz="1900" baseline="-25000" dirty="0">
                    <a:solidFill>
                      <a:srgbClr val="00B050"/>
                    </a:solidFill>
                  </a:rPr>
                  <a:t>1</a:t>
                </a:r>
                <a:r>
                  <a:rPr lang="en-US" sz="1900" dirty="0">
                    <a:solidFill>
                      <a:srgbClr val="00B050"/>
                    </a:solidFill>
                  </a:rPr>
                  <a:t> = 0 </a:t>
                </a:r>
                <a:r>
                  <a:rPr lang="en-US" sz="1900" dirty="0"/>
                  <a:t>(since among class 1 training data, feature 1 is always 0), so </a:t>
                </a:r>
                <a14:m>
                  <m:oMath xmlns:m="http://schemas.openxmlformats.org/officeDocument/2006/math">
                    <m:sSubSup>
                      <m:sSubSupPr>
                        <m:ctrlPr>
                          <a:rPr lang="en-US" sz="1900" i="1" dirty="0">
                            <a:latin typeface="Cambria Math" panose="02040503050406030204" pitchFamily="18" charset="0"/>
                          </a:rPr>
                        </m:ctrlPr>
                      </m:sSubSupPr>
                      <m:e>
                        <m:r>
                          <a:rPr lang="en-US" sz="1900" i="1" dirty="0">
                            <a:latin typeface="Cambria Math" panose="02040503050406030204" pitchFamily="18" charset="0"/>
                          </a:rPr>
                          <m:t>𝜂</m:t>
                        </m:r>
                      </m:e>
                      <m:sub>
                        <m:r>
                          <a:rPr lang="en-US" sz="1900" i="1" dirty="0">
                            <a:latin typeface="Cambria Math" panose="02040503050406030204" pitchFamily="18" charset="0"/>
                          </a:rPr>
                          <m:t>11</m:t>
                        </m:r>
                      </m:sub>
                      <m:sup>
                        <m:r>
                          <a:rPr lang="en-US" sz="1900" i="1" dirty="0">
                            <a:latin typeface="Cambria Math" panose="02040503050406030204" pitchFamily="18" charset="0"/>
                          </a:rPr>
                          <m:t>𝑀𝐿</m:t>
                        </m:r>
                      </m:sup>
                    </m:sSubSup>
                    <m:r>
                      <a:rPr lang="en-US" sz="1900" i="1" dirty="0">
                        <a:latin typeface="Cambria Math" panose="02040503050406030204" pitchFamily="18" charset="0"/>
                      </a:rPr>
                      <m:t>=</m:t>
                    </m:r>
                  </m:oMath>
                </a14:m>
                <a:r>
                  <a:rPr lang="en-US" sz="1900" dirty="0"/>
                  <a:t> </a:t>
                </a:r>
                <a14:m>
                  <m:oMath xmlns:m="http://schemas.openxmlformats.org/officeDocument/2006/math">
                    <m:f>
                      <m:fPr>
                        <m:ctrlPr>
                          <a:rPr lang="en-US" sz="1900" i="1" dirty="0">
                            <a:latin typeface="Cambria Math" panose="02040503050406030204" pitchFamily="18" charset="0"/>
                          </a:rPr>
                        </m:ctrlPr>
                      </m:fPr>
                      <m:num>
                        <m:r>
                          <a:rPr lang="en-US" sz="1900" i="1" dirty="0">
                            <a:latin typeface="Cambria Math" panose="02040503050406030204" pitchFamily="18" charset="0"/>
                          </a:rPr>
                          <m:t>0</m:t>
                        </m:r>
                      </m:num>
                      <m:den>
                        <m:r>
                          <a:rPr lang="en-US" sz="1900" i="1" dirty="0">
                            <a:latin typeface="Cambria Math" panose="02040503050406030204" pitchFamily="18" charset="0"/>
                          </a:rPr>
                          <m:t>1</m:t>
                        </m:r>
                      </m:den>
                    </m:f>
                    <m:r>
                      <a:rPr lang="en-US" sz="1900" i="1" dirty="0">
                        <a:latin typeface="Cambria Math" panose="02040503050406030204" pitchFamily="18" charset="0"/>
                      </a:rPr>
                      <m:t>=0</m:t>
                    </m:r>
                  </m:oMath>
                </a14:m>
                <a:endParaRPr lang="en-US" sz="1900" dirty="0"/>
              </a:p>
              <a:p>
                <a:pPr marL="635000" lvl="1" indent="-177800"/>
                <a:r>
                  <a:rPr lang="en-US" sz="1900" dirty="0">
                    <a:solidFill>
                      <a:schemeClr val="bg1"/>
                    </a:solidFill>
                  </a:rPr>
                  <a:t>Class 1, feature 2: N = 1 (since class 1 appears once), N</a:t>
                </a:r>
                <a:r>
                  <a:rPr lang="en-US" sz="1900" baseline="-25000" dirty="0">
                    <a:solidFill>
                      <a:schemeClr val="bg1"/>
                    </a:solidFill>
                  </a:rPr>
                  <a:t>1</a:t>
                </a:r>
                <a:r>
                  <a:rPr lang="en-US" sz="1900" dirty="0">
                    <a:solidFill>
                      <a:schemeClr val="bg1"/>
                    </a:solidFill>
                  </a:rPr>
                  <a:t> = 0 (since among class 1 training data, feature 2 is always 0), so </a:t>
                </a:r>
                <a14:m>
                  <m:oMath xmlns:m="http://schemas.openxmlformats.org/officeDocument/2006/math">
                    <m:sSubSup>
                      <m:sSubSupPr>
                        <m:ctrlPr>
                          <a:rPr lang="en-US" sz="1900" i="1" dirty="0">
                            <a:solidFill>
                              <a:schemeClr val="bg1"/>
                            </a:solidFill>
                            <a:latin typeface="Cambria Math" panose="02040503050406030204" pitchFamily="18" charset="0"/>
                          </a:rPr>
                        </m:ctrlPr>
                      </m:sSubSupPr>
                      <m:e>
                        <m:r>
                          <a:rPr lang="en-US" sz="1900" i="1" dirty="0">
                            <a:solidFill>
                              <a:schemeClr val="bg1"/>
                            </a:solidFill>
                            <a:latin typeface="Cambria Math" panose="02040503050406030204" pitchFamily="18" charset="0"/>
                          </a:rPr>
                          <m:t>𝜂</m:t>
                        </m:r>
                      </m:e>
                      <m:sub>
                        <m:r>
                          <a:rPr lang="en-US" sz="1900" i="1" dirty="0">
                            <a:solidFill>
                              <a:schemeClr val="bg1"/>
                            </a:solidFill>
                            <a:latin typeface="Cambria Math" panose="02040503050406030204" pitchFamily="18" charset="0"/>
                          </a:rPr>
                          <m:t>21</m:t>
                        </m:r>
                      </m:sub>
                      <m:sup>
                        <m:r>
                          <a:rPr lang="en-US" sz="1900" i="1" dirty="0">
                            <a:solidFill>
                              <a:schemeClr val="bg1"/>
                            </a:solidFill>
                            <a:latin typeface="Cambria Math" panose="02040503050406030204" pitchFamily="18" charset="0"/>
                          </a:rPr>
                          <m:t>𝑀𝐿</m:t>
                        </m:r>
                      </m:sup>
                    </m:sSubSup>
                    <m:r>
                      <a:rPr lang="en-US" sz="1900" i="1" dirty="0">
                        <a:solidFill>
                          <a:schemeClr val="bg1"/>
                        </a:solidFill>
                        <a:latin typeface="Cambria Math" panose="02040503050406030204" pitchFamily="18" charset="0"/>
                      </a:rPr>
                      <m:t>=</m:t>
                    </m:r>
                  </m:oMath>
                </a14:m>
                <a:r>
                  <a:rPr lang="en-US" sz="1900" dirty="0">
                    <a:solidFill>
                      <a:schemeClr val="bg1"/>
                    </a:solidFill>
                  </a:rPr>
                  <a:t> </a:t>
                </a:r>
                <a14:m>
                  <m:oMath xmlns:m="http://schemas.openxmlformats.org/officeDocument/2006/math">
                    <m:f>
                      <m:fPr>
                        <m:ctrlPr>
                          <a:rPr lang="en-US" sz="1900" i="1" dirty="0">
                            <a:solidFill>
                              <a:schemeClr val="bg1"/>
                            </a:solidFill>
                            <a:latin typeface="Cambria Math" panose="02040503050406030204" pitchFamily="18" charset="0"/>
                          </a:rPr>
                        </m:ctrlPr>
                      </m:fPr>
                      <m:num>
                        <m:r>
                          <a:rPr lang="en-US" sz="1900" i="1" dirty="0">
                            <a:solidFill>
                              <a:schemeClr val="bg1"/>
                            </a:solidFill>
                            <a:latin typeface="Cambria Math" panose="02040503050406030204" pitchFamily="18" charset="0"/>
                          </a:rPr>
                          <m:t>0</m:t>
                        </m:r>
                      </m:num>
                      <m:den>
                        <m:r>
                          <a:rPr lang="en-US" sz="1900" i="1" dirty="0">
                            <a:solidFill>
                              <a:schemeClr val="bg1"/>
                            </a:solidFill>
                            <a:latin typeface="Cambria Math" panose="02040503050406030204" pitchFamily="18" charset="0"/>
                          </a:rPr>
                          <m:t>1</m:t>
                        </m:r>
                      </m:den>
                    </m:f>
                    <m:r>
                      <a:rPr lang="en-US" sz="1900" i="1" dirty="0">
                        <a:solidFill>
                          <a:schemeClr val="bg1"/>
                        </a:solidFill>
                        <a:latin typeface="Cambria Math" panose="02040503050406030204" pitchFamily="18" charset="0"/>
                      </a:rPr>
                      <m:t>=0</m:t>
                    </m:r>
                  </m:oMath>
                </a14:m>
                <a:endParaRPr lang="en-US" sz="1900" dirty="0">
                  <a:solidFill>
                    <a:schemeClr val="bg1"/>
                  </a:solidFill>
                </a:endParaRPr>
              </a:p>
            </p:txBody>
          </p:sp>
        </mc:Choice>
        <mc:Fallback xmlns="">
          <p:sp>
            <p:nvSpPr>
              <p:cNvPr id="24" name="Content Placeholder 2">
                <a:extLst>
                  <a:ext uri="{FF2B5EF4-FFF2-40B4-BE49-F238E27FC236}">
                    <a16:creationId xmlns:a16="http://schemas.microsoft.com/office/drawing/2014/main" id="{ACEE431E-3257-F948-AA9C-76BE99A393AA}"/>
                  </a:ext>
                </a:extLst>
              </p:cNvPr>
              <p:cNvSpPr txBox="1">
                <a:spLocks noRot="1" noChangeAspect="1" noMove="1" noResize="1" noEditPoints="1" noAdjustHandles="1" noChangeArrowheads="1" noChangeShapeType="1" noTextEdit="1"/>
              </p:cNvSpPr>
              <p:nvPr/>
            </p:nvSpPr>
            <p:spPr>
              <a:xfrm>
                <a:off x="107091" y="4384387"/>
                <a:ext cx="8859624" cy="2208918"/>
              </a:xfrm>
              <a:prstGeom prst="rect">
                <a:avLst/>
              </a:prstGeom>
              <a:blipFill>
                <a:blip r:embed="rId5"/>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EEFAE707-69FD-EA4B-896E-C1B3A321A97E}"/>
              </a:ext>
            </a:extLst>
          </p:cNvPr>
          <p:cNvSpPr/>
          <p:nvPr/>
        </p:nvSpPr>
        <p:spPr>
          <a:xfrm>
            <a:off x="6154330" y="3495556"/>
            <a:ext cx="1500081" cy="544079"/>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5F2168E9-709E-B14E-AC07-C2A4E088CCB8}"/>
              </a:ext>
            </a:extLst>
          </p:cNvPr>
          <p:cNvSpPr/>
          <p:nvPr/>
        </p:nvSpPr>
        <p:spPr>
          <a:xfrm>
            <a:off x="3836606" y="3904734"/>
            <a:ext cx="880880" cy="436875"/>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Curved Left Arrow 16">
            <a:extLst>
              <a:ext uri="{FF2B5EF4-FFF2-40B4-BE49-F238E27FC236}">
                <a16:creationId xmlns:a16="http://schemas.microsoft.com/office/drawing/2014/main" id="{AFD0556E-9D3F-CD4D-B9EE-F31EB2E17A19}"/>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4EF2D357-4C68-A849-9AB3-9221FA21A9AD}"/>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sp>
        <p:nvSpPr>
          <p:cNvPr id="20" name="Oval 19">
            <a:extLst>
              <a:ext uri="{FF2B5EF4-FFF2-40B4-BE49-F238E27FC236}">
                <a16:creationId xmlns:a16="http://schemas.microsoft.com/office/drawing/2014/main" id="{7E1752AE-4B2A-D745-AA7B-71260B4B49D7}"/>
              </a:ext>
            </a:extLst>
          </p:cNvPr>
          <p:cNvSpPr/>
          <p:nvPr/>
        </p:nvSpPr>
        <p:spPr>
          <a:xfrm>
            <a:off x="3102015" y="3904735"/>
            <a:ext cx="288925" cy="43687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BE5D48B-1466-7F4C-9FBF-D5082F8E60BB}"/>
              </a:ext>
            </a:extLst>
          </p:cNvPr>
          <p:cNvSpPr/>
          <p:nvPr/>
        </p:nvSpPr>
        <p:spPr>
          <a:xfrm>
            <a:off x="3756088" y="3495556"/>
            <a:ext cx="1741887" cy="533718"/>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p:spTree>
    <p:extLst>
      <p:ext uri="{BB962C8B-B14F-4D97-AF65-F5344CB8AC3E}">
        <p14:creationId xmlns:p14="http://schemas.microsoft.com/office/powerpoint/2010/main" val="33025907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00B050"/>
                              </a:solidFill>
                            </a:rPr>
                            <a:t>x</a:t>
                          </a:r>
                          <a:r>
                            <a:rPr lang="en-US" sz="1600" baseline="-25000" dirty="0">
                              <a:solidFill>
                                <a:srgbClr val="00B050"/>
                              </a:solidFill>
                            </a:rPr>
                            <a:t>31</a:t>
                          </a:r>
                          <a:r>
                            <a:rPr lang="en-US" sz="1600" dirty="0">
                              <a:solidFill>
                                <a:srgbClr val="00B05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32</a:t>
                          </a:r>
                          <a:r>
                            <a:rPr lang="en-US" sz="1600" dirty="0">
                              <a:solidFill>
                                <a:srgbClr val="FF0000"/>
                              </a:solidFill>
                            </a:rPr>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solidFill>
                              <a:srgbClr val="00B050"/>
                            </a:solidFill>
                          </a:endParaRPr>
                        </a:p>
                      </a:txBody>
                      <a:tcPr marT="0" marB="0" anchor="ctr"/>
                    </a:tc>
                    <a:tc>
                      <a:txBody>
                        <a:bodyPr/>
                        <a:lstStyle/>
                        <a:p>
                          <a:pPr algn="ctr"/>
                          <a:endParaRPr lang="en-US" sz="1600">
                            <a:solidFill>
                              <a:srgbClr val="FF0000"/>
                            </a:solidFill>
                          </a:endParaRPr>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solidFill>
                                        <a:srgbClr val="00B050"/>
                                      </a:solidFill>
                                      <a:latin typeface="Cambria Math" panose="02040503050406030204" pitchFamily="18" charset="0"/>
                                    </a:rPr>
                                  </m:ctrlPr>
                                </m:accPr>
                                <m:e>
                                  <m:r>
                                    <a:rPr lang="en-US" sz="1600" b="0" i="1" dirty="0" smtClean="0">
                                      <a:solidFill>
                                        <a:srgbClr val="00B050"/>
                                      </a:solidFill>
                                      <a:latin typeface="Cambria Math" panose="02040503050406030204" pitchFamily="18" charset="0"/>
                                    </a:rPr>
                                    <m:t>𝑥</m:t>
                                  </m:r>
                                </m:e>
                              </m:acc>
                              <m:r>
                                <m:rPr>
                                  <m:nor/>
                                </m:rPr>
                                <a:rPr lang="en-US" sz="1600" b="0" i="0" baseline="-25000" dirty="0" smtClean="0">
                                  <a:solidFill>
                                    <a:srgbClr val="00B050"/>
                                  </a:solidFill>
                                </a:rPr>
                                <m:t>1</m:t>
                              </m:r>
                            </m:oMath>
                          </a14:m>
                          <a:r>
                            <a:rPr lang="en-US" sz="1600" dirty="0">
                              <a:solidFill>
                                <a:srgbClr val="00B05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solidFill>
                                        <a:srgbClr val="FF0000"/>
                                      </a:solidFill>
                                      <a:latin typeface="Cambria Math" panose="02040503050406030204" pitchFamily="18" charset="0"/>
                                    </a:rPr>
                                  </m:ctrlPr>
                                </m:accPr>
                                <m:e>
                                  <m:r>
                                    <a:rPr lang="en-US" sz="1600" b="0" i="1" dirty="0" smtClean="0">
                                      <a:solidFill>
                                        <a:srgbClr val="FF0000"/>
                                      </a:solidFill>
                                      <a:latin typeface="Cambria Math" panose="02040503050406030204" pitchFamily="18" charset="0"/>
                                    </a:rPr>
                                    <m:t>𝑥</m:t>
                                  </m:r>
                                </m:e>
                              </m:acc>
                            </m:oMath>
                          </a14:m>
                          <a:r>
                            <a:rPr lang="en-US" sz="1600" baseline="-25000" dirty="0">
                              <a:solidFill>
                                <a:srgbClr val="FF0000"/>
                              </a:solidFill>
                            </a:rPr>
                            <a:t>2</a:t>
                          </a:r>
                          <a:r>
                            <a:rPr lang="en-US" sz="1600" dirty="0">
                              <a:solidFill>
                                <a:srgbClr val="FF0000"/>
                              </a:solidFill>
                            </a:rPr>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4161635304"/>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00B050"/>
                              </a:solidFill>
                            </a:rPr>
                            <a:t>x</a:t>
                          </a:r>
                          <a:r>
                            <a:rPr lang="en-US" sz="1600" baseline="-25000" dirty="0">
                              <a:solidFill>
                                <a:srgbClr val="00B050"/>
                              </a:solidFill>
                            </a:rPr>
                            <a:t>31</a:t>
                          </a:r>
                          <a:r>
                            <a:rPr lang="en-US" sz="1600" dirty="0">
                              <a:solidFill>
                                <a:srgbClr val="00B05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32</a:t>
                          </a:r>
                          <a:r>
                            <a:rPr lang="en-US" sz="1600" dirty="0">
                              <a:solidFill>
                                <a:srgbClr val="FF0000"/>
                              </a:solidFill>
                            </a:rPr>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solidFill>
                              <a:srgbClr val="00B050"/>
                            </a:solidFill>
                          </a:endParaRPr>
                        </a:p>
                      </a:txBody>
                      <a:tcPr marT="0" marB="0" anchor="ctr"/>
                    </a:tc>
                    <a:tc>
                      <a:txBody>
                        <a:bodyPr/>
                        <a:lstStyle/>
                        <a:p>
                          <a:pPr algn="ctr"/>
                          <a:endParaRPr lang="en-US" sz="1600">
                            <a:solidFill>
                              <a:srgbClr val="FF0000"/>
                            </a:solidFill>
                          </a:endParaRPr>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oMath>
                </a14:m>
                <a:r>
                  <a:rPr lang="en-US" sz="2000" dirty="0"/>
                  <a:t>using ML for class prior &amp; ML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ACEE431E-3257-F948-AA9C-76BE99A393AA}"/>
                  </a:ext>
                </a:extLst>
              </p:cNvPr>
              <p:cNvSpPr txBox="1">
                <a:spLocks/>
              </p:cNvSpPr>
              <p:nvPr/>
            </p:nvSpPr>
            <p:spPr>
              <a:xfrm>
                <a:off x="107091" y="4384387"/>
                <a:ext cx="8859624" cy="220891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950" indent="-177800"/>
                <a:r>
                  <a:rPr lang="en-US" sz="1900" dirty="0"/>
                  <a:t>Last lecture: ML estimate of probability of head </a:t>
                </a:r>
                <a14:m>
                  <m:oMath xmlns:m="http://schemas.openxmlformats.org/officeDocument/2006/math">
                    <m:r>
                      <m:rPr>
                        <m:nor/>
                      </m:rPr>
                      <a:rPr lang="en-US" sz="1900" b="0" i="0" dirty="0" smtClean="0">
                        <a:latin typeface="Cambria Math" panose="02040503050406030204" pitchFamily="18" charset="0"/>
                      </a:rPr>
                      <m:t>= </m:t>
                    </m:r>
                    <m:f>
                      <m:fPr>
                        <m:ctrlPr>
                          <a:rPr lang="en-US" sz="1900" b="0" i="1" dirty="0" smtClean="0">
                            <a:latin typeface="Cambria Math" panose="02040503050406030204" pitchFamily="18" charset="0"/>
                          </a:rPr>
                        </m:ctrlPr>
                      </m:fPr>
                      <m:num>
                        <m:r>
                          <a:rPr lang="en-US" sz="1900" b="0" i="1" dirty="0" smtClean="0">
                            <a:latin typeface="Cambria Math" panose="02040503050406030204" pitchFamily="18" charset="0"/>
                          </a:rPr>
                          <m:t>𝑁</m:t>
                        </m:r>
                        <m:r>
                          <a:rPr lang="en-US" sz="1900" b="0" i="1" baseline="-25000" dirty="0" smtClean="0">
                            <a:latin typeface="Cambria Math" panose="02040503050406030204" pitchFamily="18" charset="0"/>
                          </a:rPr>
                          <m:t>1</m:t>
                        </m:r>
                      </m:num>
                      <m:den>
                        <m:r>
                          <a:rPr lang="en-US" sz="1900" b="0" i="1" dirty="0" smtClean="0">
                            <a:latin typeface="Cambria Math" panose="02040503050406030204" pitchFamily="18" charset="0"/>
                          </a:rPr>
                          <m:t>𝑁</m:t>
                        </m:r>
                      </m:den>
                    </m:f>
                  </m:oMath>
                </a14:m>
                <a:r>
                  <a:rPr lang="en-US" sz="1900" dirty="0"/>
                  <a:t> , where N</a:t>
                </a:r>
                <a:r>
                  <a:rPr lang="en-US" sz="1900" baseline="-25000" dirty="0"/>
                  <a:t>1</a:t>
                </a:r>
                <a:r>
                  <a:rPr lang="en-US" sz="1900" dirty="0"/>
                  <a:t> = # heads &amp; N = # coin tosses</a:t>
                </a:r>
              </a:p>
              <a:p>
                <a:pPr marL="635000" lvl="1" indent="-177800"/>
                <a:r>
                  <a:rPr lang="en-US" sz="1900" dirty="0"/>
                  <a:t>Class 1, feature 1: N = 1 (since class 1 appears once), </a:t>
                </a:r>
                <a:r>
                  <a:rPr lang="en-US" sz="1900" dirty="0">
                    <a:solidFill>
                      <a:srgbClr val="00B050"/>
                    </a:solidFill>
                  </a:rPr>
                  <a:t>N</a:t>
                </a:r>
                <a:r>
                  <a:rPr lang="en-US" sz="1900" baseline="-25000" dirty="0">
                    <a:solidFill>
                      <a:srgbClr val="00B050"/>
                    </a:solidFill>
                  </a:rPr>
                  <a:t>1</a:t>
                </a:r>
                <a:r>
                  <a:rPr lang="en-US" sz="1900" dirty="0">
                    <a:solidFill>
                      <a:srgbClr val="00B050"/>
                    </a:solidFill>
                  </a:rPr>
                  <a:t> = 0 </a:t>
                </a:r>
                <a:r>
                  <a:rPr lang="en-US" sz="1900" dirty="0"/>
                  <a:t>(since among class 1 training data, feature 1 is always 0), so </a:t>
                </a:r>
                <a14:m>
                  <m:oMath xmlns:m="http://schemas.openxmlformats.org/officeDocument/2006/math">
                    <m:sSubSup>
                      <m:sSubSupPr>
                        <m:ctrlPr>
                          <a:rPr lang="en-US" sz="1900" b="0" i="1" dirty="0" smtClean="0">
                            <a:latin typeface="Cambria Math" panose="02040503050406030204" pitchFamily="18" charset="0"/>
                          </a:rPr>
                        </m:ctrlPr>
                      </m:sSubSupPr>
                      <m:e>
                        <m:r>
                          <a:rPr lang="en-US" sz="1900" i="1" dirty="0">
                            <a:latin typeface="Cambria Math" panose="02040503050406030204" pitchFamily="18" charset="0"/>
                          </a:rPr>
                          <m:t>𝜂</m:t>
                        </m:r>
                      </m:e>
                      <m:sub>
                        <m:r>
                          <a:rPr lang="en-US" sz="1900" b="0" i="1" dirty="0" smtClean="0">
                            <a:latin typeface="Cambria Math" panose="02040503050406030204" pitchFamily="18" charset="0"/>
                          </a:rPr>
                          <m:t>11</m:t>
                        </m:r>
                      </m:sub>
                      <m:sup>
                        <m:r>
                          <a:rPr lang="en-US" sz="1900" b="0" i="1" dirty="0" smtClean="0">
                            <a:latin typeface="Cambria Math" panose="02040503050406030204" pitchFamily="18" charset="0"/>
                          </a:rPr>
                          <m:t>𝑀𝐿</m:t>
                        </m:r>
                      </m:sup>
                    </m:sSubSup>
                    <m:r>
                      <a:rPr lang="en-US" sz="1900" b="0" i="1" dirty="0" smtClean="0">
                        <a:latin typeface="Cambria Math" panose="02040503050406030204" pitchFamily="18" charset="0"/>
                      </a:rPr>
                      <m:t>=</m:t>
                    </m:r>
                  </m:oMath>
                </a14:m>
                <a:r>
                  <a:rPr lang="en-US" sz="1900" dirty="0"/>
                  <a:t> </a:t>
                </a:r>
                <a14:m>
                  <m:oMath xmlns:m="http://schemas.openxmlformats.org/officeDocument/2006/math">
                    <m:f>
                      <m:fPr>
                        <m:ctrlPr>
                          <a:rPr lang="en-US" sz="1900" i="1" dirty="0">
                            <a:latin typeface="Cambria Math" panose="02040503050406030204" pitchFamily="18" charset="0"/>
                          </a:rPr>
                        </m:ctrlPr>
                      </m:fPr>
                      <m:num>
                        <m:r>
                          <a:rPr lang="en-US" sz="1900" b="0" i="1" dirty="0" smtClean="0">
                            <a:latin typeface="Cambria Math" panose="02040503050406030204" pitchFamily="18" charset="0"/>
                          </a:rPr>
                          <m:t>0</m:t>
                        </m:r>
                      </m:num>
                      <m:den>
                        <m:r>
                          <a:rPr lang="en-US" sz="1900" b="0" i="1" dirty="0" smtClean="0">
                            <a:latin typeface="Cambria Math" panose="02040503050406030204" pitchFamily="18" charset="0"/>
                          </a:rPr>
                          <m:t>1</m:t>
                        </m:r>
                      </m:den>
                    </m:f>
                    <m:r>
                      <a:rPr lang="en-US" sz="1900" b="0" i="1" dirty="0" smtClean="0">
                        <a:latin typeface="Cambria Math" panose="02040503050406030204" pitchFamily="18" charset="0"/>
                      </a:rPr>
                      <m:t>=0</m:t>
                    </m:r>
                  </m:oMath>
                </a14:m>
                <a:endParaRPr lang="en-US" sz="1900" dirty="0"/>
              </a:p>
              <a:p>
                <a:pPr marL="635000" lvl="1" indent="-177800"/>
                <a:r>
                  <a:rPr lang="en-US" sz="1900" dirty="0"/>
                  <a:t>Class 1, feature 2: N = 1 (since class 1 appears once), </a:t>
                </a:r>
                <a:r>
                  <a:rPr lang="en-US" sz="1900" dirty="0">
                    <a:solidFill>
                      <a:srgbClr val="FF0000"/>
                    </a:solidFill>
                  </a:rPr>
                  <a:t>N</a:t>
                </a:r>
                <a:r>
                  <a:rPr lang="en-US" sz="1900" baseline="-25000" dirty="0">
                    <a:solidFill>
                      <a:srgbClr val="FF0000"/>
                    </a:solidFill>
                  </a:rPr>
                  <a:t>1</a:t>
                </a:r>
                <a:r>
                  <a:rPr lang="en-US" sz="1900" dirty="0">
                    <a:solidFill>
                      <a:srgbClr val="FF0000"/>
                    </a:solidFill>
                  </a:rPr>
                  <a:t> = 0 </a:t>
                </a:r>
                <a:r>
                  <a:rPr lang="en-US" sz="1900" dirty="0"/>
                  <a:t>(since among class 1 training data, feature 2 is always 0)</a:t>
                </a:r>
                <a:r>
                  <a:rPr lang="en-US" sz="1900" dirty="0">
                    <a:solidFill>
                      <a:schemeClr val="bg1"/>
                    </a:solidFill>
                  </a:rPr>
                  <a:t>,</a:t>
                </a:r>
                <a:r>
                  <a:rPr lang="en-US" sz="1900" dirty="0"/>
                  <a:t> so </a:t>
                </a:r>
                <a14:m>
                  <m:oMath xmlns:m="http://schemas.openxmlformats.org/officeDocument/2006/math">
                    <m:sSubSup>
                      <m:sSubSupPr>
                        <m:ctrlPr>
                          <a:rPr lang="en-US" sz="1900" i="1" dirty="0">
                            <a:latin typeface="Cambria Math" panose="02040503050406030204" pitchFamily="18" charset="0"/>
                          </a:rPr>
                        </m:ctrlPr>
                      </m:sSubSupPr>
                      <m:e>
                        <m:r>
                          <a:rPr lang="en-US" sz="1900" i="1" dirty="0">
                            <a:latin typeface="Cambria Math" panose="02040503050406030204" pitchFamily="18" charset="0"/>
                          </a:rPr>
                          <m:t>𝜂</m:t>
                        </m:r>
                      </m:e>
                      <m:sub>
                        <m:r>
                          <a:rPr lang="en-US" sz="1900" b="0" i="1" dirty="0" smtClean="0">
                            <a:latin typeface="Cambria Math" panose="02040503050406030204" pitchFamily="18" charset="0"/>
                          </a:rPr>
                          <m:t>2</m:t>
                        </m:r>
                        <m:r>
                          <a:rPr lang="en-US" sz="1900" i="1" dirty="0">
                            <a:latin typeface="Cambria Math" panose="02040503050406030204" pitchFamily="18" charset="0"/>
                          </a:rPr>
                          <m:t>1</m:t>
                        </m:r>
                      </m:sub>
                      <m:sup>
                        <m:r>
                          <a:rPr lang="en-US" sz="1900" i="1" dirty="0">
                            <a:latin typeface="Cambria Math" panose="02040503050406030204" pitchFamily="18" charset="0"/>
                          </a:rPr>
                          <m:t>𝑀𝐿</m:t>
                        </m:r>
                      </m:sup>
                    </m:sSubSup>
                    <m:r>
                      <a:rPr lang="en-US" sz="1900" i="1" dirty="0" smtClean="0">
                        <a:solidFill>
                          <a:schemeClr val="bg1"/>
                        </a:solidFill>
                        <a:latin typeface="Cambria Math" panose="02040503050406030204" pitchFamily="18" charset="0"/>
                      </a:rPr>
                      <m:t>=</m:t>
                    </m:r>
                  </m:oMath>
                </a14:m>
                <a:r>
                  <a:rPr lang="en-US" sz="1900" dirty="0">
                    <a:solidFill>
                      <a:schemeClr val="bg1"/>
                    </a:solidFill>
                  </a:rPr>
                  <a:t> </a:t>
                </a:r>
                <a14:m>
                  <m:oMath xmlns:m="http://schemas.openxmlformats.org/officeDocument/2006/math">
                    <m:f>
                      <m:fPr>
                        <m:ctrlPr>
                          <a:rPr lang="en-US" sz="1900" i="1" dirty="0">
                            <a:solidFill>
                              <a:schemeClr val="bg1"/>
                            </a:solidFill>
                            <a:latin typeface="Cambria Math" panose="02040503050406030204" pitchFamily="18" charset="0"/>
                          </a:rPr>
                        </m:ctrlPr>
                      </m:fPr>
                      <m:num>
                        <m:r>
                          <a:rPr lang="en-US" sz="1900" i="1" dirty="0">
                            <a:solidFill>
                              <a:schemeClr val="bg1"/>
                            </a:solidFill>
                            <a:latin typeface="Cambria Math" panose="02040503050406030204" pitchFamily="18" charset="0"/>
                          </a:rPr>
                          <m:t>0</m:t>
                        </m:r>
                      </m:num>
                      <m:den>
                        <m:r>
                          <a:rPr lang="en-US" sz="1900" i="1" dirty="0">
                            <a:solidFill>
                              <a:schemeClr val="bg1"/>
                            </a:solidFill>
                            <a:latin typeface="Cambria Math" panose="02040503050406030204" pitchFamily="18" charset="0"/>
                          </a:rPr>
                          <m:t>1</m:t>
                        </m:r>
                      </m:den>
                    </m:f>
                    <m:r>
                      <a:rPr lang="en-US" sz="1900" i="1" dirty="0">
                        <a:solidFill>
                          <a:schemeClr val="bg1"/>
                        </a:solidFill>
                        <a:latin typeface="Cambria Math" panose="02040503050406030204" pitchFamily="18" charset="0"/>
                      </a:rPr>
                      <m:t>=0</m:t>
                    </m:r>
                  </m:oMath>
                </a14:m>
                <a:endParaRPr lang="en-US" sz="1900" dirty="0">
                  <a:solidFill>
                    <a:schemeClr val="bg1"/>
                  </a:solidFill>
                </a:endParaRPr>
              </a:p>
            </p:txBody>
          </p:sp>
        </mc:Choice>
        <mc:Fallback xmlns="">
          <p:sp>
            <p:nvSpPr>
              <p:cNvPr id="24" name="Content Placeholder 2">
                <a:extLst>
                  <a:ext uri="{FF2B5EF4-FFF2-40B4-BE49-F238E27FC236}">
                    <a16:creationId xmlns:a16="http://schemas.microsoft.com/office/drawing/2014/main" id="{ACEE431E-3257-F948-AA9C-76BE99A393AA}"/>
                  </a:ext>
                </a:extLst>
              </p:cNvPr>
              <p:cNvSpPr txBox="1">
                <a:spLocks noRot="1" noChangeAspect="1" noMove="1" noResize="1" noEditPoints="1" noAdjustHandles="1" noChangeArrowheads="1" noChangeShapeType="1" noTextEdit="1"/>
              </p:cNvSpPr>
              <p:nvPr/>
            </p:nvSpPr>
            <p:spPr>
              <a:xfrm>
                <a:off x="107091" y="4384387"/>
                <a:ext cx="8859624" cy="2208918"/>
              </a:xfrm>
              <a:prstGeom prst="rect">
                <a:avLst/>
              </a:prstGeom>
              <a:blipFill>
                <a:blip r:embed="rId6"/>
                <a:stretch>
                  <a:fillRect/>
                </a:stretch>
              </a:blipFill>
            </p:spPr>
            <p:txBody>
              <a:bodyPr/>
              <a:lstStyle/>
              <a:p>
                <a:r>
                  <a:rPr lang="en-US">
                    <a:noFill/>
                  </a:rPr>
                  <a:t> </a:t>
                </a:r>
              </a:p>
            </p:txBody>
          </p:sp>
        </mc:Fallback>
      </mc:AlternateContent>
      <p:sp>
        <p:nvSpPr>
          <p:cNvPr id="17" name="Curved Left Arrow 16">
            <a:extLst>
              <a:ext uri="{FF2B5EF4-FFF2-40B4-BE49-F238E27FC236}">
                <a16:creationId xmlns:a16="http://schemas.microsoft.com/office/drawing/2014/main" id="{AFD0556E-9D3F-CD4D-B9EE-F31EB2E17A19}"/>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4EF2D357-4C68-A849-9AB3-9221FA21A9AD}"/>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pic>
        <p:nvPicPr>
          <p:cNvPr id="19" name="Picture 18">
            <a:extLst>
              <a:ext uri="{FF2B5EF4-FFF2-40B4-BE49-F238E27FC236}">
                <a16:creationId xmlns:a16="http://schemas.microsoft.com/office/drawing/2014/main" id="{36756642-AD68-2C4E-977B-C8384934B9B3}"/>
              </a:ext>
            </a:extLst>
          </p:cNvPr>
          <p:cNvPicPr>
            <a:picLocks noChangeAspect="1"/>
          </p:cNvPicPr>
          <p:nvPr/>
        </p:nvPicPr>
        <p:blipFill rotWithShape="1">
          <a:blip r:embed="rId7"/>
          <a:srcRect b="49245"/>
          <a:stretch/>
        </p:blipFill>
        <p:spPr>
          <a:xfrm>
            <a:off x="247771" y="1989317"/>
            <a:ext cx="7406640" cy="2395070"/>
          </a:xfrm>
          <a:prstGeom prst="rect">
            <a:avLst/>
          </a:prstGeom>
        </p:spPr>
      </p:pic>
      <p:sp>
        <p:nvSpPr>
          <p:cNvPr id="20" name="Oval 19">
            <a:extLst>
              <a:ext uri="{FF2B5EF4-FFF2-40B4-BE49-F238E27FC236}">
                <a16:creationId xmlns:a16="http://schemas.microsoft.com/office/drawing/2014/main" id="{DCF5EF6F-D217-E54E-891C-3A0C0D67D60F}"/>
              </a:ext>
            </a:extLst>
          </p:cNvPr>
          <p:cNvSpPr/>
          <p:nvPr/>
        </p:nvSpPr>
        <p:spPr>
          <a:xfrm>
            <a:off x="6154330" y="3495556"/>
            <a:ext cx="1500081" cy="544079"/>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1302A43-2DF4-9648-8756-E090534FC9A6}"/>
              </a:ext>
            </a:extLst>
          </p:cNvPr>
          <p:cNvSpPr/>
          <p:nvPr/>
        </p:nvSpPr>
        <p:spPr>
          <a:xfrm>
            <a:off x="3836606" y="3904734"/>
            <a:ext cx="880880" cy="436875"/>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1FF8DC8F-6EE9-2D4A-A007-FAFB2755FB89}"/>
              </a:ext>
            </a:extLst>
          </p:cNvPr>
          <p:cNvSpPr/>
          <p:nvPr/>
        </p:nvSpPr>
        <p:spPr>
          <a:xfrm>
            <a:off x="3102015" y="3904735"/>
            <a:ext cx="288925" cy="43687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1030953-2D97-C047-8FC5-D805EDA677B9}"/>
              </a:ext>
            </a:extLst>
          </p:cNvPr>
          <p:cNvSpPr/>
          <p:nvPr/>
        </p:nvSpPr>
        <p:spPr>
          <a:xfrm>
            <a:off x="3756088" y="3495556"/>
            <a:ext cx="1741887" cy="533718"/>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p:spTree>
    <p:extLst>
      <p:ext uri="{BB962C8B-B14F-4D97-AF65-F5344CB8AC3E}">
        <p14:creationId xmlns:p14="http://schemas.microsoft.com/office/powerpoint/2010/main" val="1950046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ML estimation of </a:t>
            </a:r>
            <a:r>
              <a:rPr lang="en-US" sz="3400" dirty="0" err="1"/>
              <a:t>μ</a:t>
            </a:r>
            <a:r>
              <a:rPr lang="en-US" sz="3400" dirty="0"/>
              <a:t>, σ</a:t>
            </a:r>
            <a:r>
              <a:rPr lang="en-US" sz="3400" baseline="30000" dirty="0"/>
              <a:t>2 </a:t>
            </a:r>
            <a:r>
              <a:rPr lang="en-US" sz="3400" dirty="0"/>
              <a:t>given </a:t>
            </a:r>
            <a:br>
              <a:rPr lang="en-US" sz="3400" dirty="0"/>
            </a:br>
            <a:r>
              <a:rPr lang="en-US" sz="3400" dirty="0"/>
              <a:t>training data D = {x</a:t>
            </a:r>
            <a:r>
              <a:rPr lang="en-US" sz="3400" baseline="-25000" dirty="0"/>
              <a:t>1</a:t>
            </a:r>
            <a:r>
              <a:rPr lang="en-US" sz="3400" dirty="0"/>
              <a:t>,…,</a:t>
            </a:r>
            <a:r>
              <a:rPr lang="en-US" sz="3400" dirty="0" err="1"/>
              <a:t>x</a:t>
            </a:r>
            <a:r>
              <a:rPr lang="en-US" sz="3400" baseline="-25000" dirty="0" err="1"/>
              <a:t>N</a:t>
            </a:r>
            <a:r>
              <a:rPr lang="en-US" sz="3400" dirty="0"/>
              <a:t>}</a:t>
            </a:r>
            <a:endParaRPr lang="en-US" sz="3400" baseline="-25000" dirty="0"/>
          </a:p>
        </p:txBody>
      </p:sp>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b="18323"/>
          <a:stretch/>
        </p:blipFill>
        <p:spPr>
          <a:xfrm>
            <a:off x="228600" y="1689100"/>
            <a:ext cx="5410200" cy="3340100"/>
          </a:xfrm>
          <a:prstGeom prst="rect">
            <a:avLst/>
          </a:prstGeom>
        </p:spPr>
      </p:pic>
      <p:sp>
        <p:nvSpPr>
          <p:cNvPr id="6" name="Curved Left Arrow 5"/>
          <p:cNvSpPr/>
          <p:nvPr/>
        </p:nvSpPr>
        <p:spPr>
          <a:xfrm>
            <a:off x="4333253" y="1896586"/>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4622802" y="2028840"/>
            <a:ext cx="2649997" cy="369332"/>
          </a:xfrm>
          <a:prstGeom prst="rect">
            <a:avLst/>
          </a:prstGeom>
          <a:noFill/>
        </p:spPr>
        <p:txBody>
          <a:bodyPr wrap="none" rtlCol="0">
            <a:spAutoFit/>
          </a:bodyPr>
          <a:lstStyle/>
          <a:p>
            <a:r>
              <a:rPr lang="en-US" dirty="0"/>
              <a:t>conditional independence</a:t>
            </a:r>
          </a:p>
        </p:txBody>
      </p:sp>
      <p:sp>
        <p:nvSpPr>
          <p:cNvPr id="8" name="Curved Left Arrow 7"/>
          <p:cNvSpPr/>
          <p:nvPr/>
        </p:nvSpPr>
        <p:spPr>
          <a:xfrm>
            <a:off x="4333253" y="2743853"/>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4634083" y="2884957"/>
            <a:ext cx="2562871" cy="369332"/>
          </a:xfrm>
          <a:prstGeom prst="rect">
            <a:avLst/>
          </a:prstGeom>
          <a:noFill/>
        </p:spPr>
        <p:txBody>
          <a:bodyPr wrap="none" rtlCol="0">
            <a:spAutoFit/>
          </a:bodyPr>
          <a:lstStyle/>
          <a:p>
            <a:r>
              <a:rPr lang="en-US" dirty="0"/>
              <a:t>Because log is monotonic</a:t>
            </a:r>
          </a:p>
        </p:txBody>
      </p:sp>
      <p:pic>
        <p:nvPicPr>
          <p:cNvPr id="10" name="Picture 9"/>
          <p:cNvPicPr>
            <a:picLocks noChangeAspect="1"/>
          </p:cNvPicPr>
          <p:nvPr/>
        </p:nvPicPr>
        <p:blipFill>
          <a:blip r:embed="rId4"/>
          <a:stretch>
            <a:fillRect/>
          </a:stretch>
        </p:blipFill>
        <p:spPr>
          <a:xfrm>
            <a:off x="7272800" y="2165172"/>
            <a:ext cx="1439570" cy="1439570"/>
          </a:xfrm>
          <a:prstGeom prst="rect">
            <a:avLst/>
          </a:prstGeom>
        </p:spPr>
      </p:pic>
      <p:sp>
        <p:nvSpPr>
          <p:cNvPr id="11" name="Curved Left Arrow 10"/>
          <p:cNvSpPr/>
          <p:nvPr/>
        </p:nvSpPr>
        <p:spPr>
          <a:xfrm>
            <a:off x="4346082" y="3651519"/>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9803" y="3878712"/>
            <a:ext cx="2400300" cy="266700"/>
          </a:xfrm>
          <a:prstGeom prst="rect">
            <a:avLst/>
          </a:prstGeom>
        </p:spPr>
      </p:pic>
      <p:sp>
        <p:nvSpPr>
          <p:cNvPr id="15" name="TextBox 14"/>
          <p:cNvSpPr txBox="1"/>
          <p:nvPr/>
        </p:nvSpPr>
        <p:spPr>
          <a:xfrm>
            <a:off x="7641043" y="2700291"/>
            <a:ext cx="944001" cy="369332"/>
          </a:xfrm>
          <a:prstGeom prst="rect">
            <a:avLst/>
          </a:prstGeom>
          <a:noFill/>
        </p:spPr>
        <p:txBody>
          <a:bodyPr wrap="none" rtlCol="0">
            <a:spAutoFit/>
          </a:bodyPr>
          <a:lstStyle/>
          <a:p>
            <a:r>
              <a:rPr lang="en-US" dirty="0"/>
              <a:t>y = log x</a:t>
            </a:r>
          </a:p>
        </p:txBody>
      </p:sp>
    </p:spTree>
    <p:extLst>
      <p:ext uri="{BB962C8B-B14F-4D97-AF65-F5344CB8AC3E}">
        <p14:creationId xmlns:p14="http://schemas.microsoft.com/office/powerpoint/2010/main" val="41032081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00B050"/>
                              </a:solidFill>
                            </a:rPr>
                            <a:t>x</a:t>
                          </a:r>
                          <a:r>
                            <a:rPr lang="en-US" sz="1600" baseline="-25000" dirty="0">
                              <a:solidFill>
                                <a:srgbClr val="00B050"/>
                              </a:solidFill>
                            </a:rPr>
                            <a:t>31</a:t>
                          </a:r>
                          <a:r>
                            <a:rPr lang="en-US" sz="1600" dirty="0">
                              <a:solidFill>
                                <a:srgbClr val="00B05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32</a:t>
                          </a:r>
                          <a:r>
                            <a:rPr lang="en-US" sz="1600" dirty="0">
                              <a:solidFill>
                                <a:srgbClr val="FF0000"/>
                              </a:solidFill>
                            </a:rPr>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solidFill>
                              <a:srgbClr val="00B050"/>
                            </a:solidFill>
                          </a:endParaRPr>
                        </a:p>
                      </a:txBody>
                      <a:tcPr marT="0" marB="0" anchor="ctr"/>
                    </a:tc>
                    <a:tc>
                      <a:txBody>
                        <a:bodyPr/>
                        <a:lstStyle/>
                        <a:p>
                          <a:pPr algn="ctr"/>
                          <a:endParaRPr lang="en-US" sz="1600">
                            <a:solidFill>
                              <a:srgbClr val="FF0000"/>
                            </a:solidFill>
                          </a:endParaRPr>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solidFill>
                                        <a:srgbClr val="00B050"/>
                                      </a:solidFill>
                                      <a:latin typeface="Cambria Math" panose="02040503050406030204" pitchFamily="18" charset="0"/>
                                    </a:rPr>
                                  </m:ctrlPr>
                                </m:accPr>
                                <m:e>
                                  <m:r>
                                    <a:rPr lang="en-US" sz="1600" b="0" i="1" dirty="0" smtClean="0">
                                      <a:solidFill>
                                        <a:srgbClr val="00B050"/>
                                      </a:solidFill>
                                      <a:latin typeface="Cambria Math" panose="02040503050406030204" pitchFamily="18" charset="0"/>
                                    </a:rPr>
                                    <m:t>𝑥</m:t>
                                  </m:r>
                                </m:e>
                              </m:acc>
                              <m:r>
                                <m:rPr>
                                  <m:nor/>
                                </m:rPr>
                                <a:rPr lang="en-US" sz="1600" b="0" i="0" baseline="-25000" dirty="0" smtClean="0">
                                  <a:solidFill>
                                    <a:srgbClr val="00B050"/>
                                  </a:solidFill>
                                </a:rPr>
                                <m:t>1</m:t>
                              </m:r>
                            </m:oMath>
                          </a14:m>
                          <a:r>
                            <a:rPr lang="en-US" sz="1600" dirty="0">
                              <a:solidFill>
                                <a:srgbClr val="00B05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solidFill>
                                        <a:srgbClr val="FF0000"/>
                                      </a:solidFill>
                                      <a:latin typeface="Cambria Math" panose="02040503050406030204" pitchFamily="18" charset="0"/>
                                    </a:rPr>
                                  </m:ctrlPr>
                                </m:accPr>
                                <m:e>
                                  <m:r>
                                    <a:rPr lang="en-US" sz="1600" b="0" i="1" dirty="0" smtClean="0">
                                      <a:solidFill>
                                        <a:srgbClr val="FF0000"/>
                                      </a:solidFill>
                                      <a:latin typeface="Cambria Math" panose="02040503050406030204" pitchFamily="18" charset="0"/>
                                    </a:rPr>
                                    <m:t>𝑥</m:t>
                                  </m:r>
                                </m:e>
                              </m:acc>
                            </m:oMath>
                          </a14:m>
                          <a:r>
                            <a:rPr lang="en-US" sz="1600" baseline="-25000" dirty="0">
                              <a:solidFill>
                                <a:srgbClr val="FF0000"/>
                              </a:solidFill>
                            </a:rPr>
                            <a:t>2</a:t>
                          </a:r>
                          <a:r>
                            <a:rPr lang="en-US" sz="1600" dirty="0">
                              <a:solidFill>
                                <a:srgbClr val="FF0000"/>
                              </a:solidFill>
                            </a:rPr>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4161635304"/>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00B050"/>
                              </a:solidFill>
                            </a:rPr>
                            <a:t>x</a:t>
                          </a:r>
                          <a:r>
                            <a:rPr lang="en-US" sz="1600" baseline="-25000" dirty="0">
                              <a:solidFill>
                                <a:srgbClr val="00B050"/>
                              </a:solidFill>
                            </a:rPr>
                            <a:t>31</a:t>
                          </a:r>
                          <a:r>
                            <a:rPr lang="en-US" sz="1600" dirty="0">
                              <a:solidFill>
                                <a:srgbClr val="00B05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32</a:t>
                          </a:r>
                          <a:r>
                            <a:rPr lang="en-US" sz="1600" dirty="0">
                              <a:solidFill>
                                <a:srgbClr val="FF0000"/>
                              </a:solidFill>
                            </a:rPr>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solidFill>
                              <a:srgbClr val="00B050"/>
                            </a:solidFill>
                          </a:endParaRPr>
                        </a:p>
                      </a:txBody>
                      <a:tcPr marT="0" marB="0" anchor="ctr"/>
                    </a:tc>
                    <a:tc>
                      <a:txBody>
                        <a:bodyPr/>
                        <a:lstStyle/>
                        <a:p>
                          <a:pPr algn="ctr"/>
                          <a:endParaRPr lang="en-US" sz="1600">
                            <a:solidFill>
                              <a:srgbClr val="FF0000"/>
                            </a:solidFill>
                          </a:endParaRPr>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oMath>
                </a14:m>
                <a:r>
                  <a:rPr lang="en-US" sz="2000" dirty="0"/>
                  <a:t>using ML for class prior &amp; ML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ACEE431E-3257-F948-AA9C-76BE99A393AA}"/>
                  </a:ext>
                </a:extLst>
              </p:cNvPr>
              <p:cNvSpPr txBox="1">
                <a:spLocks/>
              </p:cNvSpPr>
              <p:nvPr/>
            </p:nvSpPr>
            <p:spPr>
              <a:xfrm>
                <a:off x="107091" y="4384387"/>
                <a:ext cx="8859624" cy="220891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950" indent="-177800"/>
                <a:r>
                  <a:rPr lang="en-US" sz="1900" dirty="0"/>
                  <a:t>Last lecture: ML estimate of probability of head </a:t>
                </a:r>
                <a14:m>
                  <m:oMath xmlns:m="http://schemas.openxmlformats.org/officeDocument/2006/math">
                    <m:r>
                      <m:rPr>
                        <m:nor/>
                      </m:rPr>
                      <a:rPr lang="en-US" sz="1900" b="0" i="0" dirty="0" smtClean="0">
                        <a:latin typeface="Cambria Math" panose="02040503050406030204" pitchFamily="18" charset="0"/>
                      </a:rPr>
                      <m:t>= </m:t>
                    </m:r>
                    <m:f>
                      <m:fPr>
                        <m:ctrlPr>
                          <a:rPr lang="en-US" sz="1900" b="0" i="1" dirty="0" smtClean="0">
                            <a:latin typeface="Cambria Math" panose="02040503050406030204" pitchFamily="18" charset="0"/>
                          </a:rPr>
                        </m:ctrlPr>
                      </m:fPr>
                      <m:num>
                        <m:r>
                          <a:rPr lang="en-US" sz="1900" b="0" i="1" dirty="0" smtClean="0">
                            <a:latin typeface="Cambria Math" panose="02040503050406030204" pitchFamily="18" charset="0"/>
                          </a:rPr>
                          <m:t>𝑁</m:t>
                        </m:r>
                        <m:r>
                          <a:rPr lang="en-US" sz="1900" b="0" i="1" baseline="-25000" dirty="0" smtClean="0">
                            <a:latin typeface="Cambria Math" panose="02040503050406030204" pitchFamily="18" charset="0"/>
                          </a:rPr>
                          <m:t>1</m:t>
                        </m:r>
                      </m:num>
                      <m:den>
                        <m:r>
                          <a:rPr lang="en-US" sz="1900" b="0" i="1" dirty="0" smtClean="0">
                            <a:latin typeface="Cambria Math" panose="02040503050406030204" pitchFamily="18" charset="0"/>
                          </a:rPr>
                          <m:t>𝑁</m:t>
                        </m:r>
                      </m:den>
                    </m:f>
                  </m:oMath>
                </a14:m>
                <a:r>
                  <a:rPr lang="en-US" sz="1900" dirty="0"/>
                  <a:t> , where N</a:t>
                </a:r>
                <a:r>
                  <a:rPr lang="en-US" sz="1900" baseline="-25000" dirty="0"/>
                  <a:t>1</a:t>
                </a:r>
                <a:r>
                  <a:rPr lang="en-US" sz="1900" dirty="0"/>
                  <a:t> = # heads &amp; N = # coin tosses</a:t>
                </a:r>
              </a:p>
              <a:p>
                <a:pPr marL="635000" lvl="1" indent="-177800"/>
                <a:r>
                  <a:rPr lang="en-US" sz="1900" dirty="0"/>
                  <a:t>Class 1, feature 1: N = 1 (since class 1 appears once), </a:t>
                </a:r>
                <a:r>
                  <a:rPr lang="en-US" sz="1900" dirty="0">
                    <a:solidFill>
                      <a:srgbClr val="00B050"/>
                    </a:solidFill>
                  </a:rPr>
                  <a:t>N</a:t>
                </a:r>
                <a:r>
                  <a:rPr lang="en-US" sz="1900" baseline="-25000" dirty="0">
                    <a:solidFill>
                      <a:srgbClr val="00B050"/>
                    </a:solidFill>
                  </a:rPr>
                  <a:t>1</a:t>
                </a:r>
                <a:r>
                  <a:rPr lang="en-US" sz="1900" dirty="0">
                    <a:solidFill>
                      <a:srgbClr val="00B050"/>
                    </a:solidFill>
                  </a:rPr>
                  <a:t> = 0 </a:t>
                </a:r>
                <a:r>
                  <a:rPr lang="en-US" sz="1900" dirty="0"/>
                  <a:t>(since among class 1 training data, feature 1 is always 0), so </a:t>
                </a:r>
                <a14:m>
                  <m:oMath xmlns:m="http://schemas.openxmlformats.org/officeDocument/2006/math">
                    <m:sSubSup>
                      <m:sSubSupPr>
                        <m:ctrlPr>
                          <a:rPr lang="en-US" sz="1900" b="0" i="1" dirty="0" smtClean="0">
                            <a:latin typeface="Cambria Math" panose="02040503050406030204" pitchFamily="18" charset="0"/>
                          </a:rPr>
                        </m:ctrlPr>
                      </m:sSubSupPr>
                      <m:e>
                        <m:r>
                          <a:rPr lang="en-US" sz="1900" i="1" dirty="0">
                            <a:latin typeface="Cambria Math" panose="02040503050406030204" pitchFamily="18" charset="0"/>
                          </a:rPr>
                          <m:t>𝜂</m:t>
                        </m:r>
                      </m:e>
                      <m:sub>
                        <m:r>
                          <a:rPr lang="en-US" sz="1900" b="0" i="1" dirty="0" smtClean="0">
                            <a:latin typeface="Cambria Math" panose="02040503050406030204" pitchFamily="18" charset="0"/>
                          </a:rPr>
                          <m:t>11</m:t>
                        </m:r>
                      </m:sub>
                      <m:sup>
                        <m:r>
                          <a:rPr lang="en-US" sz="1900" b="0" i="1" dirty="0" smtClean="0">
                            <a:latin typeface="Cambria Math" panose="02040503050406030204" pitchFamily="18" charset="0"/>
                          </a:rPr>
                          <m:t>𝑀𝐿</m:t>
                        </m:r>
                      </m:sup>
                    </m:sSubSup>
                    <m:r>
                      <a:rPr lang="en-US" sz="1900" b="0" i="1" dirty="0" smtClean="0">
                        <a:latin typeface="Cambria Math" panose="02040503050406030204" pitchFamily="18" charset="0"/>
                      </a:rPr>
                      <m:t>=</m:t>
                    </m:r>
                  </m:oMath>
                </a14:m>
                <a:r>
                  <a:rPr lang="en-US" sz="1900" dirty="0"/>
                  <a:t> </a:t>
                </a:r>
                <a14:m>
                  <m:oMath xmlns:m="http://schemas.openxmlformats.org/officeDocument/2006/math">
                    <m:f>
                      <m:fPr>
                        <m:ctrlPr>
                          <a:rPr lang="en-US" sz="1900" i="1" dirty="0">
                            <a:latin typeface="Cambria Math" panose="02040503050406030204" pitchFamily="18" charset="0"/>
                          </a:rPr>
                        </m:ctrlPr>
                      </m:fPr>
                      <m:num>
                        <m:r>
                          <a:rPr lang="en-US" sz="1900" b="0" i="1" dirty="0" smtClean="0">
                            <a:latin typeface="Cambria Math" panose="02040503050406030204" pitchFamily="18" charset="0"/>
                          </a:rPr>
                          <m:t>0</m:t>
                        </m:r>
                      </m:num>
                      <m:den>
                        <m:r>
                          <a:rPr lang="en-US" sz="1900" b="0" i="1" dirty="0" smtClean="0">
                            <a:latin typeface="Cambria Math" panose="02040503050406030204" pitchFamily="18" charset="0"/>
                          </a:rPr>
                          <m:t>1</m:t>
                        </m:r>
                      </m:den>
                    </m:f>
                    <m:r>
                      <a:rPr lang="en-US" sz="1900" b="0" i="1" dirty="0" smtClean="0">
                        <a:latin typeface="Cambria Math" panose="02040503050406030204" pitchFamily="18" charset="0"/>
                      </a:rPr>
                      <m:t>=0</m:t>
                    </m:r>
                  </m:oMath>
                </a14:m>
                <a:endParaRPr lang="en-US" sz="1900" dirty="0"/>
              </a:p>
              <a:p>
                <a:pPr marL="635000" lvl="1" indent="-177800"/>
                <a:r>
                  <a:rPr lang="en-US" sz="1900" dirty="0"/>
                  <a:t>Class 1, feature 2: N = 1 (since class 1 appears once), </a:t>
                </a:r>
                <a:r>
                  <a:rPr lang="en-US" sz="1900" dirty="0">
                    <a:solidFill>
                      <a:srgbClr val="FF0000"/>
                    </a:solidFill>
                  </a:rPr>
                  <a:t>N</a:t>
                </a:r>
                <a:r>
                  <a:rPr lang="en-US" sz="1900" baseline="-25000" dirty="0">
                    <a:solidFill>
                      <a:srgbClr val="FF0000"/>
                    </a:solidFill>
                  </a:rPr>
                  <a:t>1</a:t>
                </a:r>
                <a:r>
                  <a:rPr lang="en-US" sz="1900" dirty="0">
                    <a:solidFill>
                      <a:srgbClr val="FF0000"/>
                    </a:solidFill>
                  </a:rPr>
                  <a:t> = 0 </a:t>
                </a:r>
                <a:r>
                  <a:rPr lang="en-US" sz="1900" dirty="0"/>
                  <a:t>(since among class 1 training data, feature 2 is always 0)</a:t>
                </a:r>
                <a:r>
                  <a:rPr lang="en-US" sz="1900" dirty="0">
                    <a:solidFill>
                      <a:schemeClr val="bg1"/>
                    </a:solidFill>
                  </a:rPr>
                  <a:t>,</a:t>
                </a:r>
                <a:r>
                  <a:rPr lang="en-US" sz="1900" dirty="0"/>
                  <a:t> so </a:t>
                </a:r>
                <a14:m>
                  <m:oMath xmlns:m="http://schemas.openxmlformats.org/officeDocument/2006/math">
                    <m:sSubSup>
                      <m:sSubSupPr>
                        <m:ctrlPr>
                          <a:rPr lang="en-US" sz="1900" i="1" dirty="0">
                            <a:latin typeface="Cambria Math" panose="02040503050406030204" pitchFamily="18" charset="0"/>
                          </a:rPr>
                        </m:ctrlPr>
                      </m:sSubSupPr>
                      <m:e>
                        <m:r>
                          <a:rPr lang="en-US" sz="1900" i="1" dirty="0">
                            <a:latin typeface="Cambria Math" panose="02040503050406030204" pitchFamily="18" charset="0"/>
                          </a:rPr>
                          <m:t>𝜂</m:t>
                        </m:r>
                      </m:e>
                      <m:sub>
                        <m:r>
                          <a:rPr lang="en-US" sz="1900" b="0" i="1" dirty="0" smtClean="0">
                            <a:latin typeface="Cambria Math" panose="02040503050406030204" pitchFamily="18" charset="0"/>
                          </a:rPr>
                          <m:t>2</m:t>
                        </m:r>
                        <m:r>
                          <a:rPr lang="en-US" sz="1900" i="1" dirty="0">
                            <a:latin typeface="Cambria Math" panose="02040503050406030204" pitchFamily="18" charset="0"/>
                          </a:rPr>
                          <m:t>1</m:t>
                        </m:r>
                      </m:sub>
                      <m:sup>
                        <m:r>
                          <a:rPr lang="en-US" sz="1900" i="1" dirty="0">
                            <a:latin typeface="Cambria Math" panose="02040503050406030204" pitchFamily="18" charset="0"/>
                          </a:rPr>
                          <m:t>𝑀𝐿</m:t>
                        </m:r>
                      </m:sup>
                    </m:sSubSup>
                    <m:r>
                      <a:rPr lang="en-US" sz="1900" i="1" dirty="0">
                        <a:latin typeface="Cambria Math" panose="02040503050406030204" pitchFamily="18" charset="0"/>
                      </a:rPr>
                      <m:t>=</m:t>
                    </m:r>
                  </m:oMath>
                </a14:m>
                <a:r>
                  <a:rPr lang="en-US" sz="1900" dirty="0"/>
                  <a:t> </a:t>
                </a:r>
                <a14:m>
                  <m:oMath xmlns:m="http://schemas.openxmlformats.org/officeDocument/2006/math">
                    <m:f>
                      <m:fPr>
                        <m:ctrlPr>
                          <a:rPr lang="en-US" sz="1900" i="1" dirty="0">
                            <a:latin typeface="Cambria Math" panose="02040503050406030204" pitchFamily="18" charset="0"/>
                          </a:rPr>
                        </m:ctrlPr>
                      </m:fPr>
                      <m:num>
                        <m:r>
                          <a:rPr lang="en-US" sz="1900" i="1" dirty="0">
                            <a:latin typeface="Cambria Math" panose="02040503050406030204" pitchFamily="18" charset="0"/>
                          </a:rPr>
                          <m:t>0</m:t>
                        </m:r>
                      </m:num>
                      <m:den>
                        <m:r>
                          <a:rPr lang="en-US" sz="1900" i="1" dirty="0">
                            <a:latin typeface="Cambria Math" panose="02040503050406030204" pitchFamily="18" charset="0"/>
                          </a:rPr>
                          <m:t>1</m:t>
                        </m:r>
                      </m:den>
                    </m:f>
                    <m:r>
                      <a:rPr lang="en-US" sz="1900" i="1" dirty="0">
                        <a:latin typeface="Cambria Math" panose="02040503050406030204" pitchFamily="18" charset="0"/>
                      </a:rPr>
                      <m:t>=0</m:t>
                    </m:r>
                  </m:oMath>
                </a14:m>
                <a:endParaRPr lang="en-US" sz="1900" dirty="0">
                  <a:solidFill>
                    <a:schemeClr val="bg1"/>
                  </a:solidFill>
                </a:endParaRPr>
              </a:p>
            </p:txBody>
          </p:sp>
        </mc:Choice>
        <mc:Fallback xmlns="">
          <p:sp>
            <p:nvSpPr>
              <p:cNvPr id="24" name="Content Placeholder 2">
                <a:extLst>
                  <a:ext uri="{FF2B5EF4-FFF2-40B4-BE49-F238E27FC236}">
                    <a16:creationId xmlns:a16="http://schemas.microsoft.com/office/drawing/2014/main" id="{ACEE431E-3257-F948-AA9C-76BE99A393AA}"/>
                  </a:ext>
                </a:extLst>
              </p:cNvPr>
              <p:cNvSpPr txBox="1">
                <a:spLocks noRot="1" noChangeAspect="1" noMove="1" noResize="1" noEditPoints="1" noAdjustHandles="1" noChangeArrowheads="1" noChangeShapeType="1" noTextEdit="1"/>
              </p:cNvSpPr>
              <p:nvPr/>
            </p:nvSpPr>
            <p:spPr>
              <a:xfrm>
                <a:off x="107091" y="4384387"/>
                <a:ext cx="8859624" cy="2208918"/>
              </a:xfrm>
              <a:prstGeom prst="rect">
                <a:avLst/>
              </a:prstGeom>
              <a:blipFill>
                <a:blip r:embed="rId6"/>
                <a:stretch>
                  <a:fillRect/>
                </a:stretch>
              </a:blipFill>
            </p:spPr>
            <p:txBody>
              <a:bodyPr/>
              <a:lstStyle/>
              <a:p>
                <a:r>
                  <a:rPr lang="en-US">
                    <a:noFill/>
                  </a:rPr>
                  <a:t> </a:t>
                </a:r>
              </a:p>
            </p:txBody>
          </p:sp>
        </mc:Fallback>
      </mc:AlternateContent>
      <p:sp>
        <p:nvSpPr>
          <p:cNvPr id="17" name="Curved Left Arrow 16">
            <a:extLst>
              <a:ext uri="{FF2B5EF4-FFF2-40B4-BE49-F238E27FC236}">
                <a16:creationId xmlns:a16="http://schemas.microsoft.com/office/drawing/2014/main" id="{AFD0556E-9D3F-CD4D-B9EE-F31EB2E17A19}"/>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4EF2D357-4C68-A849-9AB3-9221FA21A9AD}"/>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pic>
        <p:nvPicPr>
          <p:cNvPr id="19" name="Picture 18">
            <a:extLst>
              <a:ext uri="{FF2B5EF4-FFF2-40B4-BE49-F238E27FC236}">
                <a16:creationId xmlns:a16="http://schemas.microsoft.com/office/drawing/2014/main" id="{36756642-AD68-2C4E-977B-C8384934B9B3}"/>
              </a:ext>
            </a:extLst>
          </p:cNvPr>
          <p:cNvPicPr>
            <a:picLocks noChangeAspect="1"/>
          </p:cNvPicPr>
          <p:nvPr/>
        </p:nvPicPr>
        <p:blipFill rotWithShape="1">
          <a:blip r:embed="rId7"/>
          <a:srcRect b="49245"/>
          <a:stretch/>
        </p:blipFill>
        <p:spPr>
          <a:xfrm>
            <a:off x="247771" y="1989317"/>
            <a:ext cx="7406640" cy="2395070"/>
          </a:xfrm>
          <a:prstGeom prst="rect">
            <a:avLst/>
          </a:prstGeom>
        </p:spPr>
      </p:pic>
      <p:sp>
        <p:nvSpPr>
          <p:cNvPr id="20" name="Oval 19">
            <a:extLst>
              <a:ext uri="{FF2B5EF4-FFF2-40B4-BE49-F238E27FC236}">
                <a16:creationId xmlns:a16="http://schemas.microsoft.com/office/drawing/2014/main" id="{DCF5EF6F-D217-E54E-891C-3A0C0D67D60F}"/>
              </a:ext>
            </a:extLst>
          </p:cNvPr>
          <p:cNvSpPr/>
          <p:nvPr/>
        </p:nvSpPr>
        <p:spPr>
          <a:xfrm>
            <a:off x="6154330" y="3495556"/>
            <a:ext cx="1500081" cy="544079"/>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1302A43-2DF4-9648-8756-E090534FC9A6}"/>
              </a:ext>
            </a:extLst>
          </p:cNvPr>
          <p:cNvSpPr/>
          <p:nvPr/>
        </p:nvSpPr>
        <p:spPr>
          <a:xfrm>
            <a:off x="3836606" y="3904734"/>
            <a:ext cx="880880" cy="436875"/>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1FF8DC8F-6EE9-2D4A-A007-FAFB2755FB89}"/>
              </a:ext>
            </a:extLst>
          </p:cNvPr>
          <p:cNvSpPr/>
          <p:nvPr/>
        </p:nvSpPr>
        <p:spPr>
          <a:xfrm>
            <a:off x="3102015" y="3904735"/>
            <a:ext cx="288925" cy="43687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1030953-2D97-C047-8FC5-D805EDA677B9}"/>
              </a:ext>
            </a:extLst>
          </p:cNvPr>
          <p:cNvSpPr/>
          <p:nvPr/>
        </p:nvSpPr>
        <p:spPr>
          <a:xfrm>
            <a:off x="3756088" y="3495556"/>
            <a:ext cx="1741887" cy="533718"/>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p:spTree>
    <p:extLst>
      <p:ext uri="{BB962C8B-B14F-4D97-AF65-F5344CB8AC3E}">
        <p14:creationId xmlns:p14="http://schemas.microsoft.com/office/powerpoint/2010/main" val="4193885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solidFill>
                                <a:srgbClr val="00B050"/>
                              </a:solidFill>
                            </a:rPr>
                            <a:t>x</a:t>
                          </a:r>
                          <a:r>
                            <a:rPr lang="en-US" sz="1600" baseline="-25000" dirty="0">
                              <a:solidFill>
                                <a:srgbClr val="00B050"/>
                              </a:solidFill>
                            </a:rPr>
                            <a:t>11</a:t>
                          </a:r>
                          <a:r>
                            <a:rPr lang="en-US" sz="1600" dirty="0">
                              <a:solidFill>
                                <a:srgbClr val="00B05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12</a:t>
                          </a:r>
                          <a:r>
                            <a:rPr lang="en-US" sz="1600" dirty="0">
                              <a:solidFill>
                                <a:srgbClr val="FF0000"/>
                              </a:solidFill>
                            </a:rPr>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solidFill>
                                <a:srgbClr val="00B050"/>
                              </a:solidFill>
                            </a:rPr>
                            <a:t>x</a:t>
                          </a:r>
                          <a:r>
                            <a:rPr lang="en-US" sz="1600" baseline="-25000" dirty="0">
                              <a:solidFill>
                                <a:srgbClr val="00B050"/>
                              </a:solidFill>
                            </a:rPr>
                            <a:t>21</a:t>
                          </a:r>
                          <a:r>
                            <a:rPr lang="en-US" sz="1600" dirty="0">
                              <a:solidFill>
                                <a:srgbClr val="00B05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22</a:t>
                          </a:r>
                          <a:r>
                            <a:rPr lang="en-US" sz="1600" dirty="0">
                              <a:solidFill>
                                <a:srgbClr val="FF0000"/>
                              </a:solidFill>
                            </a:rPr>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dirty="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solidFill>
                                        <a:srgbClr val="00B050"/>
                                      </a:solidFill>
                                      <a:latin typeface="Cambria Math" panose="02040503050406030204" pitchFamily="18" charset="0"/>
                                    </a:rPr>
                                  </m:ctrlPr>
                                </m:accPr>
                                <m:e>
                                  <m:r>
                                    <a:rPr lang="en-US" sz="1600" b="0" i="1" dirty="0" smtClean="0">
                                      <a:solidFill>
                                        <a:srgbClr val="00B050"/>
                                      </a:solidFill>
                                      <a:latin typeface="Cambria Math" panose="02040503050406030204" pitchFamily="18" charset="0"/>
                                    </a:rPr>
                                    <m:t>𝑥</m:t>
                                  </m:r>
                                </m:e>
                              </m:acc>
                              <m:r>
                                <m:rPr>
                                  <m:nor/>
                                </m:rPr>
                                <a:rPr lang="en-US" sz="1600" b="0" i="0" baseline="-25000" dirty="0" smtClean="0">
                                  <a:solidFill>
                                    <a:srgbClr val="00B050"/>
                                  </a:solidFill>
                                </a:rPr>
                                <m:t>1</m:t>
                              </m:r>
                            </m:oMath>
                          </a14:m>
                          <a:r>
                            <a:rPr lang="en-US" sz="1600" dirty="0">
                              <a:solidFill>
                                <a:srgbClr val="00B05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solidFill>
                                        <a:srgbClr val="FF0000"/>
                                      </a:solidFill>
                                      <a:latin typeface="Cambria Math" panose="02040503050406030204" pitchFamily="18" charset="0"/>
                                    </a:rPr>
                                  </m:ctrlPr>
                                </m:accPr>
                                <m:e>
                                  <m:r>
                                    <a:rPr lang="en-US" sz="1600" b="0" i="1" dirty="0" smtClean="0">
                                      <a:solidFill>
                                        <a:srgbClr val="FF0000"/>
                                      </a:solidFill>
                                      <a:latin typeface="Cambria Math" panose="02040503050406030204" pitchFamily="18" charset="0"/>
                                    </a:rPr>
                                    <m:t>𝑥</m:t>
                                  </m:r>
                                </m:e>
                              </m:acc>
                            </m:oMath>
                          </a14:m>
                          <a:r>
                            <a:rPr lang="en-US" sz="1600" baseline="-25000" dirty="0">
                              <a:solidFill>
                                <a:srgbClr val="FF0000"/>
                              </a:solidFill>
                            </a:rPr>
                            <a:t>2</a:t>
                          </a:r>
                          <a:r>
                            <a:rPr lang="en-US" sz="1600" dirty="0">
                              <a:solidFill>
                                <a:srgbClr val="FF0000"/>
                              </a:solidFill>
                            </a:rPr>
                            <a:t> = 0</a:t>
                          </a:r>
                          <a:endParaRPr lang="en-US" sz="1600" dirty="0"/>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178544899"/>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solidFill>
                                <a:srgbClr val="00B050"/>
                              </a:solidFill>
                            </a:rPr>
                            <a:t>x</a:t>
                          </a:r>
                          <a:r>
                            <a:rPr lang="en-US" sz="1600" baseline="-25000" dirty="0">
                              <a:solidFill>
                                <a:srgbClr val="00B050"/>
                              </a:solidFill>
                            </a:rPr>
                            <a:t>11</a:t>
                          </a:r>
                          <a:r>
                            <a:rPr lang="en-US" sz="1600" dirty="0">
                              <a:solidFill>
                                <a:srgbClr val="00B05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12</a:t>
                          </a:r>
                          <a:r>
                            <a:rPr lang="en-US" sz="1600" dirty="0">
                              <a:solidFill>
                                <a:srgbClr val="FF0000"/>
                              </a:solidFill>
                            </a:rPr>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solidFill>
                                <a:srgbClr val="00B050"/>
                              </a:solidFill>
                            </a:rPr>
                            <a:t>x</a:t>
                          </a:r>
                          <a:r>
                            <a:rPr lang="en-US" sz="1600" baseline="-25000" dirty="0">
                              <a:solidFill>
                                <a:srgbClr val="00B050"/>
                              </a:solidFill>
                            </a:rPr>
                            <a:t>21</a:t>
                          </a:r>
                          <a:r>
                            <a:rPr lang="en-US" sz="1600" dirty="0">
                              <a:solidFill>
                                <a:srgbClr val="00B05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22</a:t>
                          </a:r>
                          <a:r>
                            <a:rPr lang="en-US" sz="1600" dirty="0">
                              <a:solidFill>
                                <a:srgbClr val="FF0000"/>
                              </a:solidFill>
                            </a:rPr>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dirty="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a:t>
                </a:r>
                <a:r>
                  <a:rPr lang="en-US" sz="2000" dirty="0">
                    <a:solidFill>
                      <a:schemeClr val="tx1"/>
                    </a:solidFill>
                  </a:rPr>
                  <a:t>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oMath>
                </a14:m>
                <a:r>
                  <a:rPr lang="en-US" sz="2000" dirty="0"/>
                  <a:t>using ML for class prior &amp; ML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1EB562DC-EEAC-8544-B94A-EBAE0119C281}"/>
                  </a:ext>
                </a:extLst>
              </p:cNvPr>
              <p:cNvSpPr txBox="1">
                <a:spLocks/>
              </p:cNvSpPr>
              <p:nvPr/>
            </p:nvSpPr>
            <p:spPr>
              <a:xfrm>
                <a:off x="107091" y="4384387"/>
                <a:ext cx="8859624" cy="225704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950" indent="-177800"/>
                <a:r>
                  <a:rPr lang="en-US" sz="1900" dirty="0"/>
                  <a:t>Last lecture: ML estimate of probability of head </a:t>
                </a:r>
                <a14:m>
                  <m:oMath xmlns:m="http://schemas.openxmlformats.org/officeDocument/2006/math">
                    <m:r>
                      <m:rPr>
                        <m:nor/>
                      </m:rPr>
                      <a:rPr lang="en-US" sz="1900" dirty="0">
                        <a:latin typeface="Cambria Math" panose="02040503050406030204" pitchFamily="18" charset="0"/>
                      </a:rPr>
                      <m:t>= </m:t>
                    </m:r>
                    <m:f>
                      <m:fPr>
                        <m:ctrlPr>
                          <a:rPr lang="en-US" sz="1900" i="1" dirty="0">
                            <a:latin typeface="Cambria Math" panose="02040503050406030204" pitchFamily="18" charset="0"/>
                          </a:rPr>
                        </m:ctrlPr>
                      </m:fPr>
                      <m:num>
                        <m:r>
                          <a:rPr lang="en-US" sz="1900" i="1" dirty="0">
                            <a:latin typeface="Cambria Math" panose="02040503050406030204" pitchFamily="18" charset="0"/>
                          </a:rPr>
                          <m:t>𝑁</m:t>
                        </m:r>
                        <m:r>
                          <a:rPr lang="en-US" sz="1900" i="1" baseline="-25000" dirty="0">
                            <a:latin typeface="Cambria Math" panose="02040503050406030204" pitchFamily="18" charset="0"/>
                          </a:rPr>
                          <m:t>1</m:t>
                        </m:r>
                      </m:num>
                      <m:den>
                        <m:r>
                          <a:rPr lang="en-US" sz="1900" i="1" dirty="0">
                            <a:latin typeface="Cambria Math" panose="02040503050406030204" pitchFamily="18" charset="0"/>
                          </a:rPr>
                          <m:t>𝑁</m:t>
                        </m:r>
                      </m:den>
                    </m:f>
                  </m:oMath>
                </a14:m>
                <a:r>
                  <a:rPr lang="en-US" sz="1900" dirty="0"/>
                  <a:t> , where N</a:t>
                </a:r>
                <a:r>
                  <a:rPr lang="en-US" sz="1900" baseline="-25000" dirty="0"/>
                  <a:t>1</a:t>
                </a:r>
                <a:r>
                  <a:rPr lang="en-US" sz="1900" dirty="0"/>
                  <a:t> = # heads &amp; N = # coin tosses</a:t>
                </a:r>
              </a:p>
              <a:p>
                <a:pPr marL="635000" lvl="1" indent="-177800"/>
                <a:r>
                  <a:rPr lang="en-US" sz="1900" dirty="0"/>
                  <a:t>Class 2, feature 1: N = 2 (since class 2 appears twice), </a:t>
                </a:r>
                <a:r>
                  <a:rPr lang="en-US" sz="1900" dirty="0">
                    <a:solidFill>
                      <a:srgbClr val="00B050"/>
                    </a:solidFill>
                  </a:rPr>
                  <a:t>N</a:t>
                </a:r>
                <a:r>
                  <a:rPr lang="en-US" sz="1900" baseline="-25000" dirty="0">
                    <a:solidFill>
                      <a:srgbClr val="00B050"/>
                    </a:solidFill>
                  </a:rPr>
                  <a:t>1</a:t>
                </a:r>
                <a:r>
                  <a:rPr lang="en-US" sz="1900" dirty="0">
                    <a:solidFill>
                      <a:srgbClr val="00B050"/>
                    </a:solidFill>
                  </a:rPr>
                  <a:t> = 2</a:t>
                </a:r>
                <a:r>
                  <a:rPr lang="en-US" sz="1900" dirty="0"/>
                  <a:t> (since among class 2 training data, feature 1 is 1 twice), so </a:t>
                </a:r>
                <a14:m>
                  <m:oMath xmlns:m="http://schemas.openxmlformats.org/officeDocument/2006/math">
                    <m:sSubSup>
                      <m:sSubSupPr>
                        <m:ctrlPr>
                          <a:rPr lang="en-US" sz="1900" i="1" dirty="0">
                            <a:latin typeface="Cambria Math" panose="02040503050406030204" pitchFamily="18" charset="0"/>
                          </a:rPr>
                        </m:ctrlPr>
                      </m:sSubSupPr>
                      <m:e>
                        <m:r>
                          <a:rPr lang="en-US" sz="1900" i="1" dirty="0">
                            <a:latin typeface="Cambria Math" panose="02040503050406030204" pitchFamily="18" charset="0"/>
                          </a:rPr>
                          <m:t>𝜂</m:t>
                        </m:r>
                      </m:e>
                      <m:sub>
                        <m:r>
                          <a:rPr lang="en-US" sz="1900" i="1" dirty="0">
                            <a:latin typeface="Cambria Math" panose="02040503050406030204" pitchFamily="18" charset="0"/>
                          </a:rPr>
                          <m:t>1</m:t>
                        </m:r>
                        <m:r>
                          <a:rPr lang="en-US" sz="1900" b="0" i="1" dirty="0" smtClean="0">
                            <a:latin typeface="Cambria Math" panose="02040503050406030204" pitchFamily="18" charset="0"/>
                          </a:rPr>
                          <m:t>2</m:t>
                        </m:r>
                      </m:sub>
                      <m:sup>
                        <m:r>
                          <a:rPr lang="en-US" sz="1900" i="1" dirty="0">
                            <a:latin typeface="Cambria Math" panose="02040503050406030204" pitchFamily="18" charset="0"/>
                          </a:rPr>
                          <m:t>𝑀𝐿</m:t>
                        </m:r>
                      </m:sup>
                    </m:sSubSup>
                    <m:r>
                      <a:rPr lang="en-US" sz="1900" i="1" dirty="0">
                        <a:latin typeface="Cambria Math" panose="02040503050406030204" pitchFamily="18" charset="0"/>
                      </a:rPr>
                      <m:t>=</m:t>
                    </m:r>
                  </m:oMath>
                </a14:m>
                <a:r>
                  <a:rPr lang="en-US" sz="1900" dirty="0"/>
                  <a:t> </a:t>
                </a:r>
                <a14:m>
                  <m:oMath xmlns:m="http://schemas.openxmlformats.org/officeDocument/2006/math">
                    <m:f>
                      <m:fPr>
                        <m:ctrlPr>
                          <a:rPr lang="en-US" sz="1900" i="1" dirty="0">
                            <a:latin typeface="Cambria Math" panose="02040503050406030204" pitchFamily="18" charset="0"/>
                          </a:rPr>
                        </m:ctrlPr>
                      </m:fPr>
                      <m:num>
                        <m:r>
                          <a:rPr lang="en-US" sz="1900" b="0" i="1" dirty="0" smtClean="0">
                            <a:latin typeface="Cambria Math" panose="02040503050406030204" pitchFamily="18" charset="0"/>
                          </a:rPr>
                          <m:t>2</m:t>
                        </m:r>
                      </m:num>
                      <m:den>
                        <m:r>
                          <a:rPr lang="en-US" sz="1900" b="0" i="1" dirty="0" smtClean="0">
                            <a:latin typeface="Cambria Math" panose="02040503050406030204" pitchFamily="18" charset="0"/>
                          </a:rPr>
                          <m:t>2</m:t>
                        </m:r>
                      </m:den>
                    </m:f>
                    <m:r>
                      <a:rPr lang="en-US" sz="1900" i="1" dirty="0">
                        <a:latin typeface="Cambria Math" panose="02040503050406030204" pitchFamily="18" charset="0"/>
                      </a:rPr>
                      <m:t>=</m:t>
                    </m:r>
                    <m:r>
                      <a:rPr lang="en-US" sz="1900" b="0" i="1" dirty="0" smtClean="0">
                        <a:latin typeface="Cambria Math" panose="02040503050406030204" pitchFamily="18" charset="0"/>
                      </a:rPr>
                      <m:t>1</m:t>
                    </m:r>
                  </m:oMath>
                </a14:m>
                <a:endParaRPr lang="en-US" sz="1900" dirty="0"/>
              </a:p>
              <a:p>
                <a:pPr marL="635000" lvl="1" indent="-177800"/>
                <a:r>
                  <a:rPr lang="en-US" sz="1900" dirty="0"/>
                  <a:t>Class 2, feature 2: N = 2 (since class 2 appears twice), </a:t>
                </a:r>
                <a:r>
                  <a:rPr lang="en-US" sz="1900" dirty="0">
                    <a:solidFill>
                      <a:srgbClr val="FF0000"/>
                    </a:solidFill>
                  </a:rPr>
                  <a:t>N</a:t>
                </a:r>
                <a:r>
                  <a:rPr lang="en-US" sz="1900" baseline="-25000" dirty="0">
                    <a:solidFill>
                      <a:srgbClr val="FF0000"/>
                    </a:solidFill>
                  </a:rPr>
                  <a:t>1</a:t>
                </a:r>
                <a:r>
                  <a:rPr lang="en-US" sz="1900" dirty="0">
                    <a:solidFill>
                      <a:srgbClr val="FF0000"/>
                    </a:solidFill>
                  </a:rPr>
                  <a:t> = 1 </a:t>
                </a:r>
                <a:r>
                  <a:rPr lang="en-US" sz="1900" dirty="0"/>
                  <a:t>(since among class 2 training data, feature 2 is 1 once), so </a:t>
                </a:r>
                <a14:m>
                  <m:oMath xmlns:m="http://schemas.openxmlformats.org/officeDocument/2006/math">
                    <m:sSubSup>
                      <m:sSubSupPr>
                        <m:ctrlPr>
                          <a:rPr lang="en-US" sz="1800" i="1" dirty="0">
                            <a:latin typeface="Cambria Math" panose="02040503050406030204" pitchFamily="18" charset="0"/>
                          </a:rPr>
                        </m:ctrlPr>
                      </m:sSubSupPr>
                      <m:e>
                        <m:r>
                          <a:rPr lang="en-US" sz="1800" i="1" dirty="0">
                            <a:latin typeface="Cambria Math" panose="02040503050406030204" pitchFamily="18" charset="0"/>
                          </a:rPr>
                          <m:t>𝜂</m:t>
                        </m:r>
                      </m:e>
                      <m:sub>
                        <m:r>
                          <a:rPr lang="en-US" sz="1800" i="1" dirty="0">
                            <a:latin typeface="Cambria Math" panose="02040503050406030204" pitchFamily="18" charset="0"/>
                          </a:rPr>
                          <m:t>2</m:t>
                        </m:r>
                        <m:r>
                          <a:rPr lang="en-US" sz="1800" b="0" i="1" dirty="0" smtClean="0">
                            <a:latin typeface="Cambria Math" panose="02040503050406030204" pitchFamily="18" charset="0"/>
                          </a:rPr>
                          <m:t>2</m:t>
                        </m:r>
                      </m:sub>
                      <m:sup>
                        <m:r>
                          <a:rPr lang="en-US" sz="1800" i="1" dirty="0">
                            <a:latin typeface="Cambria Math" panose="02040503050406030204" pitchFamily="18" charset="0"/>
                          </a:rPr>
                          <m:t>𝑀𝐿</m:t>
                        </m:r>
                      </m:sup>
                    </m:sSubSup>
                    <m:r>
                      <a:rPr lang="en-US" sz="1900" i="1" dirty="0">
                        <a:latin typeface="Cambria Math" panose="02040503050406030204" pitchFamily="18" charset="0"/>
                      </a:rPr>
                      <m:t>=</m:t>
                    </m:r>
                  </m:oMath>
                </a14:m>
                <a:r>
                  <a:rPr lang="en-US" sz="1900" dirty="0"/>
                  <a:t> </a:t>
                </a:r>
                <a14:m>
                  <m:oMath xmlns:m="http://schemas.openxmlformats.org/officeDocument/2006/math">
                    <m:f>
                      <m:fPr>
                        <m:ctrlPr>
                          <a:rPr lang="en-US" sz="1900" i="1" dirty="0">
                            <a:latin typeface="Cambria Math" panose="02040503050406030204" pitchFamily="18" charset="0"/>
                          </a:rPr>
                        </m:ctrlPr>
                      </m:fPr>
                      <m:num>
                        <m:r>
                          <a:rPr lang="en-US" sz="1900" b="0" i="1" dirty="0" smtClean="0">
                            <a:latin typeface="Cambria Math" panose="02040503050406030204" pitchFamily="18" charset="0"/>
                          </a:rPr>
                          <m:t>1</m:t>
                        </m:r>
                      </m:num>
                      <m:den>
                        <m:r>
                          <a:rPr lang="en-US" sz="1900" b="0" i="1" dirty="0" smtClean="0">
                            <a:latin typeface="Cambria Math" panose="02040503050406030204" pitchFamily="18" charset="0"/>
                          </a:rPr>
                          <m:t>2</m:t>
                        </m:r>
                      </m:den>
                    </m:f>
                    <m:r>
                      <a:rPr lang="en-US" sz="1900" i="1" dirty="0">
                        <a:latin typeface="Cambria Math" panose="02040503050406030204" pitchFamily="18" charset="0"/>
                      </a:rPr>
                      <m:t>=</m:t>
                    </m:r>
                    <m:r>
                      <a:rPr lang="en-US" sz="1900" b="0" i="1" dirty="0" smtClean="0">
                        <a:latin typeface="Cambria Math" panose="02040503050406030204" pitchFamily="18" charset="0"/>
                      </a:rPr>
                      <m:t>1</m:t>
                    </m:r>
                    <m:r>
                      <a:rPr lang="en-US" sz="1900" i="1" dirty="0">
                        <a:latin typeface="Cambria Math" panose="02040503050406030204" pitchFamily="18" charset="0"/>
                      </a:rPr>
                      <m:t>/</m:t>
                    </m:r>
                    <m:r>
                      <a:rPr lang="en-US" sz="1900" b="0" i="1" dirty="0" smtClean="0">
                        <a:latin typeface="Cambria Math" panose="02040503050406030204" pitchFamily="18" charset="0"/>
                      </a:rPr>
                      <m:t>2</m:t>
                    </m:r>
                  </m:oMath>
                </a14:m>
                <a:endParaRPr lang="en-US" sz="1900" dirty="0"/>
              </a:p>
            </p:txBody>
          </p:sp>
        </mc:Choice>
        <mc:Fallback xmlns="">
          <p:sp>
            <p:nvSpPr>
              <p:cNvPr id="20" name="Content Placeholder 2">
                <a:extLst>
                  <a:ext uri="{FF2B5EF4-FFF2-40B4-BE49-F238E27FC236}">
                    <a16:creationId xmlns:a16="http://schemas.microsoft.com/office/drawing/2014/main" id="{1EB562DC-EEAC-8544-B94A-EBAE0119C281}"/>
                  </a:ext>
                </a:extLst>
              </p:cNvPr>
              <p:cNvSpPr txBox="1">
                <a:spLocks noRot="1" noChangeAspect="1" noMove="1" noResize="1" noEditPoints="1" noAdjustHandles="1" noChangeArrowheads="1" noChangeShapeType="1" noTextEdit="1"/>
              </p:cNvSpPr>
              <p:nvPr/>
            </p:nvSpPr>
            <p:spPr>
              <a:xfrm>
                <a:off x="107091" y="4384387"/>
                <a:ext cx="8859624" cy="2257045"/>
              </a:xfrm>
              <a:prstGeom prst="rect">
                <a:avLst/>
              </a:prstGeom>
              <a:blipFill>
                <a:blip r:embed="rId6"/>
                <a:stretch>
                  <a:fillRect/>
                </a:stretch>
              </a:blipFill>
            </p:spPr>
            <p:txBody>
              <a:bodyPr/>
              <a:lstStyle/>
              <a:p>
                <a:r>
                  <a:rPr lang="en-US">
                    <a:noFill/>
                  </a:rPr>
                  <a:t> </a:t>
                </a:r>
              </a:p>
            </p:txBody>
          </p:sp>
        </mc:Fallback>
      </mc:AlternateContent>
      <p:sp>
        <p:nvSpPr>
          <p:cNvPr id="22" name="Curved Left Arrow 21">
            <a:extLst>
              <a:ext uri="{FF2B5EF4-FFF2-40B4-BE49-F238E27FC236}">
                <a16:creationId xmlns:a16="http://schemas.microsoft.com/office/drawing/2014/main" id="{91DE61F3-8A49-D740-81A3-427D4B10DB64}"/>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F75235C0-9DDF-7946-ADC2-1EF2D56465CC}"/>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2</a:t>
            </a:r>
          </a:p>
        </p:txBody>
      </p:sp>
      <p:pic>
        <p:nvPicPr>
          <p:cNvPr id="14" name="Picture 13">
            <a:extLst>
              <a:ext uri="{FF2B5EF4-FFF2-40B4-BE49-F238E27FC236}">
                <a16:creationId xmlns:a16="http://schemas.microsoft.com/office/drawing/2014/main" id="{72B972C7-6C16-B142-BA9E-892398F771A3}"/>
              </a:ext>
            </a:extLst>
          </p:cNvPr>
          <p:cNvPicPr>
            <a:picLocks noChangeAspect="1"/>
          </p:cNvPicPr>
          <p:nvPr/>
        </p:nvPicPr>
        <p:blipFill rotWithShape="1">
          <a:blip r:embed="rId7"/>
          <a:srcRect b="92916"/>
          <a:stretch/>
        </p:blipFill>
        <p:spPr>
          <a:xfrm>
            <a:off x="247771" y="1989317"/>
            <a:ext cx="7406640" cy="334297"/>
          </a:xfrm>
          <a:prstGeom prst="rect">
            <a:avLst/>
          </a:prstGeom>
        </p:spPr>
      </p:pic>
      <p:pic>
        <p:nvPicPr>
          <p:cNvPr id="17" name="Picture 16">
            <a:extLst>
              <a:ext uri="{FF2B5EF4-FFF2-40B4-BE49-F238E27FC236}">
                <a16:creationId xmlns:a16="http://schemas.microsoft.com/office/drawing/2014/main" id="{A49C0710-4E84-A24D-B39B-6D7D90646CBD}"/>
              </a:ext>
            </a:extLst>
          </p:cNvPr>
          <p:cNvPicPr>
            <a:picLocks noChangeAspect="1"/>
          </p:cNvPicPr>
          <p:nvPr/>
        </p:nvPicPr>
        <p:blipFill rotWithShape="1">
          <a:blip r:embed="rId7"/>
          <a:srcRect t="48437" b="5081"/>
          <a:stretch/>
        </p:blipFill>
        <p:spPr>
          <a:xfrm>
            <a:off x="247771" y="2245724"/>
            <a:ext cx="7406640" cy="2193403"/>
          </a:xfrm>
          <a:prstGeom prst="rect">
            <a:avLst/>
          </a:prstGeom>
        </p:spPr>
      </p:pic>
    </p:spTree>
    <p:extLst>
      <p:ext uri="{BB962C8B-B14F-4D97-AF65-F5344CB8AC3E}">
        <p14:creationId xmlns:p14="http://schemas.microsoft.com/office/powerpoint/2010/main" val="42374979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10733B-FA51-EE4C-A590-971163D1C78B}"/>
              </a:ext>
            </a:extLst>
          </p:cNvPr>
          <p:cNvPicPr>
            <a:picLocks noChangeAspect="1"/>
          </p:cNvPicPr>
          <p:nvPr/>
        </p:nvPicPr>
        <p:blipFill>
          <a:blip r:embed="rId3"/>
          <a:stretch>
            <a:fillRect/>
          </a:stretch>
        </p:blipFill>
        <p:spPr>
          <a:xfrm>
            <a:off x="247771" y="1989317"/>
            <a:ext cx="7406640" cy="4718856"/>
          </a:xfrm>
          <a:prstGeom prst="rect">
            <a:avLst/>
          </a:prstGeom>
        </p:spPr>
      </p:pic>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r>
                                <m:rPr>
                                  <m:nor/>
                                </m:rPr>
                                <a:rPr lang="en-US" sz="1600" b="0" i="0" baseline="-25000" dirty="0" smtClean="0"/>
                                <m:t>1</m:t>
                              </m:r>
                            </m:oMath>
                          </a14:m>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1438035189"/>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a:t>
                </a:r>
                <a:r>
                  <a:rPr lang="en-US" sz="2000" dirty="0">
                    <a:solidFill>
                      <a:schemeClr val="tx1"/>
                    </a:solidFill>
                  </a:rPr>
                  <a:t>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oMath>
                </a14:m>
                <a:r>
                  <a:rPr lang="en-US" sz="2000" dirty="0"/>
                  <a:t>using ML for class prior &amp; ML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p:spTree>
    <p:extLst>
      <p:ext uri="{BB962C8B-B14F-4D97-AF65-F5344CB8AC3E}">
        <p14:creationId xmlns:p14="http://schemas.microsoft.com/office/powerpoint/2010/main" val="3666466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33244486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3: Posterior Predictive</a:t>
            </a:r>
          </a:p>
        </p:txBody>
      </p:sp>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3"/>
          <a:stretch>
            <a:fillRect/>
          </a:stretch>
        </p:blipFill>
        <p:spPr>
          <a:xfrm>
            <a:off x="0" y="464490"/>
            <a:ext cx="0" cy="0"/>
          </a:xfrm>
          <a:prstGeom prst="rect">
            <a:avLst/>
          </a:prstGeom>
        </p:spPr>
      </p:pic>
      <p:pic>
        <p:nvPicPr>
          <p:cNvPr id="5" name="Picture 4">
            <a:extLst>
              <a:ext uri="{FF2B5EF4-FFF2-40B4-BE49-F238E27FC236}">
                <a16:creationId xmlns:a16="http://schemas.microsoft.com/office/drawing/2014/main" id="{4FA474F9-9A11-A244-BDE3-19AEC7E5C465}"/>
              </a:ext>
            </a:extLst>
          </p:cNvPr>
          <p:cNvPicPr>
            <a:picLocks noChangeAspect="1"/>
          </p:cNvPicPr>
          <p:nvPr/>
        </p:nvPicPr>
        <p:blipFill rotWithShape="1">
          <a:blip r:embed="rId4"/>
          <a:srcRect b="93797"/>
          <a:stretch/>
        </p:blipFill>
        <p:spPr>
          <a:xfrm>
            <a:off x="322729" y="964078"/>
            <a:ext cx="8229600" cy="351376"/>
          </a:xfrm>
          <a:prstGeom prst="rect">
            <a:avLst/>
          </a:prstGeom>
        </p:spPr>
      </p:pic>
    </p:spTree>
    <p:extLst>
      <p:ext uri="{BB962C8B-B14F-4D97-AF65-F5344CB8AC3E}">
        <p14:creationId xmlns:p14="http://schemas.microsoft.com/office/powerpoint/2010/main" val="410912447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F0C0ED-DCFA-214E-B412-DDF790CC2551}"/>
              </a:ext>
            </a:extLst>
          </p:cNvPr>
          <p:cNvPicPr>
            <a:picLocks noChangeAspect="1"/>
          </p:cNvPicPr>
          <p:nvPr/>
        </p:nvPicPr>
        <p:blipFill rotWithShape="1">
          <a:blip r:embed="rId3"/>
          <a:srcRect b="56979"/>
          <a:stretch/>
        </p:blipFill>
        <p:spPr>
          <a:xfrm>
            <a:off x="322729" y="964077"/>
            <a:ext cx="8229600" cy="2436849"/>
          </a:xfrm>
          <a:prstGeom prst="rect">
            <a:avLst/>
          </a:prstGeom>
        </p:spPr>
      </p:pic>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3: Posterior Predictive</a:t>
            </a:r>
          </a:p>
        </p:txBody>
      </p:sp>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sp>
        <p:nvSpPr>
          <p:cNvPr id="3" name="Rectangle 2">
            <a:extLst>
              <a:ext uri="{FF2B5EF4-FFF2-40B4-BE49-F238E27FC236}">
                <a16:creationId xmlns:a16="http://schemas.microsoft.com/office/drawing/2014/main" id="{CDD59C90-42EE-A443-A9BD-27AB8ADF2C26}"/>
              </a:ext>
            </a:extLst>
          </p:cNvPr>
          <p:cNvSpPr/>
          <p:nvPr/>
        </p:nvSpPr>
        <p:spPr>
          <a:xfrm>
            <a:off x="1727200" y="2496457"/>
            <a:ext cx="1770743" cy="12917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636405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3: Posterior Predictive</a:t>
            </a:r>
          </a:p>
        </p:txBody>
      </p:sp>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3"/>
          <a:stretch>
            <a:fillRect/>
          </a:stretch>
        </p:blipFill>
        <p:spPr>
          <a:xfrm>
            <a:off x="0" y="464490"/>
            <a:ext cx="0" cy="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1CE0B1-A850-AA48-8C07-0FAC0964E5F3}"/>
                  </a:ext>
                </a:extLst>
              </p:cNvPr>
              <p:cNvSpPr txBox="1"/>
              <p:nvPr/>
            </p:nvSpPr>
            <p:spPr>
              <a:xfrm>
                <a:off x="4026563" y="2441801"/>
                <a:ext cx="2927404" cy="338554"/>
              </a:xfrm>
              <a:prstGeom prst="rect">
                <a:avLst/>
              </a:prstGeom>
              <a:noFill/>
            </p:spPr>
            <p:txBody>
              <a:bodyPr wrap="none" rtlCol="0">
                <a:spAutoFit/>
              </a:bodyPr>
              <a:lstStyle/>
              <a:p>
                <a14:m>
                  <m:oMath xmlns:m="http://schemas.openxmlformats.org/officeDocument/2006/math">
                    <m:r>
                      <a:rPr lang="en-US" sz="1600" i="1" smtClean="0">
                        <a:latin typeface="Cambria Math" panose="02040503050406030204" pitchFamily="18" charset="0"/>
                      </a:rPr>
                      <m:t>𝑝</m:t>
                    </m:r>
                    <m:d>
                      <m:dPr>
                        <m:ctrlPr>
                          <a:rPr lang="en-US" sz="1600" i="1">
                            <a:latin typeface="Cambria Math" panose="02040503050406030204" pitchFamily="18" charset="0"/>
                          </a:rPr>
                        </m:ctrlPr>
                      </m:d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𝑥</m:t>
                            </m:r>
                          </m:e>
                        </m:acc>
                        <m:r>
                          <a:rPr lang="en-US" sz="1600" b="0" i="1" smtClean="0">
                            <a:latin typeface="Cambria Math" panose="02040503050406030204" pitchFamily="18" charset="0"/>
                          </a:rPr>
                          <m:t>,</m:t>
                        </m:r>
                        <m:acc>
                          <m:accPr>
                            <m:chr m:val="̃"/>
                            <m:ctrlPr>
                              <a:rPr lang="en-US" sz="1600" i="1">
                                <a:latin typeface="Cambria Math" panose="02040503050406030204" pitchFamily="18" charset="0"/>
                              </a:rPr>
                            </m:ctrlPr>
                          </m:accPr>
                          <m:e>
                            <m:r>
                              <a:rPr lang="en-US" sz="1600" b="0" i="1" smtClean="0">
                                <a:latin typeface="Cambria Math" panose="02040503050406030204" pitchFamily="18" charset="0"/>
                              </a:rPr>
                              <m:t>𝑦</m:t>
                            </m:r>
                          </m:e>
                        </m:acc>
                        <m:r>
                          <a:rPr lang="en-US" sz="1600" b="0" i="1" smtClean="0">
                            <a:latin typeface="Cambria Math" panose="02040503050406030204" pitchFamily="18" charset="0"/>
                          </a:rPr>
                          <m:t> </m:t>
                        </m:r>
                      </m:e>
                      <m:e>
                        <m:r>
                          <a:rPr lang="en-US" sz="1600" i="1">
                            <a:latin typeface="Cambria Math" panose="02040503050406030204" pitchFamily="18" charset="0"/>
                          </a:rPr>
                          <m:t> </m:t>
                        </m:r>
                        <m:r>
                          <a:rPr lang="en-US" sz="1600" b="0" i="1" smtClean="0">
                            <a:latin typeface="Cambria Math" panose="02040503050406030204" pitchFamily="18" charset="0"/>
                          </a:rPr>
                          <m:t>𝐷</m:t>
                        </m:r>
                      </m:e>
                    </m:d>
                    <m:r>
                      <a:rPr lang="en-US" sz="1600" i="1">
                        <a:latin typeface="Cambria Math" panose="02040503050406030204" pitchFamily="18" charset="0"/>
                      </a:rPr>
                      <m:t>=</m:t>
                    </m:r>
                  </m:oMath>
                </a14:m>
                <a:r>
                  <a:rPr lang="en-US" sz="1600" dirty="0"/>
                  <a:t> p(</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oMath>
                </a14:m>
                <a:r>
                  <a:rPr lang="en-US" sz="1600" dirty="0"/>
                  <a:t> | D) p(</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 </m:t>
                    </m:r>
                  </m:oMath>
                </a14:m>
                <a:r>
                  <a:rPr lang="en-US" sz="1600" dirty="0"/>
                  <a:t>|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oMath>
                </a14:m>
                <a:r>
                  <a:rPr lang="en-US" sz="1600" dirty="0"/>
                  <a:t>, D)</a:t>
                </a:r>
              </a:p>
            </p:txBody>
          </p:sp>
        </mc:Choice>
        <mc:Fallback xmlns="">
          <p:sp>
            <p:nvSpPr>
              <p:cNvPr id="5" name="TextBox 4">
                <a:extLst>
                  <a:ext uri="{FF2B5EF4-FFF2-40B4-BE49-F238E27FC236}">
                    <a16:creationId xmlns:a16="http://schemas.microsoft.com/office/drawing/2014/main" id="{1B1CE0B1-A850-AA48-8C07-0FAC0964E5F3}"/>
                  </a:ext>
                </a:extLst>
              </p:cNvPr>
              <p:cNvSpPr txBox="1">
                <a:spLocks noRot="1" noChangeAspect="1" noMove="1" noResize="1" noEditPoints="1" noAdjustHandles="1" noChangeArrowheads="1" noChangeShapeType="1" noTextEdit="1"/>
              </p:cNvSpPr>
              <p:nvPr/>
            </p:nvSpPr>
            <p:spPr>
              <a:xfrm>
                <a:off x="4026563" y="2441801"/>
                <a:ext cx="2927404" cy="338554"/>
              </a:xfrm>
              <a:prstGeom prst="rect">
                <a:avLst/>
              </a:prstGeom>
              <a:blipFill>
                <a:blip r:embed="rId5"/>
                <a:stretch>
                  <a:fillRect t="-3704" b="-18519"/>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0905B5A0-CBE1-2F46-B6B2-09093EE14506}"/>
              </a:ext>
            </a:extLst>
          </p:cNvPr>
          <p:cNvCxnSpPr>
            <a:cxnSpLocks/>
            <a:stCxn id="5" idx="1"/>
          </p:cNvCxnSpPr>
          <p:nvPr/>
        </p:nvCxnSpPr>
        <p:spPr>
          <a:xfrm flipH="1">
            <a:off x="3338289" y="2611078"/>
            <a:ext cx="688274" cy="364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4D905E3A-8E14-F340-9C45-4EFB0A2227C6}"/>
              </a:ext>
            </a:extLst>
          </p:cNvPr>
          <p:cNvPicPr>
            <a:picLocks noChangeAspect="1"/>
          </p:cNvPicPr>
          <p:nvPr/>
        </p:nvPicPr>
        <p:blipFill rotWithShape="1">
          <a:blip r:embed="rId6"/>
          <a:srcRect b="56979"/>
          <a:stretch/>
        </p:blipFill>
        <p:spPr>
          <a:xfrm>
            <a:off x="322729" y="964077"/>
            <a:ext cx="8229600" cy="2436849"/>
          </a:xfrm>
          <a:prstGeom prst="rect">
            <a:avLst/>
          </a:prstGeom>
        </p:spPr>
      </p:pic>
    </p:spTree>
    <p:extLst>
      <p:ext uri="{BB962C8B-B14F-4D97-AF65-F5344CB8AC3E}">
        <p14:creationId xmlns:p14="http://schemas.microsoft.com/office/powerpoint/2010/main" val="22087135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3: Posterior Predictive</a:t>
            </a:r>
          </a:p>
        </p:txBody>
      </p:sp>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3"/>
          <a:stretch>
            <a:fillRect/>
          </a:stretch>
        </p:blipFill>
        <p:spPr>
          <a:xfrm>
            <a:off x="0" y="464490"/>
            <a:ext cx="0" cy="0"/>
          </a:xfrm>
          <a:prstGeom prst="rect">
            <a:avLst/>
          </a:prstGeom>
        </p:spPr>
      </p:pic>
      <p:sp>
        <p:nvSpPr>
          <p:cNvPr id="13" name="Curved Left Arrow 12">
            <a:extLst>
              <a:ext uri="{FF2B5EF4-FFF2-40B4-BE49-F238E27FC236}">
                <a16:creationId xmlns:a16="http://schemas.microsoft.com/office/drawing/2014/main" id="{D8C68128-E811-6F4D-9323-D605E1E1E989}"/>
              </a:ext>
            </a:extLst>
          </p:cNvPr>
          <p:cNvSpPr/>
          <p:nvPr/>
        </p:nvSpPr>
        <p:spPr>
          <a:xfrm>
            <a:off x="5886281" y="2907933"/>
            <a:ext cx="172986" cy="43942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A05DAAB-0BC3-1B4E-8632-0C9EE52E002F}"/>
                  </a:ext>
                </a:extLst>
              </p:cNvPr>
              <p:cNvSpPr/>
              <p:nvPr/>
            </p:nvSpPr>
            <p:spPr>
              <a:xfrm>
                <a:off x="6009015" y="2898558"/>
                <a:ext cx="2905162" cy="338554"/>
              </a:xfrm>
              <a:prstGeom prst="rect">
                <a:avLst/>
              </a:prstGeom>
            </p:spPr>
            <p:txBody>
              <a:bodyPr wrap="square">
                <a:spAutoFit/>
              </a:bodyPr>
              <a:lstStyle/>
              <a:p>
                <a:pPr algn="ctr"/>
                <a14:m>
                  <m:oMath xmlns:m="http://schemas.openxmlformats.org/officeDocument/2006/math">
                    <m:r>
                      <a:rPr lang="en-US" sz="1600" i="1" smtClean="0">
                        <a:latin typeface="Cambria Math" panose="02040503050406030204" pitchFamily="18" charset="0"/>
                      </a:rPr>
                      <m:t>𝑝</m:t>
                    </m:r>
                    <m:d>
                      <m:dPr>
                        <m:ctrlPr>
                          <a:rPr lang="en-US" sz="1600" i="1">
                            <a:latin typeface="Cambria Math" panose="02040503050406030204" pitchFamily="18" charset="0"/>
                          </a:rPr>
                        </m:ctrlPr>
                      </m:d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𝑥</m:t>
                            </m:r>
                          </m:e>
                        </m:acc>
                        <m:r>
                          <a:rPr lang="en-US" sz="1600" i="1" dirty="0">
                            <a:latin typeface="Cambria Math" panose="02040503050406030204" pitchFamily="18" charset="0"/>
                          </a:rPr>
                          <m:t> </m:t>
                        </m:r>
                        <m:r>
                          <a:rPr lang="en-US" sz="1600" i="1">
                            <a:latin typeface="Cambria Math" panose="02040503050406030204" pitchFamily="18" charset="0"/>
                          </a:rPr>
                          <m:t>| </m:t>
                        </m:r>
                        <m:r>
                          <a:rPr lang="en-US" sz="1600" b="0" i="1" dirty="0" smtClean="0">
                            <a:latin typeface="Cambria Math" panose="02040503050406030204" pitchFamily="18" charset="0"/>
                          </a:rPr>
                          <m:t>𝐷</m:t>
                        </m:r>
                      </m:e>
                    </m:d>
                  </m:oMath>
                </a14:m>
                <a:r>
                  <a:rPr lang="en-US" sz="1600" dirty="0"/>
                  <a:t> does not depend on </a:t>
                </a:r>
                <a14:m>
                  <m:oMath xmlns:m="http://schemas.openxmlformats.org/officeDocument/2006/math">
                    <m:acc>
                      <m:accPr>
                        <m:chr m:val="̃"/>
                        <m:ctrlPr>
                          <a:rPr lang="en-US" sz="1600" i="1" dirty="0">
                            <a:latin typeface="Cambria Math" panose="02040503050406030204" pitchFamily="18" charset="0"/>
                          </a:rPr>
                        </m:ctrlPr>
                      </m:accPr>
                      <m:e>
                        <m:r>
                          <a:rPr lang="en-US" sz="1600" b="0" i="1" dirty="0" smtClean="0">
                            <a:latin typeface="Cambria Math" panose="02040503050406030204" pitchFamily="18" charset="0"/>
                          </a:rPr>
                          <m:t>𝑦</m:t>
                        </m:r>
                      </m:e>
                    </m:acc>
                    <m:r>
                      <a:rPr lang="en-US" sz="1600" b="0" i="1" dirty="0" smtClean="0">
                        <a:latin typeface="Cambria Math" panose="02040503050406030204" pitchFamily="18" charset="0"/>
                      </a:rPr>
                      <m:t> </m:t>
                    </m:r>
                  </m:oMath>
                </a14:m>
                <a:endParaRPr lang="en-US" sz="1600" dirty="0"/>
              </a:p>
            </p:txBody>
          </p:sp>
        </mc:Choice>
        <mc:Fallback xmlns="">
          <p:sp>
            <p:nvSpPr>
              <p:cNvPr id="4" name="Rectangle 3">
                <a:extLst>
                  <a:ext uri="{FF2B5EF4-FFF2-40B4-BE49-F238E27FC236}">
                    <a16:creationId xmlns:a16="http://schemas.microsoft.com/office/drawing/2014/main" id="{BA05DAAB-0BC3-1B4E-8632-0C9EE52E002F}"/>
                  </a:ext>
                </a:extLst>
              </p:cNvPr>
              <p:cNvSpPr>
                <a:spLocks noRot="1" noChangeAspect="1" noMove="1" noResize="1" noEditPoints="1" noAdjustHandles="1" noChangeArrowheads="1" noChangeShapeType="1" noTextEdit="1"/>
              </p:cNvSpPr>
              <p:nvPr/>
            </p:nvSpPr>
            <p:spPr>
              <a:xfrm>
                <a:off x="6009015" y="2898558"/>
                <a:ext cx="2905162" cy="338554"/>
              </a:xfrm>
              <a:prstGeom prst="rect">
                <a:avLst/>
              </a:prstGeom>
              <a:blipFill>
                <a:blip r:embed="rId5"/>
                <a:stretch>
                  <a:fillRect t="-3704"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0E3DC12-99DD-1B41-9A19-DA9B9B51B28D}"/>
                  </a:ext>
                </a:extLst>
              </p:cNvPr>
              <p:cNvSpPr txBox="1"/>
              <p:nvPr/>
            </p:nvSpPr>
            <p:spPr>
              <a:xfrm>
                <a:off x="4026563" y="2441801"/>
                <a:ext cx="2927404" cy="338554"/>
              </a:xfrm>
              <a:prstGeom prst="rect">
                <a:avLst/>
              </a:prstGeom>
              <a:noFill/>
            </p:spPr>
            <p:txBody>
              <a:bodyPr wrap="none" rtlCol="0">
                <a:spAutoFit/>
              </a:bodyPr>
              <a:lstStyle/>
              <a:p>
                <a14:m>
                  <m:oMath xmlns:m="http://schemas.openxmlformats.org/officeDocument/2006/math">
                    <m:r>
                      <a:rPr lang="en-US" sz="1600" i="1" smtClean="0">
                        <a:latin typeface="Cambria Math" panose="02040503050406030204" pitchFamily="18" charset="0"/>
                      </a:rPr>
                      <m:t>𝑝</m:t>
                    </m:r>
                    <m:d>
                      <m:dPr>
                        <m:ctrlPr>
                          <a:rPr lang="en-US" sz="1600" i="1">
                            <a:latin typeface="Cambria Math" panose="02040503050406030204" pitchFamily="18" charset="0"/>
                          </a:rPr>
                        </m:ctrlPr>
                      </m:d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𝑥</m:t>
                            </m:r>
                          </m:e>
                        </m:acc>
                        <m:r>
                          <a:rPr lang="en-US" sz="1600" b="0" i="1" smtClean="0">
                            <a:latin typeface="Cambria Math" panose="02040503050406030204" pitchFamily="18" charset="0"/>
                          </a:rPr>
                          <m:t>,</m:t>
                        </m:r>
                        <m:acc>
                          <m:accPr>
                            <m:chr m:val="̃"/>
                            <m:ctrlPr>
                              <a:rPr lang="en-US" sz="1600" i="1">
                                <a:latin typeface="Cambria Math" panose="02040503050406030204" pitchFamily="18" charset="0"/>
                              </a:rPr>
                            </m:ctrlPr>
                          </m:accPr>
                          <m:e>
                            <m:r>
                              <a:rPr lang="en-US" sz="1600" b="0" i="1" smtClean="0">
                                <a:latin typeface="Cambria Math" panose="02040503050406030204" pitchFamily="18" charset="0"/>
                              </a:rPr>
                              <m:t>𝑦</m:t>
                            </m:r>
                          </m:e>
                        </m:acc>
                        <m:r>
                          <a:rPr lang="en-US" sz="1600" b="0" i="1" smtClean="0">
                            <a:latin typeface="Cambria Math" panose="02040503050406030204" pitchFamily="18" charset="0"/>
                          </a:rPr>
                          <m:t> </m:t>
                        </m:r>
                      </m:e>
                      <m:e>
                        <m:r>
                          <a:rPr lang="en-US" sz="1600" i="1">
                            <a:latin typeface="Cambria Math" panose="02040503050406030204" pitchFamily="18" charset="0"/>
                          </a:rPr>
                          <m:t> </m:t>
                        </m:r>
                        <m:r>
                          <a:rPr lang="en-US" sz="1600" b="0" i="1" smtClean="0">
                            <a:latin typeface="Cambria Math" panose="02040503050406030204" pitchFamily="18" charset="0"/>
                          </a:rPr>
                          <m:t>𝐷</m:t>
                        </m:r>
                      </m:e>
                    </m:d>
                    <m:r>
                      <a:rPr lang="en-US" sz="1600" i="1">
                        <a:latin typeface="Cambria Math" panose="02040503050406030204" pitchFamily="18" charset="0"/>
                      </a:rPr>
                      <m:t>=</m:t>
                    </m:r>
                  </m:oMath>
                </a14:m>
                <a:r>
                  <a:rPr lang="en-US" sz="1600" dirty="0"/>
                  <a:t> p(</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oMath>
                </a14:m>
                <a:r>
                  <a:rPr lang="en-US" sz="1600" dirty="0"/>
                  <a:t> | D) p(</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 </m:t>
                    </m:r>
                  </m:oMath>
                </a14:m>
                <a:r>
                  <a:rPr lang="en-US" sz="1600" dirty="0"/>
                  <a:t>|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oMath>
                </a14:m>
                <a:r>
                  <a:rPr lang="en-US" sz="1600" dirty="0"/>
                  <a:t>, D)</a:t>
                </a:r>
              </a:p>
            </p:txBody>
          </p:sp>
        </mc:Choice>
        <mc:Fallback xmlns="">
          <p:sp>
            <p:nvSpPr>
              <p:cNvPr id="11" name="TextBox 10">
                <a:extLst>
                  <a:ext uri="{FF2B5EF4-FFF2-40B4-BE49-F238E27FC236}">
                    <a16:creationId xmlns:a16="http://schemas.microsoft.com/office/drawing/2014/main" id="{60E3DC12-99DD-1B41-9A19-DA9B9B51B28D}"/>
                  </a:ext>
                </a:extLst>
              </p:cNvPr>
              <p:cNvSpPr txBox="1">
                <a:spLocks noRot="1" noChangeAspect="1" noMove="1" noResize="1" noEditPoints="1" noAdjustHandles="1" noChangeArrowheads="1" noChangeShapeType="1" noTextEdit="1"/>
              </p:cNvSpPr>
              <p:nvPr/>
            </p:nvSpPr>
            <p:spPr>
              <a:xfrm>
                <a:off x="4026563" y="2441801"/>
                <a:ext cx="2927404" cy="338554"/>
              </a:xfrm>
              <a:prstGeom prst="rect">
                <a:avLst/>
              </a:prstGeom>
              <a:blipFill>
                <a:blip r:embed="rId6"/>
                <a:stretch>
                  <a:fillRect t="-3704" b="-18519"/>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869516FF-3D19-BC44-84AE-2D40F20EF90E}"/>
              </a:ext>
            </a:extLst>
          </p:cNvPr>
          <p:cNvCxnSpPr>
            <a:cxnSpLocks/>
            <a:stCxn id="11" idx="1"/>
          </p:cNvCxnSpPr>
          <p:nvPr/>
        </p:nvCxnSpPr>
        <p:spPr>
          <a:xfrm flipH="1">
            <a:off x="3338289" y="2611078"/>
            <a:ext cx="688274" cy="364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64286F16-943F-7647-A35D-FB87A7DC90CB}"/>
              </a:ext>
            </a:extLst>
          </p:cNvPr>
          <p:cNvPicPr>
            <a:picLocks noChangeAspect="1"/>
          </p:cNvPicPr>
          <p:nvPr/>
        </p:nvPicPr>
        <p:blipFill rotWithShape="1">
          <a:blip r:embed="rId7"/>
          <a:srcRect b="49332"/>
          <a:stretch/>
        </p:blipFill>
        <p:spPr>
          <a:xfrm>
            <a:off x="322729" y="964078"/>
            <a:ext cx="8229600" cy="2869986"/>
          </a:xfrm>
          <a:prstGeom prst="rect">
            <a:avLst/>
          </a:prstGeom>
        </p:spPr>
      </p:pic>
    </p:spTree>
    <p:extLst>
      <p:ext uri="{BB962C8B-B14F-4D97-AF65-F5344CB8AC3E}">
        <p14:creationId xmlns:p14="http://schemas.microsoft.com/office/powerpoint/2010/main" val="33476841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3: Posterior Predictive</a:t>
            </a:r>
          </a:p>
        </p:txBody>
      </p:sp>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3"/>
          <a:stretch>
            <a:fillRect/>
          </a:stretch>
        </p:blipFill>
        <p:spPr>
          <a:xfrm>
            <a:off x="0" y="464490"/>
            <a:ext cx="0" cy="0"/>
          </a:xfrm>
          <a:prstGeom prst="rect">
            <a:avLst/>
          </a:prstGeom>
        </p:spPr>
      </p:pic>
      <p:sp>
        <p:nvSpPr>
          <p:cNvPr id="11" name="Curved Left Arrow 10">
            <a:extLst>
              <a:ext uri="{FF2B5EF4-FFF2-40B4-BE49-F238E27FC236}">
                <a16:creationId xmlns:a16="http://schemas.microsoft.com/office/drawing/2014/main" id="{50461F49-9ACE-AE4D-9208-56C399E5B059}"/>
              </a:ext>
            </a:extLst>
          </p:cNvPr>
          <p:cNvSpPr/>
          <p:nvPr/>
        </p:nvSpPr>
        <p:spPr>
          <a:xfrm>
            <a:off x="5886281" y="3464920"/>
            <a:ext cx="172986" cy="43942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30678119-292D-CF40-A09A-CA56AF2CA55F}"/>
              </a:ext>
            </a:extLst>
          </p:cNvPr>
          <p:cNvSpPr txBox="1"/>
          <p:nvPr/>
        </p:nvSpPr>
        <p:spPr>
          <a:xfrm>
            <a:off x="6038043" y="3456778"/>
            <a:ext cx="2905162" cy="338554"/>
          </a:xfrm>
          <a:prstGeom prst="rect">
            <a:avLst/>
          </a:prstGeom>
          <a:noFill/>
        </p:spPr>
        <p:txBody>
          <a:bodyPr wrap="square" rtlCol="0">
            <a:spAutoFit/>
          </a:bodyPr>
          <a:lstStyle/>
          <a:p>
            <a:r>
              <a:rPr lang="en-US" sz="1600" dirty="0"/>
              <a:t>p(A, B | C) = p(A | C)p(B|A, C)</a:t>
            </a:r>
          </a:p>
        </p:txBody>
      </p:sp>
      <p:sp>
        <p:nvSpPr>
          <p:cNvPr id="13" name="Curved Left Arrow 12">
            <a:extLst>
              <a:ext uri="{FF2B5EF4-FFF2-40B4-BE49-F238E27FC236}">
                <a16:creationId xmlns:a16="http://schemas.microsoft.com/office/drawing/2014/main" id="{D8C68128-E811-6F4D-9323-D605E1E1E989}"/>
              </a:ext>
            </a:extLst>
          </p:cNvPr>
          <p:cNvSpPr/>
          <p:nvPr/>
        </p:nvSpPr>
        <p:spPr>
          <a:xfrm>
            <a:off x="5886281" y="2907933"/>
            <a:ext cx="172986" cy="43942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A05DAAB-0BC3-1B4E-8632-0C9EE52E002F}"/>
                  </a:ext>
                </a:extLst>
              </p:cNvPr>
              <p:cNvSpPr/>
              <p:nvPr/>
            </p:nvSpPr>
            <p:spPr>
              <a:xfrm>
                <a:off x="6009015" y="2898558"/>
                <a:ext cx="2905162" cy="338554"/>
              </a:xfrm>
              <a:prstGeom prst="rect">
                <a:avLst/>
              </a:prstGeom>
            </p:spPr>
            <p:txBody>
              <a:bodyPr wrap="square">
                <a:spAutoFit/>
              </a:bodyPr>
              <a:lstStyle/>
              <a:p>
                <a:pPr algn="ctr"/>
                <a14:m>
                  <m:oMath xmlns:m="http://schemas.openxmlformats.org/officeDocument/2006/math">
                    <m:r>
                      <a:rPr lang="en-US" sz="1600" i="1" smtClean="0">
                        <a:latin typeface="Cambria Math" panose="02040503050406030204" pitchFamily="18" charset="0"/>
                      </a:rPr>
                      <m:t>𝑝</m:t>
                    </m:r>
                    <m:d>
                      <m:dPr>
                        <m:ctrlPr>
                          <a:rPr lang="en-US" sz="1600" i="1">
                            <a:latin typeface="Cambria Math" panose="02040503050406030204" pitchFamily="18" charset="0"/>
                          </a:rPr>
                        </m:ctrlPr>
                      </m:d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𝑥</m:t>
                            </m:r>
                          </m:e>
                        </m:acc>
                        <m:r>
                          <a:rPr lang="en-US" sz="1600" i="1" dirty="0">
                            <a:latin typeface="Cambria Math" panose="02040503050406030204" pitchFamily="18" charset="0"/>
                          </a:rPr>
                          <m:t> </m:t>
                        </m:r>
                        <m:r>
                          <a:rPr lang="en-US" sz="1600" i="1">
                            <a:latin typeface="Cambria Math" panose="02040503050406030204" pitchFamily="18" charset="0"/>
                          </a:rPr>
                          <m:t>| </m:t>
                        </m:r>
                        <m:r>
                          <a:rPr lang="en-US" sz="1600" b="0" i="1" dirty="0" smtClean="0">
                            <a:latin typeface="Cambria Math" panose="02040503050406030204" pitchFamily="18" charset="0"/>
                          </a:rPr>
                          <m:t>𝐷</m:t>
                        </m:r>
                      </m:e>
                    </m:d>
                  </m:oMath>
                </a14:m>
                <a:r>
                  <a:rPr lang="en-US" sz="1600" dirty="0"/>
                  <a:t> does not depend on </a:t>
                </a:r>
                <a14:m>
                  <m:oMath xmlns:m="http://schemas.openxmlformats.org/officeDocument/2006/math">
                    <m:acc>
                      <m:accPr>
                        <m:chr m:val="̃"/>
                        <m:ctrlPr>
                          <a:rPr lang="en-US" sz="1600" i="1" dirty="0">
                            <a:latin typeface="Cambria Math" panose="02040503050406030204" pitchFamily="18" charset="0"/>
                          </a:rPr>
                        </m:ctrlPr>
                      </m:accPr>
                      <m:e>
                        <m:r>
                          <a:rPr lang="en-US" sz="1600" b="0" i="1" dirty="0" smtClean="0">
                            <a:latin typeface="Cambria Math" panose="02040503050406030204" pitchFamily="18" charset="0"/>
                          </a:rPr>
                          <m:t>𝑦</m:t>
                        </m:r>
                      </m:e>
                    </m:acc>
                    <m:r>
                      <a:rPr lang="en-US" sz="1600" b="0" i="1" dirty="0" smtClean="0">
                        <a:latin typeface="Cambria Math" panose="02040503050406030204" pitchFamily="18" charset="0"/>
                      </a:rPr>
                      <m:t> </m:t>
                    </m:r>
                  </m:oMath>
                </a14:m>
                <a:endParaRPr lang="en-US" sz="1600" dirty="0"/>
              </a:p>
            </p:txBody>
          </p:sp>
        </mc:Choice>
        <mc:Fallback xmlns="">
          <p:sp>
            <p:nvSpPr>
              <p:cNvPr id="4" name="Rectangle 3">
                <a:extLst>
                  <a:ext uri="{FF2B5EF4-FFF2-40B4-BE49-F238E27FC236}">
                    <a16:creationId xmlns:a16="http://schemas.microsoft.com/office/drawing/2014/main" id="{BA05DAAB-0BC3-1B4E-8632-0C9EE52E002F}"/>
                  </a:ext>
                </a:extLst>
              </p:cNvPr>
              <p:cNvSpPr>
                <a:spLocks noRot="1" noChangeAspect="1" noMove="1" noResize="1" noEditPoints="1" noAdjustHandles="1" noChangeArrowheads="1" noChangeShapeType="1" noTextEdit="1"/>
              </p:cNvSpPr>
              <p:nvPr/>
            </p:nvSpPr>
            <p:spPr>
              <a:xfrm>
                <a:off x="6009015" y="2898558"/>
                <a:ext cx="2905162" cy="338554"/>
              </a:xfrm>
              <a:prstGeom prst="rect">
                <a:avLst/>
              </a:prstGeom>
              <a:blipFill>
                <a:blip r:embed="rId5"/>
                <a:stretch>
                  <a:fillRect t="-3704"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413B7AB-E893-B44E-A714-BA56E1B82EC2}"/>
                  </a:ext>
                </a:extLst>
              </p:cNvPr>
              <p:cNvSpPr txBox="1"/>
              <p:nvPr/>
            </p:nvSpPr>
            <p:spPr>
              <a:xfrm>
                <a:off x="4026563" y="2441801"/>
                <a:ext cx="2927404" cy="338554"/>
              </a:xfrm>
              <a:prstGeom prst="rect">
                <a:avLst/>
              </a:prstGeom>
              <a:noFill/>
            </p:spPr>
            <p:txBody>
              <a:bodyPr wrap="none" rtlCol="0">
                <a:spAutoFit/>
              </a:bodyPr>
              <a:lstStyle/>
              <a:p>
                <a14:m>
                  <m:oMath xmlns:m="http://schemas.openxmlformats.org/officeDocument/2006/math">
                    <m:r>
                      <a:rPr lang="en-US" sz="1600" i="1" smtClean="0">
                        <a:latin typeface="Cambria Math" panose="02040503050406030204" pitchFamily="18" charset="0"/>
                      </a:rPr>
                      <m:t>𝑝</m:t>
                    </m:r>
                    <m:d>
                      <m:dPr>
                        <m:ctrlPr>
                          <a:rPr lang="en-US" sz="1600" i="1">
                            <a:latin typeface="Cambria Math" panose="02040503050406030204" pitchFamily="18" charset="0"/>
                          </a:rPr>
                        </m:ctrlPr>
                      </m:d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𝑥</m:t>
                            </m:r>
                          </m:e>
                        </m:acc>
                        <m:r>
                          <a:rPr lang="en-US" sz="1600" b="0" i="1" smtClean="0">
                            <a:latin typeface="Cambria Math" panose="02040503050406030204" pitchFamily="18" charset="0"/>
                          </a:rPr>
                          <m:t>,</m:t>
                        </m:r>
                        <m:acc>
                          <m:accPr>
                            <m:chr m:val="̃"/>
                            <m:ctrlPr>
                              <a:rPr lang="en-US" sz="1600" i="1">
                                <a:latin typeface="Cambria Math" panose="02040503050406030204" pitchFamily="18" charset="0"/>
                              </a:rPr>
                            </m:ctrlPr>
                          </m:accPr>
                          <m:e>
                            <m:r>
                              <a:rPr lang="en-US" sz="1600" b="0" i="1" smtClean="0">
                                <a:latin typeface="Cambria Math" panose="02040503050406030204" pitchFamily="18" charset="0"/>
                              </a:rPr>
                              <m:t>𝑦</m:t>
                            </m:r>
                          </m:e>
                        </m:acc>
                        <m:r>
                          <a:rPr lang="en-US" sz="1600" b="0" i="1" smtClean="0">
                            <a:latin typeface="Cambria Math" panose="02040503050406030204" pitchFamily="18" charset="0"/>
                          </a:rPr>
                          <m:t> </m:t>
                        </m:r>
                      </m:e>
                      <m:e>
                        <m:r>
                          <a:rPr lang="en-US" sz="1600" i="1">
                            <a:latin typeface="Cambria Math" panose="02040503050406030204" pitchFamily="18" charset="0"/>
                          </a:rPr>
                          <m:t> </m:t>
                        </m:r>
                        <m:r>
                          <a:rPr lang="en-US" sz="1600" b="0" i="1" smtClean="0">
                            <a:latin typeface="Cambria Math" panose="02040503050406030204" pitchFamily="18" charset="0"/>
                          </a:rPr>
                          <m:t>𝐷</m:t>
                        </m:r>
                      </m:e>
                    </m:d>
                    <m:r>
                      <a:rPr lang="en-US" sz="1600" i="1">
                        <a:latin typeface="Cambria Math" panose="02040503050406030204" pitchFamily="18" charset="0"/>
                      </a:rPr>
                      <m:t>=</m:t>
                    </m:r>
                  </m:oMath>
                </a14:m>
                <a:r>
                  <a:rPr lang="en-US" sz="1600" dirty="0"/>
                  <a:t> p(</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oMath>
                </a14:m>
                <a:r>
                  <a:rPr lang="en-US" sz="1600" dirty="0"/>
                  <a:t> | D) p(</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 </m:t>
                    </m:r>
                  </m:oMath>
                </a14:m>
                <a:r>
                  <a:rPr lang="en-US" sz="1600" dirty="0"/>
                  <a:t>|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oMath>
                </a14:m>
                <a:r>
                  <a:rPr lang="en-US" sz="1600" dirty="0"/>
                  <a:t>, D)</a:t>
                </a:r>
              </a:p>
            </p:txBody>
          </p:sp>
        </mc:Choice>
        <mc:Fallback xmlns="">
          <p:sp>
            <p:nvSpPr>
              <p:cNvPr id="14" name="TextBox 13">
                <a:extLst>
                  <a:ext uri="{FF2B5EF4-FFF2-40B4-BE49-F238E27FC236}">
                    <a16:creationId xmlns:a16="http://schemas.microsoft.com/office/drawing/2014/main" id="{5413B7AB-E893-B44E-A714-BA56E1B82EC2}"/>
                  </a:ext>
                </a:extLst>
              </p:cNvPr>
              <p:cNvSpPr txBox="1">
                <a:spLocks noRot="1" noChangeAspect="1" noMove="1" noResize="1" noEditPoints="1" noAdjustHandles="1" noChangeArrowheads="1" noChangeShapeType="1" noTextEdit="1"/>
              </p:cNvSpPr>
              <p:nvPr/>
            </p:nvSpPr>
            <p:spPr>
              <a:xfrm>
                <a:off x="4026563" y="2441801"/>
                <a:ext cx="2927404" cy="338554"/>
              </a:xfrm>
              <a:prstGeom prst="rect">
                <a:avLst/>
              </a:prstGeom>
              <a:blipFill>
                <a:blip r:embed="rId6"/>
                <a:stretch>
                  <a:fillRect t="-3704" b="-18519"/>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EA402535-DEBA-0F46-8D8C-BCFFC0E7967E}"/>
              </a:ext>
            </a:extLst>
          </p:cNvPr>
          <p:cNvCxnSpPr>
            <a:cxnSpLocks/>
            <a:stCxn id="14" idx="1"/>
          </p:cNvCxnSpPr>
          <p:nvPr/>
        </p:nvCxnSpPr>
        <p:spPr>
          <a:xfrm flipH="1">
            <a:off x="3338289" y="2611078"/>
            <a:ext cx="688274" cy="364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CBB5C67B-F189-4744-B91C-07C87E0F3EFC}"/>
              </a:ext>
            </a:extLst>
          </p:cNvPr>
          <p:cNvPicPr>
            <a:picLocks noChangeAspect="1"/>
          </p:cNvPicPr>
          <p:nvPr/>
        </p:nvPicPr>
        <p:blipFill rotWithShape="1">
          <a:blip r:embed="rId7"/>
          <a:srcRect b="41969"/>
          <a:stretch/>
        </p:blipFill>
        <p:spPr>
          <a:xfrm>
            <a:off x="322729" y="964077"/>
            <a:ext cx="8229600" cy="3287081"/>
          </a:xfrm>
          <a:prstGeom prst="rect">
            <a:avLst/>
          </a:prstGeom>
        </p:spPr>
      </p:pic>
    </p:spTree>
    <p:extLst>
      <p:ext uri="{BB962C8B-B14F-4D97-AF65-F5344CB8AC3E}">
        <p14:creationId xmlns:p14="http://schemas.microsoft.com/office/powerpoint/2010/main" val="18287597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3: Posterior Predictive</a:t>
            </a:r>
          </a:p>
        </p:txBody>
      </p:sp>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3"/>
          <a:stretch>
            <a:fillRect/>
          </a:stretch>
        </p:blipFill>
        <p:spPr>
          <a:xfrm>
            <a:off x="0" y="464490"/>
            <a:ext cx="0" cy="0"/>
          </a:xfrm>
          <a:prstGeom prst="rect">
            <a:avLst/>
          </a:prstGeom>
        </p:spPr>
      </p:pic>
      <p:sp>
        <p:nvSpPr>
          <p:cNvPr id="6" name="Curved Left Arrow 5">
            <a:extLst>
              <a:ext uri="{FF2B5EF4-FFF2-40B4-BE49-F238E27FC236}">
                <a16:creationId xmlns:a16="http://schemas.microsoft.com/office/drawing/2014/main" id="{A9267284-5964-7542-B071-A760412D9F16}"/>
              </a:ext>
            </a:extLst>
          </p:cNvPr>
          <p:cNvSpPr/>
          <p:nvPr/>
        </p:nvSpPr>
        <p:spPr>
          <a:xfrm>
            <a:off x="5886281" y="3974436"/>
            <a:ext cx="172986" cy="43942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8EB0901D-7305-634B-8B6A-DCC702B92FDA}"/>
              </a:ext>
            </a:extLst>
          </p:cNvPr>
          <p:cNvSpPr txBox="1"/>
          <p:nvPr/>
        </p:nvSpPr>
        <p:spPr>
          <a:xfrm>
            <a:off x="6038043" y="4017978"/>
            <a:ext cx="1904689" cy="338554"/>
          </a:xfrm>
          <a:prstGeom prst="rect">
            <a:avLst/>
          </a:prstGeom>
          <a:noFill/>
        </p:spPr>
        <p:txBody>
          <a:bodyPr wrap="none" rtlCol="0">
            <a:spAutoFit/>
          </a:bodyPr>
          <a:lstStyle/>
          <a:p>
            <a:r>
              <a:rPr lang="en-US" sz="1600" dirty="0"/>
              <a:t>Plug in D = {x</a:t>
            </a:r>
            <a:r>
              <a:rPr lang="en-US" sz="1600" baseline="-25000" dirty="0"/>
              <a:t>1:N</a:t>
            </a:r>
            <a:r>
              <a:rPr lang="en-US" sz="1600" dirty="0"/>
              <a:t>, y</a:t>
            </a:r>
            <a:r>
              <a:rPr lang="en-US" sz="1600" baseline="-25000" dirty="0"/>
              <a:t>1:N</a:t>
            </a:r>
            <a:r>
              <a:rPr lang="en-US" sz="1600" dirty="0"/>
              <a:t>}</a:t>
            </a:r>
          </a:p>
        </p:txBody>
      </p:sp>
      <p:sp>
        <p:nvSpPr>
          <p:cNvPr id="11" name="Curved Left Arrow 10">
            <a:extLst>
              <a:ext uri="{FF2B5EF4-FFF2-40B4-BE49-F238E27FC236}">
                <a16:creationId xmlns:a16="http://schemas.microsoft.com/office/drawing/2014/main" id="{50461F49-9ACE-AE4D-9208-56C399E5B059}"/>
              </a:ext>
            </a:extLst>
          </p:cNvPr>
          <p:cNvSpPr/>
          <p:nvPr/>
        </p:nvSpPr>
        <p:spPr>
          <a:xfrm>
            <a:off x="5886281" y="3464920"/>
            <a:ext cx="172986" cy="43942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Curved Left Arrow 12">
            <a:extLst>
              <a:ext uri="{FF2B5EF4-FFF2-40B4-BE49-F238E27FC236}">
                <a16:creationId xmlns:a16="http://schemas.microsoft.com/office/drawing/2014/main" id="{D8C68128-E811-6F4D-9323-D605E1E1E989}"/>
              </a:ext>
            </a:extLst>
          </p:cNvPr>
          <p:cNvSpPr/>
          <p:nvPr/>
        </p:nvSpPr>
        <p:spPr>
          <a:xfrm>
            <a:off x="5886281" y="2907933"/>
            <a:ext cx="172986" cy="43942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A05DAAB-0BC3-1B4E-8632-0C9EE52E002F}"/>
                  </a:ext>
                </a:extLst>
              </p:cNvPr>
              <p:cNvSpPr/>
              <p:nvPr/>
            </p:nvSpPr>
            <p:spPr>
              <a:xfrm>
                <a:off x="6009015" y="2898558"/>
                <a:ext cx="2905162" cy="338554"/>
              </a:xfrm>
              <a:prstGeom prst="rect">
                <a:avLst/>
              </a:prstGeom>
            </p:spPr>
            <p:txBody>
              <a:bodyPr wrap="square">
                <a:spAutoFit/>
              </a:bodyPr>
              <a:lstStyle/>
              <a:p>
                <a:pPr algn="ctr"/>
                <a14:m>
                  <m:oMath xmlns:m="http://schemas.openxmlformats.org/officeDocument/2006/math">
                    <m:r>
                      <a:rPr lang="en-US" sz="1600" i="1" smtClean="0">
                        <a:latin typeface="Cambria Math" panose="02040503050406030204" pitchFamily="18" charset="0"/>
                      </a:rPr>
                      <m:t>𝑝</m:t>
                    </m:r>
                    <m:d>
                      <m:dPr>
                        <m:ctrlPr>
                          <a:rPr lang="en-US" sz="1600" i="1">
                            <a:latin typeface="Cambria Math" panose="02040503050406030204" pitchFamily="18" charset="0"/>
                          </a:rPr>
                        </m:ctrlPr>
                      </m:d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𝑥</m:t>
                            </m:r>
                          </m:e>
                        </m:acc>
                        <m:r>
                          <a:rPr lang="en-US" sz="1600" i="1" dirty="0">
                            <a:latin typeface="Cambria Math" panose="02040503050406030204" pitchFamily="18" charset="0"/>
                          </a:rPr>
                          <m:t> </m:t>
                        </m:r>
                        <m:r>
                          <a:rPr lang="en-US" sz="1600" i="1">
                            <a:latin typeface="Cambria Math" panose="02040503050406030204" pitchFamily="18" charset="0"/>
                          </a:rPr>
                          <m:t>| </m:t>
                        </m:r>
                        <m:r>
                          <a:rPr lang="en-US" sz="1600" b="0" i="1" dirty="0" smtClean="0">
                            <a:latin typeface="Cambria Math" panose="02040503050406030204" pitchFamily="18" charset="0"/>
                          </a:rPr>
                          <m:t>𝐷</m:t>
                        </m:r>
                      </m:e>
                    </m:d>
                  </m:oMath>
                </a14:m>
                <a:r>
                  <a:rPr lang="en-US" sz="1600" dirty="0"/>
                  <a:t> does not depend on </a:t>
                </a:r>
                <a14:m>
                  <m:oMath xmlns:m="http://schemas.openxmlformats.org/officeDocument/2006/math">
                    <m:acc>
                      <m:accPr>
                        <m:chr m:val="̃"/>
                        <m:ctrlPr>
                          <a:rPr lang="en-US" sz="1600" i="1" dirty="0">
                            <a:latin typeface="Cambria Math" panose="02040503050406030204" pitchFamily="18" charset="0"/>
                          </a:rPr>
                        </m:ctrlPr>
                      </m:accPr>
                      <m:e>
                        <m:r>
                          <a:rPr lang="en-US" sz="1600" b="0" i="1" dirty="0" smtClean="0">
                            <a:latin typeface="Cambria Math" panose="02040503050406030204" pitchFamily="18" charset="0"/>
                          </a:rPr>
                          <m:t>𝑦</m:t>
                        </m:r>
                      </m:e>
                    </m:acc>
                    <m:r>
                      <a:rPr lang="en-US" sz="1600" b="0" i="1" dirty="0" smtClean="0">
                        <a:latin typeface="Cambria Math" panose="02040503050406030204" pitchFamily="18" charset="0"/>
                      </a:rPr>
                      <m:t> </m:t>
                    </m:r>
                  </m:oMath>
                </a14:m>
                <a:endParaRPr lang="en-US" sz="1600" dirty="0"/>
              </a:p>
            </p:txBody>
          </p:sp>
        </mc:Choice>
        <mc:Fallback xmlns="">
          <p:sp>
            <p:nvSpPr>
              <p:cNvPr id="4" name="Rectangle 3">
                <a:extLst>
                  <a:ext uri="{FF2B5EF4-FFF2-40B4-BE49-F238E27FC236}">
                    <a16:creationId xmlns:a16="http://schemas.microsoft.com/office/drawing/2014/main" id="{BA05DAAB-0BC3-1B4E-8632-0C9EE52E002F}"/>
                  </a:ext>
                </a:extLst>
              </p:cNvPr>
              <p:cNvSpPr>
                <a:spLocks noRot="1" noChangeAspect="1" noMove="1" noResize="1" noEditPoints="1" noAdjustHandles="1" noChangeArrowheads="1" noChangeShapeType="1" noTextEdit="1"/>
              </p:cNvSpPr>
              <p:nvPr/>
            </p:nvSpPr>
            <p:spPr>
              <a:xfrm>
                <a:off x="6009015" y="2898558"/>
                <a:ext cx="2905162" cy="338554"/>
              </a:xfrm>
              <a:prstGeom prst="rect">
                <a:avLst/>
              </a:prstGeom>
              <a:blipFill>
                <a:blip r:embed="rId5"/>
                <a:stretch>
                  <a:fillRect t="-3704"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E1F43D3-7DDC-5C4D-9D83-401D7EEFCC04}"/>
                  </a:ext>
                </a:extLst>
              </p:cNvPr>
              <p:cNvSpPr txBox="1"/>
              <p:nvPr/>
            </p:nvSpPr>
            <p:spPr>
              <a:xfrm>
                <a:off x="4026563" y="2441801"/>
                <a:ext cx="2927404" cy="338554"/>
              </a:xfrm>
              <a:prstGeom prst="rect">
                <a:avLst/>
              </a:prstGeom>
              <a:noFill/>
            </p:spPr>
            <p:txBody>
              <a:bodyPr wrap="none" rtlCol="0">
                <a:spAutoFit/>
              </a:bodyPr>
              <a:lstStyle/>
              <a:p>
                <a14:m>
                  <m:oMath xmlns:m="http://schemas.openxmlformats.org/officeDocument/2006/math">
                    <m:r>
                      <a:rPr lang="en-US" sz="1600" i="1" smtClean="0">
                        <a:latin typeface="Cambria Math" panose="02040503050406030204" pitchFamily="18" charset="0"/>
                      </a:rPr>
                      <m:t>𝑝</m:t>
                    </m:r>
                    <m:d>
                      <m:dPr>
                        <m:ctrlPr>
                          <a:rPr lang="en-US" sz="1600" i="1">
                            <a:latin typeface="Cambria Math" panose="02040503050406030204" pitchFamily="18" charset="0"/>
                          </a:rPr>
                        </m:ctrlPr>
                      </m:d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𝑥</m:t>
                            </m:r>
                          </m:e>
                        </m:acc>
                        <m:r>
                          <a:rPr lang="en-US" sz="1600" b="0" i="1" smtClean="0">
                            <a:latin typeface="Cambria Math" panose="02040503050406030204" pitchFamily="18" charset="0"/>
                          </a:rPr>
                          <m:t>,</m:t>
                        </m:r>
                        <m:acc>
                          <m:accPr>
                            <m:chr m:val="̃"/>
                            <m:ctrlPr>
                              <a:rPr lang="en-US" sz="1600" i="1">
                                <a:latin typeface="Cambria Math" panose="02040503050406030204" pitchFamily="18" charset="0"/>
                              </a:rPr>
                            </m:ctrlPr>
                          </m:accPr>
                          <m:e>
                            <m:r>
                              <a:rPr lang="en-US" sz="1600" b="0" i="1" smtClean="0">
                                <a:latin typeface="Cambria Math" panose="02040503050406030204" pitchFamily="18" charset="0"/>
                              </a:rPr>
                              <m:t>𝑦</m:t>
                            </m:r>
                          </m:e>
                        </m:acc>
                        <m:r>
                          <a:rPr lang="en-US" sz="1600" b="0" i="1" smtClean="0">
                            <a:latin typeface="Cambria Math" panose="02040503050406030204" pitchFamily="18" charset="0"/>
                          </a:rPr>
                          <m:t> </m:t>
                        </m:r>
                      </m:e>
                      <m:e>
                        <m:r>
                          <a:rPr lang="en-US" sz="1600" i="1">
                            <a:latin typeface="Cambria Math" panose="02040503050406030204" pitchFamily="18" charset="0"/>
                          </a:rPr>
                          <m:t> </m:t>
                        </m:r>
                        <m:r>
                          <a:rPr lang="en-US" sz="1600" b="0" i="1" smtClean="0">
                            <a:latin typeface="Cambria Math" panose="02040503050406030204" pitchFamily="18" charset="0"/>
                          </a:rPr>
                          <m:t>𝐷</m:t>
                        </m:r>
                      </m:e>
                    </m:d>
                    <m:r>
                      <a:rPr lang="en-US" sz="1600" i="1">
                        <a:latin typeface="Cambria Math" panose="02040503050406030204" pitchFamily="18" charset="0"/>
                      </a:rPr>
                      <m:t>=</m:t>
                    </m:r>
                  </m:oMath>
                </a14:m>
                <a:r>
                  <a:rPr lang="en-US" sz="1600" dirty="0"/>
                  <a:t> p(</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oMath>
                </a14:m>
                <a:r>
                  <a:rPr lang="en-US" sz="1600" dirty="0"/>
                  <a:t> | D) p(</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 </m:t>
                    </m:r>
                  </m:oMath>
                </a14:m>
                <a:r>
                  <a:rPr lang="en-US" sz="1600" dirty="0"/>
                  <a:t>|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oMath>
                </a14:m>
                <a:r>
                  <a:rPr lang="en-US" sz="1600" dirty="0"/>
                  <a:t>, D)</a:t>
                </a:r>
              </a:p>
            </p:txBody>
          </p:sp>
        </mc:Choice>
        <mc:Fallback xmlns="">
          <p:sp>
            <p:nvSpPr>
              <p:cNvPr id="14" name="TextBox 13">
                <a:extLst>
                  <a:ext uri="{FF2B5EF4-FFF2-40B4-BE49-F238E27FC236}">
                    <a16:creationId xmlns:a16="http://schemas.microsoft.com/office/drawing/2014/main" id="{3E1F43D3-7DDC-5C4D-9D83-401D7EEFCC04}"/>
                  </a:ext>
                </a:extLst>
              </p:cNvPr>
              <p:cNvSpPr txBox="1">
                <a:spLocks noRot="1" noChangeAspect="1" noMove="1" noResize="1" noEditPoints="1" noAdjustHandles="1" noChangeArrowheads="1" noChangeShapeType="1" noTextEdit="1"/>
              </p:cNvSpPr>
              <p:nvPr/>
            </p:nvSpPr>
            <p:spPr>
              <a:xfrm>
                <a:off x="4026563" y="2441801"/>
                <a:ext cx="2927404" cy="338554"/>
              </a:xfrm>
              <a:prstGeom prst="rect">
                <a:avLst/>
              </a:prstGeom>
              <a:blipFill>
                <a:blip r:embed="rId6"/>
                <a:stretch>
                  <a:fillRect t="-3704" b="-18519"/>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DB65BE98-94A1-4241-ABB4-686C12F311D5}"/>
              </a:ext>
            </a:extLst>
          </p:cNvPr>
          <p:cNvCxnSpPr>
            <a:cxnSpLocks/>
            <a:stCxn id="14" idx="1"/>
          </p:cNvCxnSpPr>
          <p:nvPr/>
        </p:nvCxnSpPr>
        <p:spPr>
          <a:xfrm flipH="1">
            <a:off x="3338289" y="2611078"/>
            <a:ext cx="688274" cy="364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08F96F9-578E-4B48-BF15-30A725930BD5}"/>
              </a:ext>
            </a:extLst>
          </p:cNvPr>
          <p:cNvSpPr txBox="1"/>
          <p:nvPr/>
        </p:nvSpPr>
        <p:spPr>
          <a:xfrm>
            <a:off x="6038043" y="3456778"/>
            <a:ext cx="2905162" cy="338554"/>
          </a:xfrm>
          <a:prstGeom prst="rect">
            <a:avLst/>
          </a:prstGeom>
          <a:noFill/>
        </p:spPr>
        <p:txBody>
          <a:bodyPr wrap="square" rtlCol="0">
            <a:spAutoFit/>
          </a:bodyPr>
          <a:lstStyle/>
          <a:p>
            <a:r>
              <a:rPr lang="en-US" sz="1600" dirty="0"/>
              <a:t>p(A, B | C) = p(A | C)p(B|A, C)</a:t>
            </a:r>
          </a:p>
        </p:txBody>
      </p:sp>
      <p:pic>
        <p:nvPicPr>
          <p:cNvPr id="17" name="Picture 16">
            <a:extLst>
              <a:ext uri="{FF2B5EF4-FFF2-40B4-BE49-F238E27FC236}">
                <a16:creationId xmlns:a16="http://schemas.microsoft.com/office/drawing/2014/main" id="{1412D6F4-9AC2-F242-81B5-B35C4E6F57A0}"/>
              </a:ext>
            </a:extLst>
          </p:cNvPr>
          <p:cNvPicPr>
            <a:picLocks noChangeAspect="1"/>
          </p:cNvPicPr>
          <p:nvPr/>
        </p:nvPicPr>
        <p:blipFill rotWithShape="1">
          <a:blip r:embed="rId7"/>
          <a:srcRect b="35172"/>
          <a:stretch/>
        </p:blipFill>
        <p:spPr>
          <a:xfrm>
            <a:off x="322729" y="964077"/>
            <a:ext cx="8229600" cy="3672091"/>
          </a:xfrm>
          <a:prstGeom prst="rect">
            <a:avLst/>
          </a:prstGeom>
        </p:spPr>
      </p:pic>
    </p:spTree>
    <p:extLst>
      <p:ext uri="{BB962C8B-B14F-4D97-AF65-F5344CB8AC3E}">
        <p14:creationId xmlns:p14="http://schemas.microsoft.com/office/powerpoint/2010/main" val="236536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ML estimation of </a:t>
            </a:r>
            <a:r>
              <a:rPr lang="en-US" sz="3400" dirty="0" err="1"/>
              <a:t>μ</a:t>
            </a:r>
            <a:r>
              <a:rPr lang="en-US" sz="3400" dirty="0"/>
              <a:t>, σ</a:t>
            </a:r>
            <a:r>
              <a:rPr lang="en-US" sz="3400" baseline="30000" dirty="0"/>
              <a:t>2 </a:t>
            </a:r>
            <a:r>
              <a:rPr lang="en-US" sz="3400" dirty="0"/>
              <a:t>given </a:t>
            </a:r>
            <a:br>
              <a:rPr lang="en-US" sz="3400" dirty="0"/>
            </a:br>
            <a:r>
              <a:rPr lang="en-US" sz="3400" dirty="0"/>
              <a:t>training data D = {x</a:t>
            </a:r>
            <a:r>
              <a:rPr lang="en-US" sz="3400" baseline="-25000" dirty="0"/>
              <a:t>1</a:t>
            </a:r>
            <a:r>
              <a:rPr lang="en-US" sz="3400" dirty="0"/>
              <a:t>,…,</a:t>
            </a:r>
            <a:r>
              <a:rPr lang="en-US" sz="3400" dirty="0" err="1"/>
              <a:t>x</a:t>
            </a:r>
            <a:r>
              <a:rPr lang="en-US" sz="3400" baseline="-25000" dirty="0" err="1"/>
              <a:t>N</a:t>
            </a:r>
            <a:r>
              <a:rPr lang="en-US" sz="3400" dirty="0"/>
              <a:t>}</a:t>
            </a:r>
            <a:endParaRPr lang="en-US" sz="3400" baseline="-25000" dirty="0"/>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689100"/>
            <a:ext cx="5410200" cy="4089400"/>
          </a:xfrm>
          <a:prstGeom prst="rect">
            <a:avLst/>
          </a:prstGeom>
        </p:spPr>
      </p:pic>
      <p:sp>
        <p:nvSpPr>
          <p:cNvPr id="6" name="Curved Left Arrow 5"/>
          <p:cNvSpPr/>
          <p:nvPr/>
        </p:nvSpPr>
        <p:spPr>
          <a:xfrm>
            <a:off x="4333253" y="1896586"/>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4622802" y="2028840"/>
            <a:ext cx="2649997" cy="369332"/>
          </a:xfrm>
          <a:prstGeom prst="rect">
            <a:avLst/>
          </a:prstGeom>
          <a:noFill/>
        </p:spPr>
        <p:txBody>
          <a:bodyPr wrap="none" rtlCol="0">
            <a:spAutoFit/>
          </a:bodyPr>
          <a:lstStyle/>
          <a:p>
            <a:r>
              <a:rPr lang="en-US" dirty="0"/>
              <a:t>conditional independence</a:t>
            </a:r>
          </a:p>
        </p:txBody>
      </p:sp>
      <p:sp>
        <p:nvSpPr>
          <p:cNvPr id="8" name="Curved Left Arrow 7"/>
          <p:cNvSpPr/>
          <p:nvPr/>
        </p:nvSpPr>
        <p:spPr>
          <a:xfrm>
            <a:off x="4333253" y="2743853"/>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4634083" y="2884957"/>
            <a:ext cx="2562871" cy="369332"/>
          </a:xfrm>
          <a:prstGeom prst="rect">
            <a:avLst/>
          </a:prstGeom>
          <a:noFill/>
        </p:spPr>
        <p:txBody>
          <a:bodyPr wrap="none" rtlCol="0">
            <a:spAutoFit/>
          </a:bodyPr>
          <a:lstStyle/>
          <a:p>
            <a:r>
              <a:rPr lang="en-US" dirty="0"/>
              <a:t>Because log is monotonic</a:t>
            </a:r>
          </a:p>
        </p:txBody>
      </p:sp>
      <p:pic>
        <p:nvPicPr>
          <p:cNvPr id="10" name="Picture 9"/>
          <p:cNvPicPr>
            <a:picLocks noChangeAspect="1"/>
          </p:cNvPicPr>
          <p:nvPr/>
        </p:nvPicPr>
        <p:blipFill>
          <a:blip r:embed="rId4"/>
          <a:stretch>
            <a:fillRect/>
          </a:stretch>
        </p:blipFill>
        <p:spPr>
          <a:xfrm>
            <a:off x="7272800" y="2165172"/>
            <a:ext cx="1439570" cy="1439570"/>
          </a:xfrm>
          <a:prstGeom prst="rect">
            <a:avLst/>
          </a:prstGeom>
        </p:spPr>
      </p:pic>
      <p:sp>
        <p:nvSpPr>
          <p:cNvPr id="11" name="Curved Left Arrow 10"/>
          <p:cNvSpPr/>
          <p:nvPr/>
        </p:nvSpPr>
        <p:spPr>
          <a:xfrm>
            <a:off x="4346082" y="3651519"/>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9803" y="3878712"/>
            <a:ext cx="2400300" cy="266700"/>
          </a:xfrm>
          <a:prstGeom prst="rect">
            <a:avLst/>
          </a:prstGeom>
        </p:spPr>
      </p:pic>
      <p:sp>
        <p:nvSpPr>
          <p:cNvPr id="13" name="Curved Left Arrow 12"/>
          <p:cNvSpPr/>
          <p:nvPr/>
        </p:nvSpPr>
        <p:spPr>
          <a:xfrm>
            <a:off x="5771930" y="4597669"/>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7641043" y="2700291"/>
            <a:ext cx="944001" cy="369332"/>
          </a:xfrm>
          <a:prstGeom prst="rect">
            <a:avLst/>
          </a:prstGeom>
          <a:noFill/>
        </p:spPr>
        <p:txBody>
          <a:bodyPr wrap="none" rtlCol="0">
            <a:spAutoFit/>
          </a:bodyPr>
          <a:lstStyle/>
          <a:p>
            <a:r>
              <a:rPr lang="en-US" dirty="0"/>
              <a:t>y = log x</a:t>
            </a:r>
          </a:p>
        </p:txBody>
      </p:sp>
      <p:pic>
        <p:nvPicPr>
          <p:cNvPr id="16" name="Picture 1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4100" y="4597669"/>
            <a:ext cx="2794000" cy="584200"/>
          </a:xfrm>
          <a:prstGeom prst="rect">
            <a:avLst/>
          </a:prstGeom>
        </p:spPr>
      </p:pic>
    </p:spTree>
    <p:extLst>
      <p:ext uri="{BB962C8B-B14F-4D97-AF65-F5344CB8AC3E}">
        <p14:creationId xmlns:p14="http://schemas.microsoft.com/office/powerpoint/2010/main" val="3861284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3: Posterior Predictive</a:t>
            </a:r>
          </a:p>
        </p:txBody>
      </p:sp>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3"/>
          <a:stretch>
            <a:fillRect/>
          </a:stretch>
        </p:blipFill>
        <p:spPr>
          <a:xfrm>
            <a:off x="0" y="464490"/>
            <a:ext cx="0" cy="0"/>
          </a:xfrm>
          <a:prstGeom prst="rect">
            <a:avLst/>
          </a:prstGeom>
        </p:spPr>
      </p:pic>
      <p:sp>
        <p:nvSpPr>
          <p:cNvPr id="6" name="Curved Left Arrow 5">
            <a:extLst>
              <a:ext uri="{FF2B5EF4-FFF2-40B4-BE49-F238E27FC236}">
                <a16:creationId xmlns:a16="http://schemas.microsoft.com/office/drawing/2014/main" id="{A9267284-5964-7542-B071-A760412D9F16}"/>
              </a:ext>
            </a:extLst>
          </p:cNvPr>
          <p:cNvSpPr/>
          <p:nvPr/>
        </p:nvSpPr>
        <p:spPr>
          <a:xfrm>
            <a:off x="5886281" y="3974436"/>
            <a:ext cx="172986" cy="43942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8EB0901D-7305-634B-8B6A-DCC702B92FDA}"/>
              </a:ext>
            </a:extLst>
          </p:cNvPr>
          <p:cNvSpPr txBox="1"/>
          <p:nvPr/>
        </p:nvSpPr>
        <p:spPr>
          <a:xfrm>
            <a:off x="6038043" y="4017978"/>
            <a:ext cx="1904689" cy="338554"/>
          </a:xfrm>
          <a:prstGeom prst="rect">
            <a:avLst/>
          </a:prstGeom>
          <a:noFill/>
        </p:spPr>
        <p:txBody>
          <a:bodyPr wrap="none" rtlCol="0">
            <a:spAutoFit/>
          </a:bodyPr>
          <a:lstStyle/>
          <a:p>
            <a:r>
              <a:rPr lang="en-US" sz="1600" dirty="0"/>
              <a:t>Plug in D = {x</a:t>
            </a:r>
            <a:r>
              <a:rPr lang="en-US" sz="1600" baseline="-25000" dirty="0"/>
              <a:t>1:N</a:t>
            </a:r>
            <a:r>
              <a:rPr lang="en-US" sz="1600" dirty="0"/>
              <a:t>, y</a:t>
            </a:r>
            <a:r>
              <a:rPr lang="en-US" sz="1600" baseline="-25000" dirty="0"/>
              <a:t>1:N</a:t>
            </a:r>
            <a:r>
              <a:rPr lang="en-US" sz="1600" dirty="0"/>
              <a:t>}</a:t>
            </a:r>
          </a:p>
        </p:txBody>
      </p:sp>
      <p:sp>
        <p:nvSpPr>
          <p:cNvPr id="11" name="Curved Left Arrow 10">
            <a:extLst>
              <a:ext uri="{FF2B5EF4-FFF2-40B4-BE49-F238E27FC236}">
                <a16:creationId xmlns:a16="http://schemas.microsoft.com/office/drawing/2014/main" id="{50461F49-9ACE-AE4D-9208-56C399E5B059}"/>
              </a:ext>
            </a:extLst>
          </p:cNvPr>
          <p:cNvSpPr/>
          <p:nvPr/>
        </p:nvSpPr>
        <p:spPr>
          <a:xfrm>
            <a:off x="5886281" y="3464920"/>
            <a:ext cx="172986" cy="43942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Curved Left Arrow 12">
            <a:extLst>
              <a:ext uri="{FF2B5EF4-FFF2-40B4-BE49-F238E27FC236}">
                <a16:creationId xmlns:a16="http://schemas.microsoft.com/office/drawing/2014/main" id="{D8C68128-E811-6F4D-9323-D605E1E1E989}"/>
              </a:ext>
            </a:extLst>
          </p:cNvPr>
          <p:cNvSpPr/>
          <p:nvPr/>
        </p:nvSpPr>
        <p:spPr>
          <a:xfrm>
            <a:off x="5886281" y="2907933"/>
            <a:ext cx="172986" cy="43942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A05DAAB-0BC3-1B4E-8632-0C9EE52E002F}"/>
                  </a:ext>
                </a:extLst>
              </p:cNvPr>
              <p:cNvSpPr/>
              <p:nvPr/>
            </p:nvSpPr>
            <p:spPr>
              <a:xfrm>
                <a:off x="6009015" y="2898558"/>
                <a:ext cx="2905162" cy="338554"/>
              </a:xfrm>
              <a:prstGeom prst="rect">
                <a:avLst/>
              </a:prstGeom>
            </p:spPr>
            <p:txBody>
              <a:bodyPr wrap="square">
                <a:spAutoFit/>
              </a:bodyPr>
              <a:lstStyle/>
              <a:p>
                <a:pPr algn="ctr"/>
                <a14:m>
                  <m:oMath xmlns:m="http://schemas.openxmlformats.org/officeDocument/2006/math">
                    <m:r>
                      <a:rPr lang="en-US" sz="1600" i="1" smtClean="0">
                        <a:latin typeface="Cambria Math" panose="02040503050406030204" pitchFamily="18" charset="0"/>
                      </a:rPr>
                      <m:t>𝑝</m:t>
                    </m:r>
                    <m:d>
                      <m:dPr>
                        <m:ctrlPr>
                          <a:rPr lang="en-US" sz="1600" i="1">
                            <a:latin typeface="Cambria Math" panose="02040503050406030204" pitchFamily="18" charset="0"/>
                          </a:rPr>
                        </m:ctrlPr>
                      </m:d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𝑥</m:t>
                            </m:r>
                          </m:e>
                        </m:acc>
                        <m:r>
                          <a:rPr lang="en-US" sz="1600" i="1" dirty="0">
                            <a:latin typeface="Cambria Math" panose="02040503050406030204" pitchFamily="18" charset="0"/>
                          </a:rPr>
                          <m:t> </m:t>
                        </m:r>
                        <m:r>
                          <a:rPr lang="en-US" sz="1600" i="1">
                            <a:latin typeface="Cambria Math" panose="02040503050406030204" pitchFamily="18" charset="0"/>
                          </a:rPr>
                          <m:t>| </m:t>
                        </m:r>
                        <m:r>
                          <a:rPr lang="en-US" sz="1600" b="0" i="1" dirty="0" smtClean="0">
                            <a:latin typeface="Cambria Math" panose="02040503050406030204" pitchFamily="18" charset="0"/>
                          </a:rPr>
                          <m:t>𝐷</m:t>
                        </m:r>
                      </m:e>
                    </m:d>
                  </m:oMath>
                </a14:m>
                <a:r>
                  <a:rPr lang="en-US" sz="1600" dirty="0"/>
                  <a:t> does not depend on </a:t>
                </a:r>
                <a14:m>
                  <m:oMath xmlns:m="http://schemas.openxmlformats.org/officeDocument/2006/math">
                    <m:acc>
                      <m:accPr>
                        <m:chr m:val="̃"/>
                        <m:ctrlPr>
                          <a:rPr lang="en-US" sz="1600" i="1" dirty="0">
                            <a:latin typeface="Cambria Math" panose="02040503050406030204" pitchFamily="18" charset="0"/>
                          </a:rPr>
                        </m:ctrlPr>
                      </m:accPr>
                      <m:e>
                        <m:r>
                          <a:rPr lang="en-US" sz="1600" b="0" i="1" dirty="0" smtClean="0">
                            <a:latin typeface="Cambria Math" panose="02040503050406030204" pitchFamily="18" charset="0"/>
                          </a:rPr>
                          <m:t>𝑦</m:t>
                        </m:r>
                      </m:e>
                    </m:acc>
                    <m:r>
                      <a:rPr lang="en-US" sz="1600" b="0" i="1" dirty="0" smtClean="0">
                        <a:latin typeface="Cambria Math" panose="02040503050406030204" pitchFamily="18" charset="0"/>
                      </a:rPr>
                      <m:t> </m:t>
                    </m:r>
                  </m:oMath>
                </a14:m>
                <a:endParaRPr lang="en-US" sz="1600" dirty="0"/>
              </a:p>
            </p:txBody>
          </p:sp>
        </mc:Choice>
        <mc:Fallback xmlns="">
          <p:sp>
            <p:nvSpPr>
              <p:cNvPr id="4" name="Rectangle 3">
                <a:extLst>
                  <a:ext uri="{FF2B5EF4-FFF2-40B4-BE49-F238E27FC236}">
                    <a16:creationId xmlns:a16="http://schemas.microsoft.com/office/drawing/2014/main" id="{BA05DAAB-0BC3-1B4E-8632-0C9EE52E002F}"/>
                  </a:ext>
                </a:extLst>
              </p:cNvPr>
              <p:cNvSpPr>
                <a:spLocks noRot="1" noChangeAspect="1" noMove="1" noResize="1" noEditPoints="1" noAdjustHandles="1" noChangeArrowheads="1" noChangeShapeType="1" noTextEdit="1"/>
              </p:cNvSpPr>
              <p:nvPr/>
            </p:nvSpPr>
            <p:spPr>
              <a:xfrm>
                <a:off x="6009015" y="2898558"/>
                <a:ext cx="2905162" cy="338554"/>
              </a:xfrm>
              <a:prstGeom prst="rect">
                <a:avLst/>
              </a:prstGeom>
              <a:blipFill>
                <a:blip r:embed="rId5"/>
                <a:stretch>
                  <a:fillRect t="-3704" b="-18519"/>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854376F-0931-9944-ABBE-3669047ED55D}"/>
              </a:ext>
            </a:extLst>
          </p:cNvPr>
          <p:cNvSpPr/>
          <p:nvPr/>
        </p:nvSpPr>
        <p:spPr>
          <a:xfrm>
            <a:off x="5876256" y="4504945"/>
            <a:ext cx="2950837" cy="338554"/>
          </a:xfrm>
          <a:prstGeom prst="rect">
            <a:avLst/>
          </a:prstGeom>
        </p:spPr>
        <p:txBody>
          <a:bodyPr wrap="square">
            <a:spAutoFit/>
          </a:bodyPr>
          <a:lstStyle/>
          <a:p>
            <a:pPr algn="ctr"/>
            <a:r>
              <a:rPr lang="en-US" sz="1600" dirty="0"/>
              <a:t>Apply independence relations</a:t>
            </a:r>
          </a:p>
        </p:txBody>
      </p:sp>
      <p:sp>
        <p:nvSpPr>
          <p:cNvPr id="16" name="Curved Left Arrow 15">
            <a:extLst>
              <a:ext uri="{FF2B5EF4-FFF2-40B4-BE49-F238E27FC236}">
                <a16:creationId xmlns:a16="http://schemas.microsoft.com/office/drawing/2014/main" id="{048ADAC4-86D1-0542-8733-E80C1A8EB66E}"/>
              </a:ext>
            </a:extLst>
          </p:cNvPr>
          <p:cNvSpPr/>
          <p:nvPr/>
        </p:nvSpPr>
        <p:spPr>
          <a:xfrm>
            <a:off x="5886281" y="4475179"/>
            <a:ext cx="172986" cy="43942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3C902EA-F49F-4643-A925-E5404EF8E5D9}"/>
                  </a:ext>
                </a:extLst>
              </p:cNvPr>
              <p:cNvSpPr txBox="1"/>
              <p:nvPr/>
            </p:nvSpPr>
            <p:spPr>
              <a:xfrm>
                <a:off x="4026563" y="2441801"/>
                <a:ext cx="2927404" cy="338554"/>
              </a:xfrm>
              <a:prstGeom prst="rect">
                <a:avLst/>
              </a:prstGeom>
              <a:noFill/>
            </p:spPr>
            <p:txBody>
              <a:bodyPr wrap="none" rtlCol="0">
                <a:spAutoFit/>
              </a:bodyPr>
              <a:lstStyle/>
              <a:p>
                <a14:m>
                  <m:oMath xmlns:m="http://schemas.openxmlformats.org/officeDocument/2006/math">
                    <m:r>
                      <a:rPr lang="en-US" sz="1600" i="1" smtClean="0">
                        <a:latin typeface="Cambria Math" panose="02040503050406030204" pitchFamily="18" charset="0"/>
                      </a:rPr>
                      <m:t>𝑝</m:t>
                    </m:r>
                    <m:d>
                      <m:dPr>
                        <m:ctrlPr>
                          <a:rPr lang="en-US" sz="1600" i="1">
                            <a:latin typeface="Cambria Math" panose="02040503050406030204" pitchFamily="18" charset="0"/>
                          </a:rPr>
                        </m:ctrlPr>
                      </m:d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𝑥</m:t>
                            </m:r>
                          </m:e>
                        </m:acc>
                        <m:r>
                          <a:rPr lang="en-US" sz="1600" b="0" i="1" smtClean="0">
                            <a:latin typeface="Cambria Math" panose="02040503050406030204" pitchFamily="18" charset="0"/>
                          </a:rPr>
                          <m:t>,</m:t>
                        </m:r>
                        <m:acc>
                          <m:accPr>
                            <m:chr m:val="̃"/>
                            <m:ctrlPr>
                              <a:rPr lang="en-US" sz="1600" i="1">
                                <a:latin typeface="Cambria Math" panose="02040503050406030204" pitchFamily="18" charset="0"/>
                              </a:rPr>
                            </m:ctrlPr>
                          </m:accPr>
                          <m:e>
                            <m:r>
                              <a:rPr lang="en-US" sz="1600" b="0" i="1" smtClean="0">
                                <a:latin typeface="Cambria Math" panose="02040503050406030204" pitchFamily="18" charset="0"/>
                              </a:rPr>
                              <m:t>𝑦</m:t>
                            </m:r>
                          </m:e>
                        </m:acc>
                        <m:r>
                          <a:rPr lang="en-US" sz="1600" b="0" i="1" smtClean="0">
                            <a:latin typeface="Cambria Math" panose="02040503050406030204" pitchFamily="18" charset="0"/>
                          </a:rPr>
                          <m:t> </m:t>
                        </m:r>
                      </m:e>
                      <m:e>
                        <m:r>
                          <a:rPr lang="en-US" sz="1600" i="1">
                            <a:latin typeface="Cambria Math" panose="02040503050406030204" pitchFamily="18" charset="0"/>
                          </a:rPr>
                          <m:t> </m:t>
                        </m:r>
                        <m:r>
                          <a:rPr lang="en-US" sz="1600" b="0" i="1" smtClean="0">
                            <a:latin typeface="Cambria Math" panose="02040503050406030204" pitchFamily="18" charset="0"/>
                          </a:rPr>
                          <m:t>𝐷</m:t>
                        </m:r>
                      </m:e>
                    </m:d>
                    <m:r>
                      <a:rPr lang="en-US" sz="1600" i="1">
                        <a:latin typeface="Cambria Math" panose="02040503050406030204" pitchFamily="18" charset="0"/>
                      </a:rPr>
                      <m:t>=</m:t>
                    </m:r>
                  </m:oMath>
                </a14:m>
                <a:r>
                  <a:rPr lang="en-US" sz="1600" dirty="0"/>
                  <a:t> p(</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oMath>
                </a14:m>
                <a:r>
                  <a:rPr lang="en-US" sz="1600" dirty="0"/>
                  <a:t> | D) p(</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 </m:t>
                    </m:r>
                  </m:oMath>
                </a14:m>
                <a:r>
                  <a:rPr lang="en-US" sz="1600" dirty="0"/>
                  <a:t>|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oMath>
                </a14:m>
                <a:r>
                  <a:rPr lang="en-US" sz="1600" dirty="0"/>
                  <a:t>, D)</a:t>
                </a:r>
              </a:p>
            </p:txBody>
          </p:sp>
        </mc:Choice>
        <mc:Fallback xmlns="">
          <p:sp>
            <p:nvSpPr>
              <p:cNvPr id="17" name="TextBox 16">
                <a:extLst>
                  <a:ext uri="{FF2B5EF4-FFF2-40B4-BE49-F238E27FC236}">
                    <a16:creationId xmlns:a16="http://schemas.microsoft.com/office/drawing/2014/main" id="{13C902EA-F49F-4643-A925-E5404EF8E5D9}"/>
                  </a:ext>
                </a:extLst>
              </p:cNvPr>
              <p:cNvSpPr txBox="1">
                <a:spLocks noRot="1" noChangeAspect="1" noMove="1" noResize="1" noEditPoints="1" noAdjustHandles="1" noChangeArrowheads="1" noChangeShapeType="1" noTextEdit="1"/>
              </p:cNvSpPr>
              <p:nvPr/>
            </p:nvSpPr>
            <p:spPr>
              <a:xfrm>
                <a:off x="4026563" y="2441801"/>
                <a:ext cx="2927404" cy="338554"/>
              </a:xfrm>
              <a:prstGeom prst="rect">
                <a:avLst/>
              </a:prstGeom>
              <a:blipFill>
                <a:blip r:embed="rId6"/>
                <a:stretch>
                  <a:fillRect t="-3704" b="-18519"/>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2242D3D-B8BA-0A49-BC79-27BD2002F60D}"/>
              </a:ext>
            </a:extLst>
          </p:cNvPr>
          <p:cNvCxnSpPr>
            <a:cxnSpLocks/>
            <a:stCxn id="17" idx="1"/>
          </p:cNvCxnSpPr>
          <p:nvPr/>
        </p:nvCxnSpPr>
        <p:spPr>
          <a:xfrm flipH="1">
            <a:off x="3338289" y="2611078"/>
            <a:ext cx="688274" cy="364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9A0A665F-8216-4C47-A04E-AD200FF5BFCB}"/>
              </a:ext>
            </a:extLst>
          </p:cNvPr>
          <p:cNvSpPr txBox="1"/>
          <p:nvPr/>
        </p:nvSpPr>
        <p:spPr>
          <a:xfrm>
            <a:off x="6038043" y="3456778"/>
            <a:ext cx="2905162" cy="338554"/>
          </a:xfrm>
          <a:prstGeom prst="rect">
            <a:avLst/>
          </a:prstGeom>
          <a:noFill/>
        </p:spPr>
        <p:txBody>
          <a:bodyPr wrap="square" rtlCol="0">
            <a:spAutoFit/>
          </a:bodyPr>
          <a:lstStyle/>
          <a:p>
            <a:r>
              <a:rPr lang="en-US" sz="1600" dirty="0"/>
              <a:t>p(A, B | C) = p(A | C)p(B|A, C)</a:t>
            </a:r>
          </a:p>
        </p:txBody>
      </p:sp>
      <p:sp>
        <p:nvSpPr>
          <p:cNvPr id="20" name="Oval 19">
            <a:extLst>
              <a:ext uri="{FF2B5EF4-FFF2-40B4-BE49-F238E27FC236}">
                <a16:creationId xmlns:a16="http://schemas.microsoft.com/office/drawing/2014/main" id="{0091E32D-3FDD-4B4B-AE65-14F597156D9E}"/>
              </a:ext>
            </a:extLst>
          </p:cNvPr>
          <p:cNvSpPr/>
          <p:nvPr/>
        </p:nvSpPr>
        <p:spPr>
          <a:xfrm>
            <a:off x="1931455" y="4549032"/>
            <a:ext cx="1186499" cy="502892"/>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63F3BA0F-9836-804F-8D6E-B78DA9BAF4ED}"/>
              </a:ext>
            </a:extLst>
          </p:cNvPr>
          <p:cNvSpPr/>
          <p:nvPr/>
        </p:nvSpPr>
        <p:spPr>
          <a:xfrm>
            <a:off x="1918006" y="4105086"/>
            <a:ext cx="1949456" cy="502892"/>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5BCD0E5D-6E3C-5243-8E86-011F6D7E4F38}"/>
              </a:ext>
            </a:extLst>
          </p:cNvPr>
          <p:cNvPicPr>
            <a:picLocks noChangeAspect="1"/>
          </p:cNvPicPr>
          <p:nvPr/>
        </p:nvPicPr>
        <p:blipFill rotWithShape="1">
          <a:blip r:embed="rId7"/>
          <a:srcRect b="27832"/>
          <a:stretch/>
        </p:blipFill>
        <p:spPr>
          <a:xfrm>
            <a:off x="322729" y="964077"/>
            <a:ext cx="8229600" cy="4087847"/>
          </a:xfrm>
          <a:prstGeom prst="rect">
            <a:avLst/>
          </a:prstGeom>
        </p:spPr>
      </p:pic>
    </p:spTree>
    <p:extLst>
      <p:ext uri="{BB962C8B-B14F-4D97-AF65-F5344CB8AC3E}">
        <p14:creationId xmlns:p14="http://schemas.microsoft.com/office/powerpoint/2010/main" val="4760466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3: Posterior Predictive</a:t>
            </a:r>
          </a:p>
        </p:txBody>
      </p:sp>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3"/>
          <a:stretch>
            <a:fillRect/>
          </a:stretch>
        </p:blipFill>
        <p:spPr>
          <a:xfrm>
            <a:off x="0" y="464490"/>
            <a:ext cx="0" cy="0"/>
          </a:xfrm>
          <a:prstGeom prst="rect">
            <a:avLst/>
          </a:prstGeom>
        </p:spPr>
      </p:pic>
      <p:sp>
        <p:nvSpPr>
          <p:cNvPr id="6" name="Curved Left Arrow 5">
            <a:extLst>
              <a:ext uri="{FF2B5EF4-FFF2-40B4-BE49-F238E27FC236}">
                <a16:creationId xmlns:a16="http://schemas.microsoft.com/office/drawing/2014/main" id="{A9267284-5964-7542-B071-A760412D9F16}"/>
              </a:ext>
            </a:extLst>
          </p:cNvPr>
          <p:cNvSpPr/>
          <p:nvPr/>
        </p:nvSpPr>
        <p:spPr>
          <a:xfrm>
            <a:off x="5886281" y="3974436"/>
            <a:ext cx="172986" cy="43942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8EB0901D-7305-634B-8B6A-DCC702B92FDA}"/>
              </a:ext>
            </a:extLst>
          </p:cNvPr>
          <p:cNvSpPr txBox="1"/>
          <p:nvPr/>
        </p:nvSpPr>
        <p:spPr>
          <a:xfrm>
            <a:off x="6038043" y="4017978"/>
            <a:ext cx="1904689" cy="338554"/>
          </a:xfrm>
          <a:prstGeom prst="rect">
            <a:avLst/>
          </a:prstGeom>
          <a:noFill/>
        </p:spPr>
        <p:txBody>
          <a:bodyPr wrap="none" rtlCol="0">
            <a:spAutoFit/>
          </a:bodyPr>
          <a:lstStyle/>
          <a:p>
            <a:r>
              <a:rPr lang="en-US" sz="1600" dirty="0"/>
              <a:t>Plug in D = {x</a:t>
            </a:r>
            <a:r>
              <a:rPr lang="en-US" sz="1600" baseline="-25000" dirty="0"/>
              <a:t>1:N</a:t>
            </a:r>
            <a:r>
              <a:rPr lang="en-US" sz="1600" dirty="0"/>
              <a:t>, y</a:t>
            </a:r>
            <a:r>
              <a:rPr lang="en-US" sz="1600" baseline="-25000" dirty="0"/>
              <a:t>1:N</a:t>
            </a:r>
            <a:r>
              <a:rPr lang="en-US" sz="1600" dirty="0"/>
              <a:t>}</a:t>
            </a:r>
          </a:p>
        </p:txBody>
      </p:sp>
      <p:sp>
        <p:nvSpPr>
          <p:cNvPr id="11" name="Curved Left Arrow 10">
            <a:extLst>
              <a:ext uri="{FF2B5EF4-FFF2-40B4-BE49-F238E27FC236}">
                <a16:creationId xmlns:a16="http://schemas.microsoft.com/office/drawing/2014/main" id="{50461F49-9ACE-AE4D-9208-56C399E5B059}"/>
              </a:ext>
            </a:extLst>
          </p:cNvPr>
          <p:cNvSpPr/>
          <p:nvPr/>
        </p:nvSpPr>
        <p:spPr>
          <a:xfrm>
            <a:off x="5886281" y="3464920"/>
            <a:ext cx="172986" cy="43942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Curved Left Arrow 12">
            <a:extLst>
              <a:ext uri="{FF2B5EF4-FFF2-40B4-BE49-F238E27FC236}">
                <a16:creationId xmlns:a16="http://schemas.microsoft.com/office/drawing/2014/main" id="{D8C68128-E811-6F4D-9323-D605E1E1E989}"/>
              </a:ext>
            </a:extLst>
          </p:cNvPr>
          <p:cNvSpPr/>
          <p:nvPr/>
        </p:nvSpPr>
        <p:spPr>
          <a:xfrm>
            <a:off x="5886281" y="2907933"/>
            <a:ext cx="172986" cy="43942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A05DAAB-0BC3-1B4E-8632-0C9EE52E002F}"/>
                  </a:ext>
                </a:extLst>
              </p:cNvPr>
              <p:cNvSpPr/>
              <p:nvPr/>
            </p:nvSpPr>
            <p:spPr>
              <a:xfrm>
                <a:off x="6009015" y="2898558"/>
                <a:ext cx="2905162" cy="338554"/>
              </a:xfrm>
              <a:prstGeom prst="rect">
                <a:avLst/>
              </a:prstGeom>
            </p:spPr>
            <p:txBody>
              <a:bodyPr wrap="square">
                <a:spAutoFit/>
              </a:bodyPr>
              <a:lstStyle/>
              <a:p>
                <a:pPr algn="ctr"/>
                <a14:m>
                  <m:oMath xmlns:m="http://schemas.openxmlformats.org/officeDocument/2006/math">
                    <m:r>
                      <a:rPr lang="en-US" sz="1600" i="1" smtClean="0">
                        <a:latin typeface="Cambria Math" panose="02040503050406030204" pitchFamily="18" charset="0"/>
                      </a:rPr>
                      <m:t>𝑝</m:t>
                    </m:r>
                    <m:d>
                      <m:dPr>
                        <m:ctrlPr>
                          <a:rPr lang="en-US" sz="1600" i="1">
                            <a:latin typeface="Cambria Math" panose="02040503050406030204" pitchFamily="18" charset="0"/>
                          </a:rPr>
                        </m:ctrlPr>
                      </m:d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𝑥</m:t>
                            </m:r>
                          </m:e>
                        </m:acc>
                        <m:r>
                          <a:rPr lang="en-US" sz="1600" i="1" dirty="0">
                            <a:latin typeface="Cambria Math" panose="02040503050406030204" pitchFamily="18" charset="0"/>
                          </a:rPr>
                          <m:t> </m:t>
                        </m:r>
                        <m:r>
                          <a:rPr lang="en-US" sz="1600" i="1">
                            <a:latin typeface="Cambria Math" panose="02040503050406030204" pitchFamily="18" charset="0"/>
                          </a:rPr>
                          <m:t>| </m:t>
                        </m:r>
                        <m:r>
                          <a:rPr lang="en-US" sz="1600" b="0" i="1" dirty="0" smtClean="0">
                            <a:latin typeface="Cambria Math" panose="02040503050406030204" pitchFamily="18" charset="0"/>
                          </a:rPr>
                          <m:t>𝐷</m:t>
                        </m:r>
                      </m:e>
                    </m:d>
                  </m:oMath>
                </a14:m>
                <a:r>
                  <a:rPr lang="en-US" sz="1600" dirty="0"/>
                  <a:t> does not depend on </a:t>
                </a:r>
                <a14:m>
                  <m:oMath xmlns:m="http://schemas.openxmlformats.org/officeDocument/2006/math">
                    <m:acc>
                      <m:accPr>
                        <m:chr m:val="̃"/>
                        <m:ctrlPr>
                          <a:rPr lang="en-US" sz="1600" i="1" dirty="0">
                            <a:latin typeface="Cambria Math" panose="02040503050406030204" pitchFamily="18" charset="0"/>
                          </a:rPr>
                        </m:ctrlPr>
                      </m:accPr>
                      <m:e>
                        <m:r>
                          <a:rPr lang="en-US" sz="1600" b="0" i="1" dirty="0" smtClean="0">
                            <a:latin typeface="Cambria Math" panose="02040503050406030204" pitchFamily="18" charset="0"/>
                          </a:rPr>
                          <m:t>𝑦</m:t>
                        </m:r>
                      </m:e>
                    </m:acc>
                    <m:r>
                      <a:rPr lang="en-US" sz="1600" b="0" i="1" dirty="0" smtClean="0">
                        <a:latin typeface="Cambria Math" panose="02040503050406030204" pitchFamily="18" charset="0"/>
                      </a:rPr>
                      <m:t> </m:t>
                    </m:r>
                  </m:oMath>
                </a14:m>
                <a:endParaRPr lang="en-US" sz="1600" dirty="0"/>
              </a:p>
            </p:txBody>
          </p:sp>
        </mc:Choice>
        <mc:Fallback xmlns="">
          <p:sp>
            <p:nvSpPr>
              <p:cNvPr id="4" name="Rectangle 3">
                <a:extLst>
                  <a:ext uri="{FF2B5EF4-FFF2-40B4-BE49-F238E27FC236}">
                    <a16:creationId xmlns:a16="http://schemas.microsoft.com/office/drawing/2014/main" id="{BA05DAAB-0BC3-1B4E-8632-0C9EE52E002F}"/>
                  </a:ext>
                </a:extLst>
              </p:cNvPr>
              <p:cNvSpPr>
                <a:spLocks noRot="1" noChangeAspect="1" noMove="1" noResize="1" noEditPoints="1" noAdjustHandles="1" noChangeArrowheads="1" noChangeShapeType="1" noTextEdit="1"/>
              </p:cNvSpPr>
              <p:nvPr/>
            </p:nvSpPr>
            <p:spPr>
              <a:xfrm>
                <a:off x="6009015" y="2898558"/>
                <a:ext cx="2905162" cy="338554"/>
              </a:xfrm>
              <a:prstGeom prst="rect">
                <a:avLst/>
              </a:prstGeom>
              <a:blipFill>
                <a:blip r:embed="rId5"/>
                <a:stretch>
                  <a:fillRect t="-3704" b="-18519"/>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854376F-0931-9944-ABBE-3669047ED55D}"/>
              </a:ext>
            </a:extLst>
          </p:cNvPr>
          <p:cNvSpPr/>
          <p:nvPr/>
        </p:nvSpPr>
        <p:spPr>
          <a:xfrm>
            <a:off x="5876256" y="4504945"/>
            <a:ext cx="2950837" cy="338554"/>
          </a:xfrm>
          <a:prstGeom prst="rect">
            <a:avLst/>
          </a:prstGeom>
        </p:spPr>
        <p:txBody>
          <a:bodyPr wrap="square">
            <a:spAutoFit/>
          </a:bodyPr>
          <a:lstStyle/>
          <a:p>
            <a:pPr algn="ctr"/>
            <a:r>
              <a:rPr lang="en-US" sz="1600" dirty="0"/>
              <a:t>Apply independence relations</a:t>
            </a:r>
          </a:p>
        </p:txBody>
      </p:sp>
      <p:sp>
        <p:nvSpPr>
          <p:cNvPr id="16" name="Curved Left Arrow 15">
            <a:extLst>
              <a:ext uri="{FF2B5EF4-FFF2-40B4-BE49-F238E27FC236}">
                <a16:creationId xmlns:a16="http://schemas.microsoft.com/office/drawing/2014/main" id="{048ADAC4-86D1-0542-8733-E80C1A8EB66E}"/>
              </a:ext>
            </a:extLst>
          </p:cNvPr>
          <p:cNvSpPr/>
          <p:nvPr/>
        </p:nvSpPr>
        <p:spPr>
          <a:xfrm>
            <a:off x="5886281" y="4475179"/>
            <a:ext cx="172986" cy="43942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E9F2D2F-2C42-A14D-B9B1-626B6ACB4BCA}"/>
                  </a:ext>
                </a:extLst>
              </p:cNvPr>
              <p:cNvSpPr txBox="1"/>
              <p:nvPr/>
            </p:nvSpPr>
            <p:spPr>
              <a:xfrm>
                <a:off x="4026563" y="2441801"/>
                <a:ext cx="2927404" cy="338554"/>
              </a:xfrm>
              <a:prstGeom prst="rect">
                <a:avLst/>
              </a:prstGeom>
              <a:noFill/>
            </p:spPr>
            <p:txBody>
              <a:bodyPr wrap="none" rtlCol="0">
                <a:spAutoFit/>
              </a:bodyPr>
              <a:lstStyle/>
              <a:p>
                <a14:m>
                  <m:oMath xmlns:m="http://schemas.openxmlformats.org/officeDocument/2006/math">
                    <m:r>
                      <a:rPr lang="en-US" sz="1600" i="1" smtClean="0">
                        <a:latin typeface="Cambria Math" panose="02040503050406030204" pitchFamily="18" charset="0"/>
                      </a:rPr>
                      <m:t>𝑝</m:t>
                    </m:r>
                    <m:d>
                      <m:dPr>
                        <m:ctrlPr>
                          <a:rPr lang="en-US" sz="1600" i="1">
                            <a:latin typeface="Cambria Math" panose="02040503050406030204" pitchFamily="18" charset="0"/>
                          </a:rPr>
                        </m:ctrlPr>
                      </m:d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𝑥</m:t>
                            </m:r>
                          </m:e>
                        </m:acc>
                        <m:r>
                          <a:rPr lang="en-US" sz="1600" b="0" i="1" smtClean="0">
                            <a:latin typeface="Cambria Math" panose="02040503050406030204" pitchFamily="18" charset="0"/>
                          </a:rPr>
                          <m:t>,</m:t>
                        </m:r>
                        <m:acc>
                          <m:accPr>
                            <m:chr m:val="̃"/>
                            <m:ctrlPr>
                              <a:rPr lang="en-US" sz="1600" i="1">
                                <a:latin typeface="Cambria Math" panose="02040503050406030204" pitchFamily="18" charset="0"/>
                              </a:rPr>
                            </m:ctrlPr>
                          </m:accPr>
                          <m:e>
                            <m:r>
                              <a:rPr lang="en-US" sz="1600" b="0" i="1" smtClean="0">
                                <a:latin typeface="Cambria Math" panose="02040503050406030204" pitchFamily="18" charset="0"/>
                              </a:rPr>
                              <m:t>𝑦</m:t>
                            </m:r>
                          </m:e>
                        </m:acc>
                        <m:r>
                          <a:rPr lang="en-US" sz="1600" b="0" i="1" smtClean="0">
                            <a:latin typeface="Cambria Math" panose="02040503050406030204" pitchFamily="18" charset="0"/>
                          </a:rPr>
                          <m:t> </m:t>
                        </m:r>
                      </m:e>
                      <m:e>
                        <m:r>
                          <a:rPr lang="en-US" sz="1600" i="1">
                            <a:latin typeface="Cambria Math" panose="02040503050406030204" pitchFamily="18" charset="0"/>
                          </a:rPr>
                          <m:t> </m:t>
                        </m:r>
                        <m:r>
                          <a:rPr lang="en-US" sz="1600" b="0" i="1" smtClean="0">
                            <a:latin typeface="Cambria Math" panose="02040503050406030204" pitchFamily="18" charset="0"/>
                          </a:rPr>
                          <m:t>𝐷</m:t>
                        </m:r>
                      </m:e>
                    </m:d>
                    <m:r>
                      <a:rPr lang="en-US" sz="1600" i="1">
                        <a:latin typeface="Cambria Math" panose="02040503050406030204" pitchFamily="18" charset="0"/>
                      </a:rPr>
                      <m:t>=</m:t>
                    </m:r>
                  </m:oMath>
                </a14:m>
                <a:r>
                  <a:rPr lang="en-US" sz="1600" dirty="0"/>
                  <a:t> p(</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oMath>
                </a14:m>
                <a:r>
                  <a:rPr lang="en-US" sz="1600" dirty="0"/>
                  <a:t> | D) p(</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 </m:t>
                    </m:r>
                  </m:oMath>
                </a14:m>
                <a:r>
                  <a:rPr lang="en-US" sz="1600" dirty="0"/>
                  <a:t>|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oMath>
                </a14:m>
                <a:r>
                  <a:rPr lang="en-US" sz="1600" dirty="0"/>
                  <a:t>, D)</a:t>
                </a:r>
              </a:p>
            </p:txBody>
          </p:sp>
        </mc:Choice>
        <mc:Fallback xmlns="">
          <p:sp>
            <p:nvSpPr>
              <p:cNvPr id="17" name="TextBox 16">
                <a:extLst>
                  <a:ext uri="{FF2B5EF4-FFF2-40B4-BE49-F238E27FC236}">
                    <a16:creationId xmlns:a16="http://schemas.microsoft.com/office/drawing/2014/main" id="{6E9F2D2F-2C42-A14D-B9B1-626B6ACB4BCA}"/>
                  </a:ext>
                </a:extLst>
              </p:cNvPr>
              <p:cNvSpPr txBox="1">
                <a:spLocks noRot="1" noChangeAspect="1" noMove="1" noResize="1" noEditPoints="1" noAdjustHandles="1" noChangeArrowheads="1" noChangeShapeType="1" noTextEdit="1"/>
              </p:cNvSpPr>
              <p:nvPr/>
            </p:nvSpPr>
            <p:spPr>
              <a:xfrm>
                <a:off x="4026563" y="2441801"/>
                <a:ext cx="2927404" cy="338554"/>
              </a:xfrm>
              <a:prstGeom prst="rect">
                <a:avLst/>
              </a:prstGeom>
              <a:blipFill>
                <a:blip r:embed="rId6"/>
                <a:stretch>
                  <a:fillRect t="-3704" b="-18519"/>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B3A069F7-6C53-C345-8B46-62A12B9ABEDA}"/>
              </a:ext>
            </a:extLst>
          </p:cNvPr>
          <p:cNvCxnSpPr>
            <a:cxnSpLocks/>
            <a:stCxn id="17" idx="1"/>
          </p:cNvCxnSpPr>
          <p:nvPr/>
        </p:nvCxnSpPr>
        <p:spPr>
          <a:xfrm flipH="1">
            <a:off x="3338289" y="2611078"/>
            <a:ext cx="688274" cy="364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412A27D-8FD2-1C43-A30A-E538D6983955}"/>
              </a:ext>
            </a:extLst>
          </p:cNvPr>
          <p:cNvSpPr txBox="1"/>
          <p:nvPr/>
        </p:nvSpPr>
        <p:spPr>
          <a:xfrm>
            <a:off x="6038043" y="3456778"/>
            <a:ext cx="2905162" cy="338554"/>
          </a:xfrm>
          <a:prstGeom prst="rect">
            <a:avLst/>
          </a:prstGeom>
          <a:noFill/>
        </p:spPr>
        <p:txBody>
          <a:bodyPr wrap="square" rtlCol="0">
            <a:spAutoFit/>
          </a:bodyPr>
          <a:lstStyle/>
          <a:p>
            <a:r>
              <a:rPr lang="en-US" sz="1600" dirty="0"/>
              <a:t>p(A, B | C) = p(A | C)p(B|A, C)</a:t>
            </a:r>
          </a:p>
        </p:txBody>
      </p:sp>
      <p:pic>
        <p:nvPicPr>
          <p:cNvPr id="20" name="Picture 19">
            <a:extLst>
              <a:ext uri="{FF2B5EF4-FFF2-40B4-BE49-F238E27FC236}">
                <a16:creationId xmlns:a16="http://schemas.microsoft.com/office/drawing/2014/main" id="{0F4C0D26-B288-CC45-B2D6-F5147E9A1D75}"/>
              </a:ext>
            </a:extLst>
          </p:cNvPr>
          <p:cNvPicPr>
            <a:picLocks noChangeAspect="1"/>
          </p:cNvPicPr>
          <p:nvPr/>
        </p:nvPicPr>
        <p:blipFill rotWithShape="1">
          <a:blip r:embed="rId7"/>
          <a:srcRect b="19878"/>
          <a:stretch/>
        </p:blipFill>
        <p:spPr>
          <a:xfrm>
            <a:off x="322729" y="964077"/>
            <a:ext cx="8229600" cy="4538365"/>
          </a:xfrm>
          <a:prstGeom prst="rect">
            <a:avLst/>
          </a:prstGeom>
        </p:spPr>
      </p:pic>
    </p:spTree>
    <p:extLst>
      <p:ext uri="{BB962C8B-B14F-4D97-AF65-F5344CB8AC3E}">
        <p14:creationId xmlns:p14="http://schemas.microsoft.com/office/powerpoint/2010/main" val="231297589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4D14C0-3718-224E-BEDE-98A19FEC4F4A}"/>
              </a:ext>
            </a:extLst>
          </p:cNvPr>
          <p:cNvPicPr>
            <a:picLocks noChangeAspect="1"/>
          </p:cNvPicPr>
          <p:nvPr/>
        </p:nvPicPr>
        <p:blipFill>
          <a:blip r:embed="rId3"/>
          <a:stretch>
            <a:fillRect/>
          </a:stretch>
        </p:blipFill>
        <p:spPr>
          <a:xfrm>
            <a:off x="322729" y="964077"/>
            <a:ext cx="8229600" cy="5664337"/>
          </a:xfrm>
          <a:prstGeom prst="rect">
            <a:avLst/>
          </a:prstGeom>
        </p:spPr>
      </p:pic>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3: Posterior Predictive</a:t>
            </a:r>
          </a:p>
        </p:txBody>
      </p:sp>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sp>
        <p:nvSpPr>
          <p:cNvPr id="6" name="Curved Left Arrow 5">
            <a:extLst>
              <a:ext uri="{FF2B5EF4-FFF2-40B4-BE49-F238E27FC236}">
                <a16:creationId xmlns:a16="http://schemas.microsoft.com/office/drawing/2014/main" id="{A9267284-5964-7542-B071-A760412D9F16}"/>
              </a:ext>
            </a:extLst>
          </p:cNvPr>
          <p:cNvSpPr/>
          <p:nvPr/>
        </p:nvSpPr>
        <p:spPr>
          <a:xfrm>
            <a:off x="5886281" y="3974436"/>
            <a:ext cx="172986" cy="43942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8EB0901D-7305-634B-8B6A-DCC702B92FDA}"/>
              </a:ext>
            </a:extLst>
          </p:cNvPr>
          <p:cNvSpPr txBox="1"/>
          <p:nvPr/>
        </p:nvSpPr>
        <p:spPr>
          <a:xfrm>
            <a:off x="6038043" y="4017978"/>
            <a:ext cx="1904689" cy="338554"/>
          </a:xfrm>
          <a:prstGeom prst="rect">
            <a:avLst/>
          </a:prstGeom>
          <a:noFill/>
        </p:spPr>
        <p:txBody>
          <a:bodyPr wrap="none" rtlCol="0">
            <a:spAutoFit/>
          </a:bodyPr>
          <a:lstStyle/>
          <a:p>
            <a:r>
              <a:rPr lang="en-US" sz="1600" dirty="0"/>
              <a:t>Plug in D = {x</a:t>
            </a:r>
            <a:r>
              <a:rPr lang="en-US" sz="1600" baseline="-25000" dirty="0"/>
              <a:t>1:N</a:t>
            </a:r>
            <a:r>
              <a:rPr lang="en-US" sz="1600" dirty="0"/>
              <a:t>, y</a:t>
            </a:r>
            <a:r>
              <a:rPr lang="en-US" sz="1600" baseline="-25000" dirty="0"/>
              <a:t>1:N</a:t>
            </a:r>
            <a:r>
              <a:rPr lang="en-US" sz="1600" dirty="0"/>
              <a:t>}</a:t>
            </a:r>
          </a:p>
        </p:txBody>
      </p:sp>
      <p:sp>
        <p:nvSpPr>
          <p:cNvPr id="11" name="Curved Left Arrow 10">
            <a:extLst>
              <a:ext uri="{FF2B5EF4-FFF2-40B4-BE49-F238E27FC236}">
                <a16:creationId xmlns:a16="http://schemas.microsoft.com/office/drawing/2014/main" id="{50461F49-9ACE-AE4D-9208-56C399E5B059}"/>
              </a:ext>
            </a:extLst>
          </p:cNvPr>
          <p:cNvSpPr/>
          <p:nvPr/>
        </p:nvSpPr>
        <p:spPr>
          <a:xfrm>
            <a:off x="5886281" y="3464920"/>
            <a:ext cx="172986" cy="43942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Curved Left Arrow 12">
            <a:extLst>
              <a:ext uri="{FF2B5EF4-FFF2-40B4-BE49-F238E27FC236}">
                <a16:creationId xmlns:a16="http://schemas.microsoft.com/office/drawing/2014/main" id="{D8C68128-E811-6F4D-9323-D605E1E1E989}"/>
              </a:ext>
            </a:extLst>
          </p:cNvPr>
          <p:cNvSpPr/>
          <p:nvPr/>
        </p:nvSpPr>
        <p:spPr>
          <a:xfrm>
            <a:off x="5886281" y="2907933"/>
            <a:ext cx="172986" cy="43942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A05DAAB-0BC3-1B4E-8632-0C9EE52E002F}"/>
                  </a:ext>
                </a:extLst>
              </p:cNvPr>
              <p:cNvSpPr/>
              <p:nvPr/>
            </p:nvSpPr>
            <p:spPr>
              <a:xfrm>
                <a:off x="6009015" y="2898558"/>
                <a:ext cx="2905162" cy="338554"/>
              </a:xfrm>
              <a:prstGeom prst="rect">
                <a:avLst/>
              </a:prstGeom>
            </p:spPr>
            <p:txBody>
              <a:bodyPr wrap="square">
                <a:spAutoFit/>
              </a:bodyPr>
              <a:lstStyle/>
              <a:p>
                <a:pPr algn="ctr"/>
                <a14:m>
                  <m:oMath xmlns:m="http://schemas.openxmlformats.org/officeDocument/2006/math">
                    <m:r>
                      <a:rPr lang="en-US" sz="1600" i="1" smtClean="0">
                        <a:latin typeface="Cambria Math" panose="02040503050406030204" pitchFamily="18" charset="0"/>
                      </a:rPr>
                      <m:t>𝑝</m:t>
                    </m:r>
                    <m:d>
                      <m:dPr>
                        <m:ctrlPr>
                          <a:rPr lang="en-US" sz="1600" i="1">
                            <a:latin typeface="Cambria Math" panose="02040503050406030204" pitchFamily="18" charset="0"/>
                          </a:rPr>
                        </m:ctrlPr>
                      </m:d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𝑥</m:t>
                            </m:r>
                          </m:e>
                        </m:acc>
                        <m:r>
                          <a:rPr lang="en-US" sz="1600" i="1" dirty="0">
                            <a:latin typeface="Cambria Math" panose="02040503050406030204" pitchFamily="18" charset="0"/>
                          </a:rPr>
                          <m:t> </m:t>
                        </m:r>
                        <m:r>
                          <a:rPr lang="en-US" sz="1600" i="1">
                            <a:latin typeface="Cambria Math" panose="02040503050406030204" pitchFamily="18" charset="0"/>
                          </a:rPr>
                          <m:t>| </m:t>
                        </m:r>
                        <m:r>
                          <a:rPr lang="en-US" sz="1600" b="0" i="1" dirty="0" smtClean="0">
                            <a:latin typeface="Cambria Math" panose="02040503050406030204" pitchFamily="18" charset="0"/>
                          </a:rPr>
                          <m:t>𝐷</m:t>
                        </m:r>
                      </m:e>
                    </m:d>
                  </m:oMath>
                </a14:m>
                <a:r>
                  <a:rPr lang="en-US" sz="1600" dirty="0"/>
                  <a:t> does not depend on </a:t>
                </a:r>
                <a14:m>
                  <m:oMath xmlns:m="http://schemas.openxmlformats.org/officeDocument/2006/math">
                    <m:acc>
                      <m:accPr>
                        <m:chr m:val="̃"/>
                        <m:ctrlPr>
                          <a:rPr lang="en-US" sz="1600" i="1" dirty="0">
                            <a:latin typeface="Cambria Math" panose="02040503050406030204" pitchFamily="18" charset="0"/>
                          </a:rPr>
                        </m:ctrlPr>
                      </m:accPr>
                      <m:e>
                        <m:r>
                          <a:rPr lang="en-US" sz="1600" b="0" i="1" dirty="0" smtClean="0">
                            <a:latin typeface="Cambria Math" panose="02040503050406030204" pitchFamily="18" charset="0"/>
                          </a:rPr>
                          <m:t>𝑦</m:t>
                        </m:r>
                      </m:e>
                    </m:acc>
                    <m:r>
                      <a:rPr lang="en-US" sz="1600" b="0" i="1" dirty="0" smtClean="0">
                        <a:latin typeface="Cambria Math" panose="02040503050406030204" pitchFamily="18" charset="0"/>
                      </a:rPr>
                      <m:t> </m:t>
                    </m:r>
                  </m:oMath>
                </a14:m>
                <a:endParaRPr lang="en-US" sz="1600" dirty="0"/>
              </a:p>
            </p:txBody>
          </p:sp>
        </mc:Choice>
        <mc:Fallback xmlns="">
          <p:sp>
            <p:nvSpPr>
              <p:cNvPr id="4" name="Rectangle 3">
                <a:extLst>
                  <a:ext uri="{FF2B5EF4-FFF2-40B4-BE49-F238E27FC236}">
                    <a16:creationId xmlns:a16="http://schemas.microsoft.com/office/drawing/2014/main" id="{BA05DAAB-0BC3-1B4E-8632-0C9EE52E002F}"/>
                  </a:ext>
                </a:extLst>
              </p:cNvPr>
              <p:cNvSpPr>
                <a:spLocks noRot="1" noChangeAspect="1" noMove="1" noResize="1" noEditPoints="1" noAdjustHandles="1" noChangeArrowheads="1" noChangeShapeType="1" noTextEdit="1"/>
              </p:cNvSpPr>
              <p:nvPr/>
            </p:nvSpPr>
            <p:spPr>
              <a:xfrm>
                <a:off x="6009015" y="2898558"/>
                <a:ext cx="2905162" cy="338554"/>
              </a:xfrm>
              <a:prstGeom prst="rect">
                <a:avLst/>
              </a:prstGeom>
              <a:blipFill>
                <a:blip r:embed="rId5"/>
                <a:stretch>
                  <a:fillRect t="-3704" b="-18519"/>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854376F-0931-9944-ABBE-3669047ED55D}"/>
              </a:ext>
            </a:extLst>
          </p:cNvPr>
          <p:cNvSpPr/>
          <p:nvPr/>
        </p:nvSpPr>
        <p:spPr>
          <a:xfrm>
            <a:off x="5876256" y="4504945"/>
            <a:ext cx="2950837" cy="338554"/>
          </a:xfrm>
          <a:prstGeom prst="rect">
            <a:avLst/>
          </a:prstGeom>
        </p:spPr>
        <p:txBody>
          <a:bodyPr wrap="square">
            <a:spAutoFit/>
          </a:bodyPr>
          <a:lstStyle/>
          <a:p>
            <a:pPr algn="ctr"/>
            <a:r>
              <a:rPr lang="en-US" sz="1600" dirty="0"/>
              <a:t>Apply independence relations</a:t>
            </a:r>
          </a:p>
        </p:txBody>
      </p:sp>
      <p:sp>
        <p:nvSpPr>
          <p:cNvPr id="16" name="Curved Left Arrow 15">
            <a:extLst>
              <a:ext uri="{FF2B5EF4-FFF2-40B4-BE49-F238E27FC236}">
                <a16:creationId xmlns:a16="http://schemas.microsoft.com/office/drawing/2014/main" id="{048ADAC4-86D1-0542-8733-E80C1A8EB66E}"/>
              </a:ext>
            </a:extLst>
          </p:cNvPr>
          <p:cNvSpPr/>
          <p:nvPr/>
        </p:nvSpPr>
        <p:spPr>
          <a:xfrm>
            <a:off x="5886281" y="4475179"/>
            <a:ext cx="172986" cy="43942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7C213C8-5C89-8B48-9561-32CD19CF4437}"/>
                  </a:ext>
                </a:extLst>
              </p:cNvPr>
              <p:cNvSpPr txBox="1"/>
              <p:nvPr/>
            </p:nvSpPr>
            <p:spPr>
              <a:xfrm>
                <a:off x="4026563" y="2441801"/>
                <a:ext cx="2927404" cy="338554"/>
              </a:xfrm>
              <a:prstGeom prst="rect">
                <a:avLst/>
              </a:prstGeom>
              <a:noFill/>
            </p:spPr>
            <p:txBody>
              <a:bodyPr wrap="none" rtlCol="0">
                <a:spAutoFit/>
              </a:bodyPr>
              <a:lstStyle/>
              <a:p>
                <a14:m>
                  <m:oMath xmlns:m="http://schemas.openxmlformats.org/officeDocument/2006/math">
                    <m:r>
                      <a:rPr lang="en-US" sz="1600" i="1" smtClean="0">
                        <a:latin typeface="Cambria Math" panose="02040503050406030204" pitchFamily="18" charset="0"/>
                      </a:rPr>
                      <m:t>𝑝</m:t>
                    </m:r>
                    <m:d>
                      <m:dPr>
                        <m:ctrlPr>
                          <a:rPr lang="en-US" sz="1600" i="1">
                            <a:latin typeface="Cambria Math" panose="02040503050406030204" pitchFamily="18" charset="0"/>
                          </a:rPr>
                        </m:ctrlPr>
                      </m:d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𝑥</m:t>
                            </m:r>
                          </m:e>
                        </m:acc>
                        <m:r>
                          <a:rPr lang="en-US" sz="1600" b="0" i="1" smtClean="0">
                            <a:latin typeface="Cambria Math" panose="02040503050406030204" pitchFamily="18" charset="0"/>
                          </a:rPr>
                          <m:t>,</m:t>
                        </m:r>
                        <m:acc>
                          <m:accPr>
                            <m:chr m:val="̃"/>
                            <m:ctrlPr>
                              <a:rPr lang="en-US" sz="1600" i="1">
                                <a:latin typeface="Cambria Math" panose="02040503050406030204" pitchFamily="18" charset="0"/>
                              </a:rPr>
                            </m:ctrlPr>
                          </m:accPr>
                          <m:e>
                            <m:r>
                              <a:rPr lang="en-US" sz="1600" b="0" i="1" smtClean="0">
                                <a:latin typeface="Cambria Math" panose="02040503050406030204" pitchFamily="18" charset="0"/>
                              </a:rPr>
                              <m:t>𝑦</m:t>
                            </m:r>
                          </m:e>
                        </m:acc>
                        <m:r>
                          <a:rPr lang="en-US" sz="1600" b="0" i="1" smtClean="0">
                            <a:latin typeface="Cambria Math" panose="02040503050406030204" pitchFamily="18" charset="0"/>
                          </a:rPr>
                          <m:t> </m:t>
                        </m:r>
                      </m:e>
                      <m:e>
                        <m:r>
                          <a:rPr lang="en-US" sz="1600" i="1">
                            <a:latin typeface="Cambria Math" panose="02040503050406030204" pitchFamily="18" charset="0"/>
                          </a:rPr>
                          <m:t> </m:t>
                        </m:r>
                        <m:r>
                          <a:rPr lang="en-US" sz="1600" b="0" i="1" smtClean="0">
                            <a:latin typeface="Cambria Math" panose="02040503050406030204" pitchFamily="18" charset="0"/>
                          </a:rPr>
                          <m:t>𝐷</m:t>
                        </m:r>
                      </m:e>
                    </m:d>
                    <m:r>
                      <a:rPr lang="en-US" sz="1600" i="1">
                        <a:latin typeface="Cambria Math" panose="02040503050406030204" pitchFamily="18" charset="0"/>
                      </a:rPr>
                      <m:t>=</m:t>
                    </m:r>
                  </m:oMath>
                </a14:m>
                <a:r>
                  <a:rPr lang="en-US" sz="1600" dirty="0"/>
                  <a:t> p(</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oMath>
                </a14:m>
                <a:r>
                  <a:rPr lang="en-US" sz="1600" dirty="0"/>
                  <a:t> | D) p(</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 </m:t>
                    </m:r>
                  </m:oMath>
                </a14:m>
                <a:r>
                  <a:rPr lang="en-US" sz="1600" dirty="0"/>
                  <a:t>|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oMath>
                </a14:m>
                <a:r>
                  <a:rPr lang="en-US" sz="1600" dirty="0"/>
                  <a:t>, D)</a:t>
                </a:r>
              </a:p>
            </p:txBody>
          </p:sp>
        </mc:Choice>
        <mc:Fallback xmlns="">
          <p:sp>
            <p:nvSpPr>
              <p:cNvPr id="17" name="TextBox 16">
                <a:extLst>
                  <a:ext uri="{FF2B5EF4-FFF2-40B4-BE49-F238E27FC236}">
                    <a16:creationId xmlns:a16="http://schemas.microsoft.com/office/drawing/2014/main" id="{C7C213C8-5C89-8B48-9561-32CD19CF4437}"/>
                  </a:ext>
                </a:extLst>
              </p:cNvPr>
              <p:cNvSpPr txBox="1">
                <a:spLocks noRot="1" noChangeAspect="1" noMove="1" noResize="1" noEditPoints="1" noAdjustHandles="1" noChangeArrowheads="1" noChangeShapeType="1" noTextEdit="1"/>
              </p:cNvSpPr>
              <p:nvPr/>
            </p:nvSpPr>
            <p:spPr>
              <a:xfrm>
                <a:off x="4026563" y="2441801"/>
                <a:ext cx="2927404" cy="338554"/>
              </a:xfrm>
              <a:prstGeom prst="rect">
                <a:avLst/>
              </a:prstGeom>
              <a:blipFill>
                <a:blip r:embed="rId6"/>
                <a:stretch>
                  <a:fillRect t="-3704" b="-18519"/>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123672DA-EBA6-3045-B93A-349B85C4F32E}"/>
              </a:ext>
            </a:extLst>
          </p:cNvPr>
          <p:cNvCxnSpPr>
            <a:cxnSpLocks/>
            <a:stCxn id="17" idx="1"/>
          </p:cNvCxnSpPr>
          <p:nvPr/>
        </p:nvCxnSpPr>
        <p:spPr>
          <a:xfrm flipH="1">
            <a:off x="3338289" y="2611078"/>
            <a:ext cx="688274" cy="364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88E0BBD4-5131-C141-ACAB-F26DE192B238}"/>
              </a:ext>
            </a:extLst>
          </p:cNvPr>
          <p:cNvSpPr txBox="1"/>
          <p:nvPr/>
        </p:nvSpPr>
        <p:spPr>
          <a:xfrm>
            <a:off x="6038043" y="3456778"/>
            <a:ext cx="2905162" cy="338554"/>
          </a:xfrm>
          <a:prstGeom prst="rect">
            <a:avLst/>
          </a:prstGeom>
          <a:noFill/>
        </p:spPr>
        <p:txBody>
          <a:bodyPr wrap="square" rtlCol="0">
            <a:spAutoFit/>
          </a:bodyPr>
          <a:lstStyle/>
          <a:p>
            <a:r>
              <a:rPr lang="en-US" sz="1600" dirty="0"/>
              <a:t>p(A, B | C) = p(A | C)p(B|A, C)</a:t>
            </a:r>
          </a:p>
        </p:txBody>
      </p:sp>
    </p:spTree>
    <p:extLst>
      <p:ext uri="{BB962C8B-B14F-4D97-AF65-F5344CB8AC3E}">
        <p14:creationId xmlns:p14="http://schemas.microsoft.com/office/powerpoint/2010/main" val="390832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DB88C8-0144-E140-87CE-7599D111D265}"/>
              </a:ext>
            </a:extLst>
          </p:cNvPr>
          <p:cNvPicPr>
            <a:picLocks noChangeAspect="1"/>
          </p:cNvPicPr>
          <p:nvPr/>
        </p:nvPicPr>
        <p:blipFill rotWithShape="1">
          <a:blip r:embed="rId3"/>
          <a:srcRect b="70376"/>
          <a:stretch/>
        </p:blipFill>
        <p:spPr>
          <a:xfrm>
            <a:off x="457199" y="1061396"/>
            <a:ext cx="7772400" cy="1591863"/>
          </a:xfrm>
          <a:prstGeom prst="rect">
            <a:avLst/>
          </a:prstGeom>
        </p:spPr>
      </p:pic>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3: Posterior Predictive</a:t>
            </a:r>
          </a:p>
        </p:txBody>
      </p:sp>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sp>
        <p:nvSpPr>
          <p:cNvPr id="6" name="Rectangle 5">
            <a:extLst>
              <a:ext uri="{FF2B5EF4-FFF2-40B4-BE49-F238E27FC236}">
                <a16:creationId xmlns:a16="http://schemas.microsoft.com/office/drawing/2014/main" id="{1AFE7224-BDDC-0743-B95F-DA00CFA88224}"/>
              </a:ext>
            </a:extLst>
          </p:cNvPr>
          <p:cNvSpPr/>
          <p:nvPr/>
        </p:nvSpPr>
        <p:spPr>
          <a:xfrm>
            <a:off x="2909693" y="1642066"/>
            <a:ext cx="2501756" cy="12917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816EFEE-8778-4549-B0DE-3B9F49AE938F}"/>
              </a:ext>
            </a:extLst>
          </p:cNvPr>
          <p:cNvSpPr/>
          <p:nvPr/>
        </p:nvSpPr>
        <p:spPr>
          <a:xfrm>
            <a:off x="4021527" y="950685"/>
            <a:ext cx="4432925" cy="8631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64CF84-5BE5-3142-A576-EB35817F6E8C}"/>
              </a:ext>
            </a:extLst>
          </p:cNvPr>
          <p:cNvSpPr/>
          <p:nvPr/>
        </p:nvSpPr>
        <p:spPr>
          <a:xfrm>
            <a:off x="477900" y="1341975"/>
            <a:ext cx="4468854" cy="4718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57226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67499D-A47C-EF47-858A-300F728A5BC3}"/>
              </a:ext>
            </a:extLst>
          </p:cNvPr>
          <p:cNvPicPr>
            <a:picLocks noChangeAspect="1"/>
          </p:cNvPicPr>
          <p:nvPr/>
        </p:nvPicPr>
        <p:blipFill rotWithShape="1">
          <a:blip r:embed="rId3"/>
          <a:srcRect b="70934"/>
          <a:stretch/>
        </p:blipFill>
        <p:spPr>
          <a:xfrm>
            <a:off x="457199" y="1061396"/>
            <a:ext cx="7772400" cy="1561883"/>
          </a:xfrm>
          <a:prstGeom prst="rect">
            <a:avLst/>
          </a:prstGeom>
        </p:spPr>
      </p:pic>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3: Posterior Predictive</a:t>
            </a:r>
          </a:p>
        </p:txBody>
      </p:sp>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sp>
        <p:nvSpPr>
          <p:cNvPr id="6" name="Rectangle 5">
            <a:extLst>
              <a:ext uri="{FF2B5EF4-FFF2-40B4-BE49-F238E27FC236}">
                <a16:creationId xmlns:a16="http://schemas.microsoft.com/office/drawing/2014/main" id="{1AFE7224-BDDC-0743-B95F-DA00CFA88224}"/>
              </a:ext>
            </a:extLst>
          </p:cNvPr>
          <p:cNvSpPr/>
          <p:nvPr/>
        </p:nvSpPr>
        <p:spPr>
          <a:xfrm>
            <a:off x="2863122" y="1596571"/>
            <a:ext cx="2449108" cy="12917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375EAC4-97EC-9B43-8114-523BD386EA67}"/>
              </a:ext>
            </a:extLst>
          </p:cNvPr>
          <p:cNvSpPr/>
          <p:nvPr/>
        </p:nvSpPr>
        <p:spPr>
          <a:xfrm>
            <a:off x="1136977" y="1882154"/>
            <a:ext cx="646854" cy="502892"/>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13424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84E7C70-51CB-1A41-BA47-F71BCFC12270}"/>
              </a:ext>
            </a:extLst>
          </p:cNvPr>
          <p:cNvPicPr>
            <a:picLocks noChangeAspect="1"/>
          </p:cNvPicPr>
          <p:nvPr/>
        </p:nvPicPr>
        <p:blipFill rotWithShape="1">
          <a:blip r:embed="rId3"/>
          <a:srcRect b="56987"/>
          <a:stretch/>
        </p:blipFill>
        <p:spPr>
          <a:xfrm>
            <a:off x="457199" y="1061396"/>
            <a:ext cx="7772400" cy="2311391"/>
          </a:xfrm>
          <a:prstGeom prst="rect">
            <a:avLst/>
          </a:prstGeom>
        </p:spPr>
      </p:pic>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3: Posterior Predictive</a:t>
            </a:r>
          </a:p>
        </p:txBody>
      </p:sp>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sp>
        <p:nvSpPr>
          <p:cNvPr id="5" name="TextBox 4">
            <a:extLst>
              <a:ext uri="{FF2B5EF4-FFF2-40B4-BE49-F238E27FC236}">
                <a16:creationId xmlns:a16="http://schemas.microsoft.com/office/drawing/2014/main" id="{FB691025-CA33-B54F-8493-FCB3C33F22D9}"/>
              </a:ext>
            </a:extLst>
          </p:cNvPr>
          <p:cNvSpPr txBox="1"/>
          <p:nvPr/>
        </p:nvSpPr>
        <p:spPr>
          <a:xfrm>
            <a:off x="5363084" y="1391361"/>
            <a:ext cx="3529006" cy="553998"/>
          </a:xfrm>
          <a:prstGeom prst="rect">
            <a:avLst/>
          </a:prstGeom>
          <a:noFill/>
        </p:spPr>
        <p:txBody>
          <a:bodyPr wrap="square" rtlCol="0">
            <a:spAutoFit/>
          </a:bodyPr>
          <a:lstStyle/>
          <a:p>
            <a:pPr marL="114300" indent="-114300">
              <a:buFont typeface="Arial" panose="020B0604020202020204" pitchFamily="34" charset="0"/>
              <a:buChar char="•"/>
            </a:pPr>
            <a:r>
              <a:rPr lang="en-US" sz="1500" dirty="0"/>
              <a:t>Each dimension j is independent because of naïve Bayes</a:t>
            </a:r>
          </a:p>
        </p:txBody>
      </p:sp>
      <p:sp>
        <p:nvSpPr>
          <p:cNvPr id="6" name="Oval 5">
            <a:extLst>
              <a:ext uri="{FF2B5EF4-FFF2-40B4-BE49-F238E27FC236}">
                <a16:creationId xmlns:a16="http://schemas.microsoft.com/office/drawing/2014/main" id="{662B4DFD-DFBB-EA44-BFE6-8179FED61DBD}"/>
              </a:ext>
            </a:extLst>
          </p:cNvPr>
          <p:cNvSpPr/>
          <p:nvPr/>
        </p:nvSpPr>
        <p:spPr>
          <a:xfrm>
            <a:off x="2980770" y="1733233"/>
            <a:ext cx="601881" cy="920025"/>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476489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4B2113-9015-E34A-845D-C563AAA5A3EE}"/>
              </a:ext>
            </a:extLst>
          </p:cNvPr>
          <p:cNvPicPr>
            <a:picLocks noChangeAspect="1"/>
          </p:cNvPicPr>
          <p:nvPr/>
        </p:nvPicPr>
        <p:blipFill rotWithShape="1">
          <a:blip r:embed="rId3"/>
          <a:srcRect b="55871"/>
          <a:stretch/>
        </p:blipFill>
        <p:spPr>
          <a:xfrm>
            <a:off x="457199" y="1061396"/>
            <a:ext cx="7772400" cy="2371352"/>
          </a:xfrm>
          <a:prstGeom prst="rect">
            <a:avLst/>
          </a:prstGeom>
        </p:spPr>
      </p:pic>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3: Posterior Predictive</a:t>
            </a:r>
          </a:p>
        </p:txBody>
      </p:sp>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sp>
        <p:nvSpPr>
          <p:cNvPr id="5" name="TextBox 4">
            <a:extLst>
              <a:ext uri="{FF2B5EF4-FFF2-40B4-BE49-F238E27FC236}">
                <a16:creationId xmlns:a16="http://schemas.microsoft.com/office/drawing/2014/main" id="{FB691025-CA33-B54F-8493-FCB3C33F22D9}"/>
              </a:ext>
            </a:extLst>
          </p:cNvPr>
          <p:cNvSpPr txBox="1"/>
          <p:nvPr/>
        </p:nvSpPr>
        <p:spPr>
          <a:xfrm>
            <a:off x="5363084" y="1391361"/>
            <a:ext cx="3529006" cy="1246495"/>
          </a:xfrm>
          <a:prstGeom prst="rect">
            <a:avLst/>
          </a:prstGeom>
          <a:noFill/>
        </p:spPr>
        <p:txBody>
          <a:bodyPr wrap="square" rtlCol="0">
            <a:spAutoFit/>
          </a:bodyPr>
          <a:lstStyle/>
          <a:p>
            <a:pPr marL="114300" indent="-114300">
              <a:buFont typeface="Arial" panose="020B0604020202020204" pitchFamily="34" charset="0"/>
              <a:buChar char="•"/>
            </a:pPr>
            <a:r>
              <a:rPr lang="en-US" sz="1500" dirty="0"/>
              <a:t>Each dimension j is independent because of naïve Bayes</a:t>
            </a:r>
          </a:p>
          <a:p>
            <a:pPr marL="114300" indent="-114300">
              <a:buFont typeface="Arial" panose="020B0604020202020204" pitchFamily="34" charset="0"/>
              <a:buChar char="•"/>
            </a:pPr>
            <a:r>
              <a:rPr lang="en-US" sz="1500" dirty="0"/>
              <a:t>Knowing what chairs look like do not tell us what cows look like, so features from chair and cow photos are independent </a:t>
            </a:r>
          </a:p>
        </p:txBody>
      </p:sp>
      <p:sp>
        <p:nvSpPr>
          <p:cNvPr id="6" name="Oval 5">
            <a:extLst>
              <a:ext uri="{FF2B5EF4-FFF2-40B4-BE49-F238E27FC236}">
                <a16:creationId xmlns:a16="http://schemas.microsoft.com/office/drawing/2014/main" id="{662B4DFD-DFBB-EA44-BFE6-8179FED61DBD}"/>
              </a:ext>
            </a:extLst>
          </p:cNvPr>
          <p:cNvSpPr/>
          <p:nvPr/>
        </p:nvSpPr>
        <p:spPr>
          <a:xfrm>
            <a:off x="3432748" y="1882154"/>
            <a:ext cx="1900355" cy="502892"/>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98782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B803A2-81A7-CB40-ADB6-A882542915E1}"/>
              </a:ext>
            </a:extLst>
          </p:cNvPr>
          <p:cNvPicPr>
            <a:picLocks noChangeAspect="1"/>
          </p:cNvPicPr>
          <p:nvPr/>
        </p:nvPicPr>
        <p:blipFill rotWithShape="1">
          <a:blip r:embed="rId3"/>
          <a:srcRect b="20443"/>
          <a:stretch/>
        </p:blipFill>
        <p:spPr>
          <a:xfrm>
            <a:off x="457199" y="1061396"/>
            <a:ext cx="7772400" cy="4275102"/>
          </a:xfrm>
          <a:prstGeom prst="rect">
            <a:avLst/>
          </a:prstGeom>
        </p:spPr>
      </p:pic>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3: Posterior Predictive</a:t>
            </a:r>
          </a:p>
        </p:txBody>
      </p:sp>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sp>
        <p:nvSpPr>
          <p:cNvPr id="5" name="TextBox 4">
            <a:extLst>
              <a:ext uri="{FF2B5EF4-FFF2-40B4-BE49-F238E27FC236}">
                <a16:creationId xmlns:a16="http://schemas.microsoft.com/office/drawing/2014/main" id="{FB691025-CA33-B54F-8493-FCB3C33F22D9}"/>
              </a:ext>
            </a:extLst>
          </p:cNvPr>
          <p:cNvSpPr txBox="1"/>
          <p:nvPr/>
        </p:nvSpPr>
        <p:spPr>
          <a:xfrm>
            <a:off x="5363084" y="1391361"/>
            <a:ext cx="3529006" cy="1246495"/>
          </a:xfrm>
          <a:prstGeom prst="rect">
            <a:avLst/>
          </a:prstGeom>
          <a:noFill/>
        </p:spPr>
        <p:txBody>
          <a:bodyPr wrap="square" rtlCol="0">
            <a:spAutoFit/>
          </a:bodyPr>
          <a:lstStyle/>
          <a:p>
            <a:pPr marL="114300" indent="-114300">
              <a:buFont typeface="Arial" panose="020B0604020202020204" pitchFamily="34" charset="0"/>
              <a:buChar char="•"/>
            </a:pPr>
            <a:r>
              <a:rPr lang="en-US" sz="1500" dirty="0"/>
              <a:t>Each dimension j is independent because of naïve Bayes</a:t>
            </a:r>
          </a:p>
          <a:p>
            <a:pPr marL="114300" indent="-114300">
              <a:buFont typeface="Arial" panose="020B0604020202020204" pitchFamily="34" charset="0"/>
              <a:buChar char="•"/>
            </a:pPr>
            <a:r>
              <a:rPr lang="en-US" sz="1500" dirty="0"/>
              <a:t>Knowing what chairs look like do not tell us what cows look like, so features from chair and cow photos are independent </a:t>
            </a:r>
          </a:p>
        </p:txBody>
      </p:sp>
    </p:spTree>
    <p:extLst>
      <p:ext uri="{BB962C8B-B14F-4D97-AF65-F5344CB8AC3E}">
        <p14:creationId xmlns:p14="http://schemas.microsoft.com/office/powerpoint/2010/main" val="37159087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EECD66-37B5-5848-94E9-C346AB14ACA4}"/>
              </a:ext>
            </a:extLst>
          </p:cNvPr>
          <p:cNvPicPr>
            <a:picLocks noChangeAspect="1"/>
          </p:cNvPicPr>
          <p:nvPr/>
        </p:nvPicPr>
        <p:blipFill>
          <a:blip r:embed="rId3"/>
          <a:stretch>
            <a:fillRect/>
          </a:stretch>
        </p:blipFill>
        <p:spPr>
          <a:xfrm>
            <a:off x="457199" y="1061396"/>
            <a:ext cx="7772400" cy="5373666"/>
          </a:xfrm>
          <a:prstGeom prst="rect">
            <a:avLst/>
          </a:prstGeom>
        </p:spPr>
      </p:pic>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3: Posterior Predictive</a:t>
            </a:r>
          </a:p>
        </p:txBody>
      </p:sp>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sp>
        <p:nvSpPr>
          <p:cNvPr id="5" name="TextBox 4">
            <a:extLst>
              <a:ext uri="{FF2B5EF4-FFF2-40B4-BE49-F238E27FC236}">
                <a16:creationId xmlns:a16="http://schemas.microsoft.com/office/drawing/2014/main" id="{FB691025-CA33-B54F-8493-FCB3C33F22D9}"/>
              </a:ext>
            </a:extLst>
          </p:cNvPr>
          <p:cNvSpPr txBox="1"/>
          <p:nvPr/>
        </p:nvSpPr>
        <p:spPr>
          <a:xfrm>
            <a:off x="5363084" y="1391361"/>
            <a:ext cx="3529006" cy="1246495"/>
          </a:xfrm>
          <a:prstGeom prst="rect">
            <a:avLst/>
          </a:prstGeom>
          <a:noFill/>
        </p:spPr>
        <p:txBody>
          <a:bodyPr wrap="square" rtlCol="0">
            <a:spAutoFit/>
          </a:bodyPr>
          <a:lstStyle/>
          <a:p>
            <a:pPr marL="114300" indent="-114300">
              <a:buFont typeface="Arial" panose="020B0604020202020204" pitchFamily="34" charset="0"/>
              <a:buChar char="•"/>
            </a:pPr>
            <a:r>
              <a:rPr lang="en-US" sz="1500" dirty="0"/>
              <a:t>Each dimension j is independent because of naïve Bayes</a:t>
            </a:r>
          </a:p>
          <a:p>
            <a:pPr marL="114300" indent="-114300">
              <a:buFont typeface="Arial" panose="020B0604020202020204" pitchFamily="34" charset="0"/>
              <a:buChar char="•"/>
            </a:pPr>
            <a:r>
              <a:rPr lang="en-US" sz="1500" dirty="0"/>
              <a:t>Knowing what chairs look like do not tell us what cows look like, so features from chair and cow photos are independent </a:t>
            </a:r>
          </a:p>
        </p:txBody>
      </p:sp>
    </p:spTree>
    <p:extLst>
      <p:ext uri="{BB962C8B-B14F-4D97-AF65-F5344CB8AC3E}">
        <p14:creationId xmlns:p14="http://schemas.microsoft.com/office/powerpoint/2010/main" val="20352218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09705" y="191166"/>
                <a:ext cx="8248389" cy="964077"/>
              </a:xfrm>
            </p:spPr>
            <p:txBody>
              <a:bodyPr>
                <a:normAutofit fontScale="90000"/>
              </a:bodyPr>
              <a:lstStyle/>
              <a:p>
                <a:r>
                  <a:rPr lang="en-US" sz="3400" dirty="0"/>
                  <a:t>Predicting Target Class of Test Data </a:t>
                </a:r>
                <a14:m>
                  <m:oMath xmlns:m="http://schemas.openxmlformats.org/officeDocument/2006/math">
                    <m:acc>
                      <m:accPr>
                        <m:chr m:val="̃"/>
                        <m:ctrlPr>
                          <a:rPr lang="en-US" sz="3400" i="1" dirty="0">
                            <a:latin typeface="Cambria Math" panose="02040503050406030204" pitchFamily="18" charset="0"/>
                          </a:rPr>
                        </m:ctrlPr>
                      </m:accPr>
                      <m:e>
                        <m:r>
                          <a:rPr lang="en-US" sz="3400" i="1" dirty="0">
                            <a:latin typeface="Cambria Math" panose="02040503050406030204" pitchFamily="18" charset="0"/>
                          </a:rPr>
                          <m:t>𝑥</m:t>
                        </m:r>
                      </m:e>
                    </m:acc>
                  </m:oMath>
                </a14:m>
                <a:r>
                  <a:rPr lang="en-US" sz="3400" dirty="0"/>
                  <a:t> </a:t>
                </a:r>
                <a:br>
                  <a:rPr lang="en-US" sz="3400" dirty="0"/>
                </a:br>
                <a:r>
                  <a:rPr lang="en-US" sz="3400" dirty="0"/>
                  <a:t>Using Posterior Predictive Distribution</a:t>
                </a:r>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09705" y="191166"/>
                <a:ext cx="8248389" cy="964077"/>
              </a:xfrm>
              <a:blipFill>
                <a:blip r:embed="rId3"/>
                <a:stretch>
                  <a:fillRect t="-10390" b="-2207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pic>
        <p:nvPicPr>
          <p:cNvPr id="5" name="Picture 4">
            <a:extLst>
              <a:ext uri="{FF2B5EF4-FFF2-40B4-BE49-F238E27FC236}">
                <a16:creationId xmlns:a16="http://schemas.microsoft.com/office/drawing/2014/main" id="{359F2A51-F6A2-3B4B-BA48-83E6BAA3FA9D}"/>
              </a:ext>
            </a:extLst>
          </p:cNvPr>
          <p:cNvPicPr>
            <a:picLocks noChangeAspect="1"/>
          </p:cNvPicPr>
          <p:nvPr/>
        </p:nvPicPr>
        <p:blipFill rotWithShape="1">
          <a:blip r:embed="rId5"/>
          <a:srcRect t="-1" b="69684"/>
          <a:stretch/>
        </p:blipFill>
        <p:spPr>
          <a:xfrm>
            <a:off x="308919" y="1342303"/>
            <a:ext cx="7772400" cy="1565789"/>
          </a:xfrm>
          <a:prstGeom prst="rect">
            <a:avLst/>
          </a:prstGeom>
        </p:spPr>
      </p:pic>
      <p:sp>
        <p:nvSpPr>
          <p:cNvPr id="6" name="Rectangle 5">
            <a:extLst>
              <a:ext uri="{FF2B5EF4-FFF2-40B4-BE49-F238E27FC236}">
                <a16:creationId xmlns:a16="http://schemas.microsoft.com/office/drawing/2014/main" id="{832009FA-839D-CD4D-958F-F2118CCF54A3}"/>
              </a:ext>
            </a:extLst>
          </p:cNvPr>
          <p:cNvSpPr/>
          <p:nvPr/>
        </p:nvSpPr>
        <p:spPr>
          <a:xfrm>
            <a:off x="1841663" y="1803380"/>
            <a:ext cx="4616971" cy="12917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520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b="88106"/>
          <a:stretch/>
        </p:blipFill>
        <p:spPr>
          <a:xfrm>
            <a:off x="431800" y="1136650"/>
            <a:ext cx="8280400" cy="654050"/>
          </a:xfrm>
          <a:prstGeom prst="rect">
            <a:avLst/>
          </a:prstGeom>
        </p:spPr>
      </p:pic>
      <p:sp>
        <p:nvSpPr>
          <p:cNvPr id="6" name="Title 1"/>
          <p:cNvSpPr>
            <a:spLocks noGrp="1"/>
          </p:cNvSpPr>
          <p:nvPr>
            <p:ph type="title"/>
          </p:nvPr>
        </p:nvSpPr>
        <p:spPr>
          <a:xfrm>
            <a:off x="457200" y="89218"/>
            <a:ext cx="8229600" cy="1143000"/>
          </a:xfrm>
        </p:spPr>
        <p:txBody>
          <a:bodyPr>
            <a:normAutofit/>
          </a:bodyPr>
          <a:lstStyle/>
          <a:p>
            <a:r>
              <a:rPr lang="en-US" sz="3400" dirty="0"/>
              <a:t>ML estimation of </a:t>
            </a:r>
            <a:r>
              <a:rPr lang="en-US" sz="3400" dirty="0" err="1"/>
              <a:t>μ</a:t>
            </a:r>
            <a:r>
              <a:rPr lang="en-US" sz="3400" dirty="0"/>
              <a:t>, σ</a:t>
            </a:r>
            <a:r>
              <a:rPr lang="en-US" sz="3400" baseline="30000" dirty="0"/>
              <a:t>2 </a:t>
            </a:r>
            <a:r>
              <a:rPr lang="en-US" sz="3400" dirty="0"/>
              <a:t>given </a:t>
            </a:r>
            <a:br>
              <a:rPr lang="en-US" sz="3400" dirty="0"/>
            </a:br>
            <a:r>
              <a:rPr lang="en-US" sz="3400" dirty="0"/>
              <a:t>training data D = {x</a:t>
            </a:r>
            <a:r>
              <a:rPr lang="en-US" sz="3400" baseline="-25000" dirty="0"/>
              <a:t>1</a:t>
            </a:r>
            <a:r>
              <a:rPr lang="en-US" sz="3400" dirty="0"/>
              <a:t>,…,</a:t>
            </a:r>
            <a:r>
              <a:rPr lang="en-US" sz="3400" dirty="0" err="1"/>
              <a:t>x</a:t>
            </a:r>
            <a:r>
              <a:rPr lang="en-US" sz="3400" baseline="-25000" dirty="0" err="1"/>
              <a:t>N</a:t>
            </a:r>
            <a:r>
              <a:rPr lang="en-US" sz="3400" dirty="0"/>
              <a:t>}</a:t>
            </a:r>
            <a:endParaRPr lang="en-US" sz="3400" baseline="-25000" dirty="0"/>
          </a:p>
        </p:txBody>
      </p:sp>
    </p:spTree>
    <p:extLst>
      <p:ext uri="{BB962C8B-B14F-4D97-AF65-F5344CB8AC3E}">
        <p14:creationId xmlns:p14="http://schemas.microsoft.com/office/powerpoint/2010/main" val="2431603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09705" y="191166"/>
                <a:ext cx="8248389" cy="964077"/>
              </a:xfrm>
            </p:spPr>
            <p:txBody>
              <a:bodyPr>
                <a:normAutofit fontScale="90000"/>
              </a:bodyPr>
              <a:lstStyle/>
              <a:p>
                <a:r>
                  <a:rPr lang="en-US" sz="3400" dirty="0"/>
                  <a:t>Predicting Target Class of Test Data </a:t>
                </a:r>
                <a14:m>
                  <m:oMath xmlns:m="http://schemas.openxmlformats.org/officeDocument/2006/math">
                    <m:acc>
                      <m:accPr>
                        <m:chr m:val="̃"/>
                        <m:ctrlPr>
                          <a:rPr lang="en-US" sz="3400" i="1" dirty="0">
                            <a:latin typeface="Cambria Math" panose="02040503050406030204" pitchFamily="18" charset="0"/>
                          </a:rPr>
                        </m:ctrlPr>
                      </m:accPr>
                      <m:e>
                        <m:r>
                          <a:rPr lang="en-US" sz="3400" i="1" dirty="0">
                            <a:latin typeface="Cambria Math" panose="02040503050406030204" pitchFamily="18" charset="0"/>
                          </a:rPr>
                          <m:t>𝑥</m:t>
                        </m:r>
                      </m:e>
                    </m:acc>
                  </m:oMath>
                </a14:m>
                <a:r>
                  <a:rPr lang="en-US" sz="3400" dirty="0"/>
                  <a:t> </a:t>
                </a:r>
                <a:br>
                  <a:rPr lang="en-US" sz="3400" dirty="0"/>
                </a:br>
                <a:r>
                  <a:rPr lang="en-US" sz="3400" dirty="0"/>
                  <a:t>Using Posterior Predictive Distribution</a:t>
                </a:r>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09705" y="191166"/>
                <a:ext cx="8248389" cy="964077"/>
              </a:xfrm>
              <a:blipFill>
                <a:blip r:embed="rId3"/>
                <a:stretch>
                  <a:fillRect t="-10390" b="-2207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pic>
        <p:nvPicPr>
          <p:cNvPr id="5" name="Picture 4">
            <a:extLst>
              <a:ext uri="{FF2B5EF4-FFF2-40B4-BE49-F238E27FC236}">
                <a16:creationId xmlns:a16="http://schemas.microsoft.com/office/drawing/2014/main" id="{359F2A51-F6A2-3B4B-BA48-83E6BAA3FA9D}"/>
              </a:ext>
            </a:extLst>
          </p:cNvPr>
          <p:cNvPicPr>
            <a:picLocks noChangeAspect="1"/>
          </p:cNvPicPr>
          <p:nvPr/>
        </p:nvPicPr>
        <p:blipFill rotWithShape="1">
          <a:blip r:embed="rId5"/>
          <a:srcRect t="-1" b="69684"/>
          <a:stretch/>
        </p:blipFill>
        <p:spPr>
          <a:xfrm>
            <a:off x="308919" y="1342303"/>
            <a:ext cx="7772400" cy="1565789"/>
          </a:xfrm>
          <a:prstGeom prst="rect">
            <a:avLst/>
          </a:prstGeom>
        </p:spPr>
      </p:pic>
    </p:spTree>
    <p:extLst>
      <p:ext uri="{BB962C8B-B14F-4D97-AF65-F5344CB8AC3E}">
        <p14:creationId xmlns:p14="http://schemas.microsoft.com/office/powerpoint/2010/main" val="3736970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09705" y="191166"/>
                <a:ext cx="8248389" cy="964077"/>
              </a:xfrm>
            </p:spPr>
            <p:txBody>
              <a:bodyPr>
                <a:normAutofit fontScale="90000"/>
              </a:bodyPr>
              <a:lstStyle/>
              <a:p>
                <a:r>
                  <a:rPr lang="en-US" sz="3400" dirty="0"/>
                  <a:t>Predicting Target Class of Test Data </a:t>
                </a:r>
                <a14:m>
                  <m:oMath xmlns:m="http://schemas.openxmlformats.org/officeDocument/2006/math">
                    <m:acc>
                      <m:accPr>
                        <m:chr m:val="̃"/>
                        <m:ctrlPr>
                          <a:rPr lang="en-US" sz="3400" i="1" dirty="0">
                            <a:latin typeface="Cambria Math" panose="02040503050406030204" pitchFamily="18" charset="0"/>
                          </a:rPr>
                        </m:ctrlPr>
                      </m:accPr>
                      <m:e>
                        <m:r>
                          <a:rPr lang="en-US" sz="3400" i="1" dirty="0">
                            <a:latin typeface="Cambria Math" panose="02040503050406030204" pitchFamily="18" charset="0"/>
                          </a:rPr>
                          <m:t>𝑥</m:t>
                        </m:r>
                      </m:e>
                    </m:acc>
                  </m:oMath>
                </a14:m>
                <a:r>
                  <a:rPr lang="en-US" sz="3400" dirty="0"/>
                  <a:t> </a:t>
                </a:r>
                <a:br>
                  <a:rPr lang="en-US" sz="3400" dirty="0"/>
                </a:br>
                <a:r>
                  <a:rPr lang="en-US" sz="3400" dirty="0"/>
                  <a:t>Using Posterior Predictive Distribution</a:t>
                </a:r>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09705" y="191166"/>
                <a:ext cx="8248389" cy="964077"/>
              </a:xfrm>
              <a:blipFill>
                <a:blip r:embed="rId3"/>
                <a:stretch>
                  <a:fillRect t="-10390" b="-2207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pic>
        <p:nvPicPr>
          <p:cNvPr id="5" name="Picture 4">
            <a:extLst>
              <a:ext uri="{FF2B5EF4-FFF2-40B4-BE49-F238E27FC236}">
                <a16:creationId xmlns:a16="http://schemas.microsoft.com/office/drawing/2014/main" id="{527CD3D4-463D-A045-85B6-D9C67CB03F72}"/>
              </a:ext>
            </a:extLst>
          </p:cNvPr>
          <p:cNvPicPr>
            <a:picLocks noChangeAspect="1"/>
          </p:cNvPicPr>
          <p:nvPr/>
        </p:nvPicPr>
        <p:blipFill rotWithShape="1">
          <a:blip r:embed="rId5"/>
          <a:srcRect t="-1" b="61558"/>
          <a:stretch/>
        </p:blipFill>
        <p:spPr>
          <a:xfrm>
            <a:off x="308919" y="1342303"/>
            <a:ext cx="7772400" cy="1985513"/>
          </a:xfrm>
          <a:prstGeom prst="rect">
            <a:avLst/>
          </a:prstGeom>
        </p:spPr>
      </p:pic>
    </p:spTree>
    <p:extLst>
      <p:ext uri="{BB962C8B-B14F-4D97-AF65-F5344CB8AC3E}">
        <p14:creationId xmlns:p14="http://schemas.microsoft.com/office/powerpoint/2010/main" val="36706535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E37977-4569-834A-8B4A-A809A426A0FD}"/>
              </a:ext>
            </a:extLst>
          </p:cNvPr>
          <p:cNvPicPr>
            <a:picLocks noChangeAspect="1"/>
          </p:cNvPicPr>
          <p:nvPr/>
        </p:nvPicPr>
        <p:blipFill rotWithShape="1">
          <a:blip r:embed="rId3"/>
          <a:srcRect b="34275"/>
          <a:stretch/>
        </p:blipFill>
        <p:spPr>
          <a:xfrm>
            <a:off x="308919" y="1342303"/>
            <a:ext cx="7772400" cy="3394590"/>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09705" y="191166"/>
                <a:ext cx="8248389" cy="964077"/>
              </a:xfrm>
            </p:spPr>
            <p:txBody>
              <a:bodyPr>
                <a:normAutofit fontScale="90000"/>
              </a:bodyPr>
              <a:lstStyle/>
              <a:p>
                <a:r>
                  <a:rPr lang="en-US" sz="3400" dirty="0"/>
                  <a:t>Predicting Target Class of Test Data </a:t>
                </a:r>
                <a14:m>
                  <m:oMath xmlns:m="http://schemas.openxmlformats.org/officeDocument/2006/math">
                    <m:acc>
                      <m:accPr>
                        <m:chr m:val="̃"/>
                        <m:ctrlPr>
                          <a:rPr lang="en-US" sz="3400" i="1" dirty="0">
                            <a:latin typeface="Cambria Math" panose="02040503050406030204" pitchFamily="18" charset="0"/>
                          </a:rPr>
                        </m:ctrlPr>
                      </m:accPr>
                      <m:e>
                        <m:r>
                          <a:rPr lang="en-US" sz="3400" i="1" dirty="0">
                            <a:latin typeface="Cambria Math" panose="02040503050406030204" pitchFamily="18" charset="0"/>
                          </a:rPr>
                          <m:t>𝑥</m:t>
                        </m:r>
                      </m:e>
                    </m:acc>
                  </m:oMath>
                </a14:m>
                <a:r>
                  <a:rPr lang="en-US" sz="3400" dirty="0"/>
                  <a:t> </a:t>
                </a:r>
                <a:br>
                  <a:rPr lang="en-US" sz="3400" dirty="0"/>
                </a:br>
                <a:r>
                  <a:rPr lang="en-US" sz="3400" dirty="0"/>
                  <a:t>Using Posterior Predictive Distribution</a:t>
                </a:r>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09705" y="191166"/>
                <a:ext cx="8248389" cy="964077"/>
              </a:xfrm>
              <a:blipFill>
                <a:blip r:embed="rId4"/>
                <a:stretch>
                  <a:fillRect t="-10390" b="-2207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5"/>
          <a:stretch>
            <a:fillRect/>
          </a:stretch>
        </p:blipFill>
        <p:spPr>
          <a:xfrm>
            <a:off x="0" y="464490"/>
            <a:ext cx="0" cy="0"/>
          </a:xfrm>
          <a:prstGeom prst="rect">
            <a:avLst/>
          </a:prstGeom>
        </p:spPr>
      </p:pic>
      <p:sp>
        <p:nvSpPr>
          <p:cNvPr id="8" name="Rectangle 7">
            <a:extLst>
              <a:ext uri="{FF2B5EF4-FFF2-40B4-BE49-F238E27FC236}">
                <a16:creationId xmlns:a16="http://schemas.microsoft.com/office/drawing/2014/main" id="{DA2EEEA3-CA91-F140-8D0B-E78E71CF8809}"/>
              </a:ext>
            </a:extLst>
          </p:cNvPr>
          <p:cNvSpPr/>
          <p:nvPr/>
        </p:nvSpPr>
        <p:spPr>
          <a:xfrm>
            <a:off x="2203554" y="3727638"/>
            <a:ext cx="4616971" cy="12917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43645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09705" y="191166"/>
                <a:ext cx="8248389" cy="964077"/>
              </a:xfrm>
            </p:spPr>
            <p:txBody>
              <a:bodyPr>
                <a:normAutofit fontScale="90000"/>
              </a:bodyPr>
              <a:lstStyle/>
              <a:p>
                <a:r>
                  <a:rPr lang="en-US" sz="3400" dirty="0"/>
                  <a:t>Predicting Target Class of Test Data </a:t>
                </a:r>
                <a14:m>
                  <m:oMath xmlns:m="http://schemas.openxmlformats.org/officeDocument/2006/math">
                    <m:acc>
                      <m:accPr>
                        <m:chr m:val="̃"/>
                        <m:ctrlPr>
                          <a:rPr lang="en-US" sz="3400" i="1" dirty="0">
                            <a:latin typeface="Cambria Math" panose="02040503050406030204" pitchFamily="18" charset="0"/>
                          </a:rPr>
                        </m:ctrlPr>
                      </m:accPr>
                      <m:e>
                        <m:r>
                          <a:rPr lang="en-US" sz="3400" i="1" dirty="0">
                            <a:latin typeface="Cambria Math" panose="02040503050406030204" pitchFamily="18" charset="0"/>
                          </a:rPr>
                          <m:t>𝑥</m:t>
                        </m:r>
                      </m:e>
                    </m:acc>
                  </m:oMath>
                </a14:m>
                <a:r>
                  <a:rPr lang="en-US" sz="3400" dirty="0"/>
                  <a:t> </a:t>
                </a:r>
                <a:br>
                  <a:rPr lang="en-US" sz="3400" dirty="0"/>
                </a:br>
                <a:r>
                  <a:rPr lang="en-US" sz="3400" dirty="0"/>
                  <a:t>Using Posterior Predictive Distribution</a:t>
                </a:r>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09705" y="191166"/>
                <a:ext cx="8248389" cy="964077"/>
              </a:xfrm>
              <a:blipFill>
                <a:blip r:embed="rId3"/>
                <a:stretch>
                  <a:fillRect t="-10390" b="-2207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pic>
        <p:nvPicPr>
          <p:cNvPr id="8" name="Picture 7">
            <a:extLst>
              <a:ext uri="{FF2B5EF4-FFF2-40B4-BE49-F238E27FC236}">
                <a16:creationId xmlns:a16="http://schemas.microsoft.com/office/drawing/2014/main" id="{D79572AE-0171-3D46-A40B-489604AD34BF}"/>
              </a:ext>
            </a:extLst>
          </p:cNvPr>
          <p:cNvPicPr>
            <a:picLocks noChangeAspect="1"/>
          </p:cNvPicPr>
          <p:nvPr/>
        </p:nvPicPr>
        <p:blipFill rotWithShape="1">
          <a:blip r:embed="rId5"/>
          <a:srcRect b="34275"/>
          <a:stretch/>
        </p:blipFill>
        <p:spPr>
          <a:xfrm>
            <a:off x="308919" y="1342303"/>
            <a:ext cx="7772400" cy="3394590"/>
          </a:xfrm>
          <a:prstGeom prst="rect">
            <a:avLst/>
          </a:prstGeom>
        </p:spPr>
      </p:pic>
      <p:sp>
        <p:nvSpPr>
          <p:cNvPr id="9" name="Rectangle 8">
            <a:extLst>
              <a:ext uri="{FF2B5EF4-FFF2-40B4-BE49-F238E27FC236}">
                <a16:creationId xmlns:a16="http://schemas.microsoft.com/office/drawing/2014/main" id="{492D328B-952E-514F-82A1-EC099CFE47F0}"/>
              </a:ext>
            </a:extLst>
          </p:cNvPr>
          <p:cNvSpPr/>
          <p:nvPr/>
        </p:nvSpPr>
        <p:spPr>
          <a:xfrm>
            <a:off x="7317090" y="4034970"/>
            <a:ext cx="1940863" cy="338554"/>
          </a:xfrm>
          <a:prstGeom prst="rect">
            <a:avLst/>
          </a:prstGeom>
        </p:spPr>
        <p:txBody>
          <a:bodyPr wrap="square">
            <a:spAutoFit/>
          </a:bodyPr>
          <a:lstStyle/>
          <a:p>
            <a:pPr algn="ctr"/>
            <a:r>
              <a:rPr lang="en-US" sz="1600" dirty="0"/>
              <a:t>log ab = log a + log b</a:t>
            </a:r>
          </a:p>
        </p:txBody>
      </p:sp>
      <p:cxnSp>
        <p:nvCxnSpPr>
          <p:cNvPr id="11" name="Straight Arrow Connector 10">
            <a:extLst>
              <a:ext uri="{FF2B5EF4-FFF2-40B4-BE49-F238E27FC236}">
                <a16:creationId xmlns:a16="http://schemas.microsoft.com/office/drawing/2014/main" id="{47EA7FFA-B7D1-9E43-8CD7-6E879F8B67B5}"/>
              </a:ext>
            </a:extLst>
          </p:cNvPr>
          <p:cNvCxnSpPr/>
          <p:nvPr/>
        </p:nvCxnSpPr>
        <p:spPr>
          <a:xfrm flipH="1">
            <a:off x="6825031" y="4219238"/>
            <a:ext cx="537029" cy="0"/>
          </a:xfrm>
          <a:prstGeom prst="straightConnector1">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837032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DBC0227-0EF8-3244-AB9D-3D03FA06170E}"/>
              </a:ext>
            </a:extLst>
          </p:cNvPr>
          <p:cNvPicPr>
            <a:picLocks noChangeAspect="1"/>
          </p:cNvPicPr>
          <p:nvPr/>
        </p:nvPicPr>
        <p:blipFill>
          <a:blip r:embed="rId3"/>
          <a:stretch>
            <a:fillRect/>
          </a:stretch>
        </p:blipFill>
        <p:spPr>
          <a:xfrm>
            <a:off x="308919" y="1342302"/>
            <a:ext cx="7772400" cy="5164885"/>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09705" y="191166"/>
                <a:ext cx="8248389" cy="964077"/>
              </a:xfrm>
            </p:spPr>
            <p:txBody>
              <a:bodyPr>
                <a:normAutofit fontScale="90000"/>
              </a:bodyPr>
              <a:lstStyle/>
              <a:p>
                <a:r>
                  <a:rPr lang="en-US" sz="3400" dirty="0"/>
                  <a:t>Predicting Target Class of Test Data </a:t>
                </a:r>
                <a14:m>
                  <m:oMath xmlns:m="http://schemas.openxmlformats.org/officeDocument/2006/math">
                    <m:acc>
                      <m:accPr>
                        <m:chr m:val="̃"/>
                        <m:ctrlPr>
                          <a:rPr lang="en-US" sz="3400" i="1" dirty="0">
                            <a:latin typeface="Cambria Math" panose="02040503050406030204" pitchFamily="18" charset="0"/>
                          </a:rPr>
                        </m:ctrlPr>
                      </m:accPr>
                      <m:e>
                        <m:r>
                          <a:rPr lang="en-US" sz="3400" i="1" dirty="0">
                            <a:latin typeface="Cambria Math" panose="02040503050406030204" pitchFamily="18" charset="0"/>
                          </a:rPr>
                          <m:t>𝑥</m:t>
                        </m:r>
                      </m:e>
                    </m:acc>
                  </m:oMath>
                </a14:m>
                <a:r>
                  <a:rPr lang="en-US" sz="3400" dirty="0"/>
                  <a:t> </a:t>
                </a:r>
                <a:br>
                  <a:rPr lang="en-US" sz="3400" dirty="0"/>
                </a:br>
                <a:r>
                  <a:rPr lang="en-US" sz="3400" dirty="0"/>
                  <a:t>Using Posterior Predictive Distribution</a:t>
                </a:r>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09705" y="191166"/>
                <a:ext cx="8248389" cy="964077"/>
              </a:xfrm>
              <a:blipFill>
                <a:blip r:embed="rId4"/>
                <a:stretch>
                  <a:fillRect t="-10390" b="-2207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5"/>
          <a:stretch>
            <a:fillRect/>
          </a:stretch>
        </p:blipFill>
        <p:spPr>
          <a:xfrm>
            <a:off x="0" y="464490"/>
            <a:ext cx="0" cy="0"/>
          </a:xfrm>
          <a:prstGeom prst="rect">
            <a:avLst/>
          </a:prstGeom>
        </p:spPr>
      </p:pic>
      <p:sp>
        <p:nvSpPr>
          <p:cNvPr id="5" name="Rectangle 4">
            <a:extLst>
              <a:ext uri="{FF2B5EF4-FFF2-40B4-BE49-F238E27FC236}">
                <a16:creationId xmlns:a16="http://schemas.microsoft.com/office/drawing/2014/main" id="{8DCE05DC-AA12-DA4E-B412-8517D1E5CACF}"/>
              </a:ext>
            </a:extLst>
          </p:cNvPr>
          <p:cNvSpPr/>
          <p:nvPr/>
        </p:nvSpPr>
        <p:spPr>
          <a:xfrm>
            <a:off x="7317090" y="4034970"/>
            <a:ext cx="1940863" cy="338554"/>
          </a:xfrm>
          <a:prstGeom prst="rect">
            <a:avLst/>
          </a:prstGeom>
        </p:spPr>
        <p:txBody>
          <a:bodyPr wrap="square">
            <a:spAutoFit/>
          </a:bodyPr>
          <a:lstStyle/>
          <a:p>
            <a:pPr algn="ctr"/>
            <a:r>
              <a:rPr lang="en-US" sz="1600" dirty="0"/>
              <a:t>log ab = log a + log b</a:t>
            </a:r>
          </a:p>
        </p:txBody>
      </p:sp>
      <p:cxnSp>
        <p:nvCxnSpPr>
          <p:cNvPr id="6" name="Straight Arrow Connector 5">
            <a:extLst>
              <a:ext uri="{FF2B5EF4-FFF2-40B4-BE49-F238E27FC236}">
                <a16:creationId xmlns:a16="http://schemas.microsoft.com/office/drawing/2014/main" id="{39FA000A-AF09-F34E-8E51-0FABABDEC1D5}"/>
              </a:ext>
            </a:extLst>
          </p:cNvPr>
          <p:cNvCxnSpPr/>
          <p:nvPr/>
        </p:nvCxnSpPr>
        <p:spPr>
          <a:xfrm flipH="1">
            <a:off x="6825031" y="4219238"/>
            <a:ext cx="537029" cy="0"/>
          </a:xfrm>
          <a:prstGeom prst="straightConnector1">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sp>
        <p:nvSpPr>
          <p:cNvPr id="3" name="Oval 2">
            <a:extLst>
              <a:ext uri="{FF2B5EF4-FFF2-40B4-BE49-F238E27FC236}">
                <a16:creationId xmlns:a16="http://schemas.microsoft.com/office/drawing/2014/main" id="{17425B96-047D-524B-8B96-48CCAF4E1CA7}"/>
              </a:ext>
            </a:extLst>
          </p:cNvPr>
          <p:cNvSpPr/>
          <p:nvPr/>
        </p:nvSpPr>
        <p:spPr>
          <a:xfrm>
            <a:off x="2420080" y="3875314"/>
            <a:ext cx="1727200" cy="667657"/>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04E179B-70C7-7B44-B26F-32AC5DB4559D}"/>
              </a:ext>
            </a:extLst>
          </p:cNvPr>
          <p:cNvSpPr/>
          <p:nvPr/>
        </p:nvSpPr>
        <p:spPr>
          <a:xfrm>
            <a:off x="2347998" y="5795988"/>
            <a:ext cx="1799281" cy="667657"/>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DE9BAE5-0D30-8945-9E48-AAE875FED090}"/>
              </a:ext>
            </a:extLst>
          </p:cNvPr>
          <p:cNvSpPr/>
          <p:nvPr/>
        </p:nvSpPr>
        <p:spPr>
          <a:xfrm>
            <a:off x="4329241" y="3647811"/>
            <a:ext cx="2446313" cy="1170933"/>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9E9A864-F347-2844-8195-6407FB96F30A}"/>
              </a:ext>
            </a:extLst>
          </p:cNvPr>
          <p:cNvSpPr/>
          <p:nvPr/>
        </p:nvSpPr>
        <p:spPr>
          <a:xfrm>
            <a:off x="4326169" y="5570954"/>
            <a:ext cx="2498862" cy="1170933"/>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70114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30928852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Naïve Bayes Example</a:t>
            </a:r>
          </a:p>
        </p:txBody>
      </p:sp>
    </p:spTree>
    <p:extLst>
      <p:ext uri="{BB962C8B-B14F-4D97-AF65-F5344CB8AC3E}">
        <p14:creationId xmlns:p14="http://schemas.microsoft.com/office/powerpoint/2010/main" val="119349807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2983952485"/>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b="0" i="1" dirty="0" smtClean="0">
                                      <a:solidFill>
                                        <a:schemeClr val="bg1"/>
                                      </a:solidFill>
                                      <a:latin typeface="Cambria Math" panose="02040503050406030204" pitchFamily="18" charset="0"/>
                                    </a:rPr>
                                    <m:t>𝑥</m:t>
                                  </m:r>
                                </m:e>
                              </m:acc>
                              <m:r>
                                <m:rPr>
                                  <m:nor/>
                                </m:rPr>
                                <a:rPr lang="en-US" sz="1600" b="0" i="0" baseline="-25000" dirty="0" smtClean="0">
                                  <a:solidFill>
                                    <a:schemeClr val="bg1"/>
                                  </a:solidFill>
                                </a:rPr>
                                <m:t>1</m:t>
                              </m:r>
                            </m:oMath>
                          </a14:m>
                          <a:r>
                            <a:rPr lang="en-US" sz="1600" dirty="0">
                              <a:solidFill>
                                <a:schemeClr val="bg1"/>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b="0" i="1" dirty="0" smtClean="0">
                                      <a:solidFill>
                                        <a:schemeClr val="bg1"/>
                                      </a:solidFill>
                                      <a:latin typeface="Cambria Math" panose="02040503050406030204" pitchFamily="18" charset="0"/>
                                    </a:rPr>
                                    <m:t>𝑥</m:t>
                                  </m:r>
                                </m:e>
                              </m:acc>
                            </m:oMath>
                          </a14:m>
                          <a:r>
                            <a:rPr lang="en-US" sz="1600" baseline="-25000" dirty="0">
                              <a:solidFill>
                                <a:schemeClr val="bg1"/>
                              </a:solidFill>
                            </a:rPr>
                            <a:t>2</a:t>
                          </a:r>
                          <a:r>
                            <a:rPr lang="en-US" sz="1600" dirty="0">
                              <a:solidFill>
                                <a:schemeClr val="bg1"/>
                              </a:solidFill>
                            </a:rPr>
                            <a:t> = 0</a:t>
                          </a:r>
                        </a:p>
                      </a:txBody>
                      <a:tcPr marT="0" marB="0" anchor="ctr"/>
                    </a:tc>
                    <a:tc>
                      <a:txBody>
                        <a:bodyPr/>
                        <a:lstStyle/>
                        <a:p>
                          <a:pPr algn="ct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i="1" dirty="0">
                                      <a:solidFill>
                                        <a:schemeClr val="bg1"/>
                                      </a:solidFill>
                                      <a:latin typeface="Cambria Math" panose="02040503050406030204" pitchFamily="18" charset="0"/>
                                    </a:rPr>
                                    <m:t>𝑦</m:t>
                                  </m:r>
                                </m:e>
                              </m:acc>
                              <m:r>
                                <a:rPr lang="en-US" sz="1600" b="0" i="1" dirty="0" smtClean="0">
                                  <a:solidFill>
                                    <a:schemeClr val="bg1"/>
                                  </a:solidFill>
                                  <a:latin typeface="Cambria Math" panose="02040503050406030204" pitchFamily="18" charset="0"/>
                                </a:rPr>
                                <m:t> </m:t>
                              </m:r>
                            </m:oMath>
                          </a14:m>
                          <a:r>
                            <a:rPr lang="en-US" sz="1600" dirty="0">
                              <a:solidFill>
                                <a:schemeClr val="bg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2983952485"/>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3"/>
                          <a:stretch>
                            <a:fillRect t="-510000" r="-211364" b="-45000"/>
                          </a:stretch>
                        </a:blipFill>
                      </a:tcPr>
                    </a:tc>
                    <a:tc>
                      <a:txBody>
                        <a:bodyPr/>
                        <a:lstStyle/>
                        <a:p>
                          <a:endParaRPr lang="en-US"/>
                        </a:p>
                      </a:txBody>
                      <a:tcPr marT="0" marB="0" anchor="ctr">
                        <a:blipFill>
                          <a:blip r:embed="rId3"/>
                          <a:stretch>
                            <a:fillRect l="-102326" t="-510000" r="-116279" b="-45000"/>
                          </a:stretch>
                        </a:blipFill>
                      </a:tcPr>
                    </a:tc>
                    <a:tc>
                      <a:txBody>
                        <a:bodyPr/>
                        <a:lstStyle/>
                        <a:p>
                          <a:endParaRPr lang="en-US"/>
                        </a:p>
                      </a:txBody>
                      <a:tcPr marT="0" marB="0" anchor="ctr">
                        <a:blipFill>
                          <a:blip r:embed="rId3"/>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p:txBody>
      </p:sp>
    </p:spTree>
    <p:extLst>
      <p:ext uri="{BB962C8B-B14F-4D97-AF65-F5344CB8AC3E}">
        <p14:creationId xmlns:p14="http://schemas.microsoft.com/office/powerpoint/2010/main" val="392747086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988392575"/>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solidFill>
                                <a:srgbClr val="FF0000"/>
                              </a:solidFill>
                            </a:rPr>
                            <a:t>x</a:t>
                          </a:r>
                          <a:r>
                            <a:rPr lang="en-US" sz="1600" baseline="-25000" dirty="0">
                              <a:solidFill>
                                <a:srgbClr val="FF0000"/>
                              </a:solidFill>
                            </a:rPr>
                            <a:t>11</a:t>
                          </a:r>
                          <a:r>
                            <a:rPr lang="en-US" sz="1600" dirty="0">
                              <a:solidFill>
                                <a:srgbClr val="FF000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solidFill>
                                <a:srgbClr val="FF0000"/>
                              </a:solidFill>
                            </a:rPr>
                            <a:t>x</a:t>
                          </a:r>
                          <a:r>
                            <a:rPr lang="en-US" sz="1600" baseline="-25000" dirty="0">
                              <a:solidFill>
                                <a:srgbClr val="FF0000"/>
                              </a:solidFill>
                            </a:rPr>
                            <a:t>21</a:t>
                          </a:r>
                          <a:r>
                            <a:rPr lang="en-US" sz="1600" dirty="0">
                              <a:solidFill>
                                <a:srgbClr val="FF000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FF0000"/>
                              </a:solidFill>
                            </a:rPr>
                            <a:t>x</a:t>
                          </a:r>
                          <a:r>
                            <a:rPr lang="en-US" sz="1600" baseline="-25000" dirty="0">
                              <a:solidFill>
                                <a:srgbClr val="FF0000"/>
                              </a:solidFill>
                            </a:rPr>
                            <a:t>31</a:t>
                          </a:r>
                          <a:r>
                            <a:rPr lang="en-US" sz="1600" dirty="0">
                              <a:solidFill>
                                <a:srgbClr val="FF000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b="0" i="1" dirty="0" smtClean="0">
                                      <a:solidFill>
                                        <a:schemeClr val="bg1"/>
                                      </a:solidFill>
                                      <a:latin typeface="Cambria Math" panose="02040503050406030204" pitchFamily="18" charset="0"/>
                                    </a:rPr>
                                    <m:t>𝑥</m:t>
                                  </m:r>
                                </m:e>
                              </m:acc>
                              <m:r>
                                <m:rPr>
                                  <m:nor/>
                                </m:rPr>
                                <a:rPr lang="en-US" sz="1600" b="0" i="0" baseline="-25000" dirty="0" smtClean="0">
                                  <a:solidFill>
                                    <a:schemeClr val="bg1"/>
                                  </a:solidFill>
                                </a:rPr>
                                <m:t>1</m:t>
                              </m:r>
                            </m:oMath>
                          </a14:m>
                          <a:r>
                            <a:rPr lang="en-US" sz="1600" dirty="0">
                              <a:solidFill>
                                <a:schemeClr val="bg1"/>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b="0" i="1" dirty="0" smtClean="0">
                                      <a:solidFill>
                                        <a:schemeClr val="bg1"/>
                                      </a:solidFill>
                                      <a:latin typeface="Cambria Math" panose="02040503050406030204" pitchFamily="18" charset="0"/>
                                    </a:rPr>
                                    <m:t>𝑥</m:t>
                                  </m:r>
                                </m:e>
                              </m:acc>
                            </m:oMath>
                          </a14:m>
                          <a:r>
                            <a:rPr lang="en-US" sz="1600" baseline="-25000" dirty="0">
                              <a:solidFill>
                                <a:schemeClr val="bg1"/>
                              </a:solidFill>
                            </a:rPr>
                            <a:t>2</a:t>
                          </a:r>
                          <a:r>
                            <a:rPr lang="en-US" sz="1600" dirty="0">
                              <a:solidFill>
                                <a:schemeClr val="bg1"/>
                              </a:solidFill>
                            </a:rPr>
                            <a:t> = 0</a:t>
                          </a:r>
                        </a:p>
                      </a:txBody>
                      <a:tcPr marT="0" marB="0" anchor="ctr"/>
                    </a:tc>
                    <a:tc>
                      <a:txBody>
                        <a:bodyPr/>
                        <a:lstStyle/>
                        <a:p>
                          <a:pPr algn="ct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i="1" dirty="0">
                                      <a:solidFill>
                                        <a:schemeClr val="bg1"/>
                                      </a:solidFill>
                                      <a:latin typeface="Cambria Math" panose="02040503050406030204" pitchFamily="18" charset="0"/>
                                    </a:rPr>
                                    <m:t>𝑦</m:t>
                                  </m:r>
                                </m:e>
                              </m:acc>
                              <m:r>
                                <a:rPr lang="en-US" sz="1600" b="0" i="1" dirty="0" smtClean="0">
                                  <a:solidFill>
                                    <a:schemeClr val="bg1"/>
                                  </a:solidFill>
                                  <a:latin typeface="Cambria Math" panose="02040503050406030204" pitchFamily="18" charset="0"/>
                                </a:rPr>
                                <m:t> </m:t>
                              </m:r>
                            </m:oMath>
                          </a14:m>
                          <a:r>
                            <a:rPr lang="en-US" sz="1600" dirty="0">
                              <a:solidFill>
                                <a:schemeClr val="bg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988392575"/>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solidFill>
                                <a:srgbClr val="FF0000"/>
                              </a:solidFill>
                            </a:rPr>
                            <a:t>x</a:t>
                          </a:r>
                          <a:r>
                            <a:rPr lang="en-US" sz="1600" baseline="-25000" dirty="0">
                              <a:solidFill>
                                <a:srgbClr val="FF0000"/>
                              </a:solidFill>
                            </a:rPr>
                            <a:t>11</a:t>
                          </a:r>
                          <a:r>
                            <a:rPr lang="en-US" sz="1600" dirty="0">
                              <a:solidFill>
                                <a:srgbClr val="FF000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solidFill>
                                <a:srgbClr val="FF0000"/>
                              </a:solidFill>
                            </a:rPr>
                            <a:t>x</a:t>
                          </a:r>
                          <a:r>
                            <a:rPr lang="en-US" sz="1600" baseline="-25000" dirty="0">
                              <a:solidFill>
                                <a:srgbClr val="FF0000"/>
                              </a:solidFill>
                            </a:rPr>
                            <a:t>21</a:t>
                          </a:r>
                          <a:r>
                            <a:rPr lang="en-US" sz="1600" dirty="0">
                              <a:solidFill>
                                <a:srgbClr val="FF000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FF0000"/>
                              </a:solidFill>
                            </a:rPr>
                            <a:t>x</a:t>
                          </a:r>
                          <a:r>
                            <a:rPr lang="en-US" sz="1600" baseline="-25000" dirty="0">
                              <a:solidFill>
                                <a:srgbClr val="FF0000"/>
                              </a:solidFill>
                            </a:rPr>
                            <a:t>31</a:t>
                          </a:r>
                          <a:r>
                            <a:rPr lang="en-US" sz="1600" dirty="0">
                              <a:solidFill>
                                <a:srgbClr val="FF000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3"/>
                          <a:stretch>
                            <a:fillRect t="-510000" r="-211364" b="-45000"/>
                          </a:stretch>
                        </a:blipFill>
                      </a:tcPr>
                    </a:tc>
                    <a:tc>
                      <a:txBody>
                        <a:bodyPr/>
                        <a:lstStyle/>
                        <a:p>
                          <a:endParaRPr lang="en-US"/>
                        </a:p>
                      </a:txBody>
                      <a:tcPr marT="0" marB="0" anchor="ctr">
                        <a:blipFill>
                          <a:blip r:embed="rId3"/>
                          <a:stretch>
                            <a:fillRect l="-102326" t="-510000" r="-116279" b="-45000"/>
                          </a:stretch>
                        </a:blipFill>
                      </a:tcPr>
                    </a:tc>
                    <a:tc>
                      <a:txBody>
                        <a:bodyPr/>
                        <a:lstStyle/>
                        <a:p>
                          <a:endParaRPr lang="en-US"/>
                        </a:p>
                      </a:txBody>
                      <a:tcPr marT="0" marB="0" anchor="ctr">
                        <a:blipFill>
                          <a:blip r:embed="rId3"/>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p:txBody>
      </p:sp>
    </p:spTree>
    <p:extLst>
      <p:ext uri="{BB962C8B-B14F-4D97-AF65-F5344CB8AC3E}">
        <p14:creationId xmlns:p14="http://schemas.microsoft.com/office/powerpoint/2010/main" val="27221487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763353501"/>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12</a:t>
                          </a:r>
                          <a:r>
                            <a:rPr lang="en-US" sz="1600" dirty="0">
                              <a:solidFill>
                                <a:srgbClr val="FF0000"/>
                              </a:solidFill>
                            </a:rPr>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22</a:t>
                          </a:r>
                          <a:r>
                            <a:rPr lang="en-US" sz="1600" dirty="0">
                              <a:solidFill>
                                <a:srgbClr val="FF0000"/>
                              </a:solidFill>
                            </a:rPr>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32</a:t>
                          </a:r>
                          <a:r>
                            <a:rPr lang="en-US" sz="1600" dirty="0">
                              <a:solidFill>
                                <a:srgbClr val="FF0000"/>
                              </a:solidFill>
                            </a:rPr>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b="0" i="1" dirty="0" smtClean="0">
                                      <a:solidFill>
                                        <a:schemeClr val="bg1"/>
                                      </a:solidFill>
                                      <a:latin typeface="Cambria Math" panose="02040503050406030204" pitchFamily="18" charset="0"/>
                                    </a:rPr>
                                    <m:t>𝑥</m:t>
                                  </m:r>
                                </m:e>
                              </m:acc>
                              <m:r>
                                <m:rPr>
                                  <m:nor/>
                                </m:rPr>
                                <a:rPr lang="en-US" sz="1600" b="0" i="0" baseline="-25000" dirty="0" smtClean="0">
                                  <a:solidFill>
                                    <a:schemeClr val="bg1"/>
                                  </a:solidFill>
                                </a:rPr>
                                <m:t>1</m:t>
                              </m:r>
                            </m:oMath>
                          </a14:m>
                          <a:r>
                            <a:rPr lang="en-US" sz="1600" dirty="0">
                              <a:solidFill>
                                <a:schemeClr val="bg1"/>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b="0" i="1" dirty="0" smtClean="0">
                                      <a:solidFill>
                                        <a:schemeClr val="bg1"/>
                                      </a:solidFill>
                                      <a:latin typeface="Cambria Math" panose="02040503050406030204" pitchFamily="18" charset="0"/>
                                    </a:rPr>
                                    <m:t>𝑥</m:t>
                                  </m:r>
                                </m:e>
                              </m:acc>
                            </m:oMath>
                          </a14:m>
                          <a:r>
                            <a:rPr lang="en-US" sz="1600" baseline="-25000" dirty="0">
                              <a:solidFill>
                                <a:schemeClr val="bg1"/>
                              </a:solidFill>
                            </a:rPr>
                            <a:t>2</a:t>
                          </a:r>
                          <a:r>
                            <a:rPr lang="en-US" sz="1600" dirty="0">
                              <a:solidFill>
                                <a:schemeClr val="bg1"/>
                              </a:solidFill>
                            </a:rPr>
                            <a:t> = 0</a:t>
                          </a:r>
                        </a:p>
                      </a:txBody>
                      <a:tcPr marT="0" marB="0" anchor="ctr"/>
                    </a:tc>
                    <a:tc>
                      <a:txBody>
                        <a:bodyPr/>
                        <a:lstStyle/>
                        <a:p>
                          <a:pPr algn="ct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i="1" dirty="0">
                                      <a:solidFill>
                                        <a:schemeClr val="bg1"/>
                                      </a:solidFill>
                                      <a:latin typeface="Cambria Math" panose="02040503050406030204" pitchFamily="18" charset="0"/>
                                    </a:rPr>
                                    <m:t>𝑦</m:t>
                                  </m:r>
                                </m:e>
                              </m:acc>
                              <m:r>
                                <a:rPr lang="en-US" sz="1600" b="0" i="1" dirty="0" smtClean="0">
                                  <a:solidFill>
                                    <a:schemeClr val="bg1"/>
                                  </a:solidFill>
                                  <a:latin typeface="Cambria Math" panose="02040503050406030204" pitchFamily="18" charset="0"/>
                                </a:rPr>
                                <m:t> </m:t>
                              </m:r>
                            </m:oMath>
                          </a14:m>
                          <a:r>
                            <a:rPr lang="en-US" sz="1600" dirty="0">
                              <a:solidFill>
                                <a:schemeClr val="bg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763353501"/>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12</a:t>
                          </a:r>
                          <a:r>
                            <a:rPr lang="en-US" sz="1600" dirty="0">
                              <a:solidFill>
                                <a:srgbClr val="FF0000"/>
                              </a:solidFill>
                            </a:rPr>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22</a:t>
                          </a:r>
                          <a:r>
                            <a:rPr lang="en-US" sz="1600" dirty="0">
                              <a:solidFill>
                                <a:srgbClr val="FF0000"/>
                              </a:solidFill>
                            </a:rPr>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32</a:t>
                          </a:r>
                          <a:r>
                            <a:rPr lang="en-US" sz="1600" dirty="0">
                              <a:solidFill>
                                <a:srgbClr val="FF0000"/>
                              </a:solidFill>
                            </a:rPr>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3"/>
                          <a:stretch>
                            <a:fillRect t="-510000" r="-211364" b="-45000"/>
                          </a:stretch>
                        </a:blipFill>
                      </a:tcPr>
                    </a:tc>
                    <a:tc>
                      <a:txBody>
                        <a:bodyPr/>
                        <a:lstStyle/>
                        <a:p>
                          <a:endParaRPr lang="en-US"/>
                        </a:p>
                      </a:txBody>
                      <a:tcPr marT="0" marB="0" anchor="ctr">
                        <a:blipFill>
                          <a:blip r:embed="rId3"/>
                          <a:stretch>
                            <a:fillRect l="-102326" t="-510000" r="-116279" b="-45000"/>
                          </a:stretch>
                        </a:blipFill>
                      </a:tcPr>
                    </a:tc>
                    <a:tc>
                      <a:txBody>
                        <a:bodyPr/>
                        <a:lstStyle/>
                        <a:p>
                          <a:endParaRPr lang="en-US"/>
                        </a:p>
                      </a:txBody>
                      <a:tcPr marT="0" marB="0" anchor="ctr">
                        <a:blipFill>
                          <a:blip r:embed="rId3"/>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p:txBody>
      </p:sp>
    </p:spTree>
    <p:extLst>
      <p:ext uri="{BB962C8B-B14F-4D97-AF65-F5344CB8AC3E}">
        <p14:creationId xmlns:p14="http://schemas.microsoft.com/office/powerpoint/2010/main" val="320122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b="59238"/>
          <a:stretch/>
        </p:blipFill>
        <p:spPr>
          <a:xfrm>
            <a:off x="431800" y="1136650"/>
            <a:ext cx="8280400" cy="2241550"/>
          </a:xfrm>
          <a:prstGeom prst="rect">
            <a:avLst/>
          </a:prstGeom>
        </p:spPr>
      </p:pic>
      <p:sp>
        <p:nvSpPr>
          <p:cNvPr id="3" name="Rectangle 2"/>
          <p:cNvSpPr/>
          <p:nvPr/>
        </p:nvSpPr>
        <p:spPr>
          <a:xfrm>
            <a:off x="5308600" y="2413000"/>
            <a:ext cx="2768600" cy="1295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CF0C14D4-0E37-784B-8FAB-A5D4ABA580AE}"/>
              </a:ext>
            </a:extLst>
          </p:cNvPr>
          <p:cNvSpPr>
            <a:spLocks noGrp="1"/>
          </p:cNvSpPr>
          <p:nvPr>
            <p:ph type="title"/>
          </p:nvPr>
        </p:nvSpPr>
        <p:spPr>
          <a:xfrm>
            <a:off x="457200" y="89218"/>
            <a:ext cx="8229600" cy="1143000"/>
          </a:xfrm>
        </p:spPr>
        <p:txBody>
          <a:bodyPr>
            <a:normAutofit/>
          </a:bodyPr>
          <a:lstStyle/>
          <a:p>
            <a:r>
              <a:rPr lang="en-US" sz="3400" dirty="0"/>
              <a:t>ML estimation of </a:t>
            </a:r>
            <a:r>
              <a:rPr lang="en-US" sz="3400" dirty="0" err="1"/>
              <a:t>μ</a:t>
            </a:r>
            <a:r>
              <a:rPr lang="en-US" sz="3400" dirty="0"/>
              <a:t>, σ</a:t>
            </a:r>
            <a:r>
              <a:rPr lang="en-US" sz="3400" baseline="30000" dirty="0"/>
              <a:t>2 </a:t>
            </a:r>
            <a:r>
              <a:rPr lang="en-US" sz="3400" dirty="0"/>
              <a:t>given </a:t>
            </a:r>
            <a:br>
              <a:rPr lang="en-US" sz="3400" dirty="0"/>
            </a:br>
            <a:r>
              <a:rPr lang="en-US" sz="3400" dirty="0"/>
              <a:t>training data D = {x</a:t>
            </a:r>
            <a:r>
              <a:rPr lang="en-US" sz="3400" baseline="-25000" dirty="0"/>
              <a:t>1</a:t>
            </a:r>
            <a:r>
              <a:rPr lang="en-US" sz="3400" dirty="0"/>
              <a:t>,…,</a:t>
            </a:r>
            <a:r>
              <a:rPr lang="en-US" sz="3400" dirty="0" err="1"/>
              <a:t>x</a:t>
            </a:r>
            <a:r>
              <a:rPr lang="en-US" sz="3400" baseline="-25000" dirty="0" err="1"/>
              <a:t>N</a:t>
            </a:r>
            <a:r>
              <a:rPr lang="en-US" sz="3400" dirty="0"/>
              <a:t>}</a:t>
            </a:r>
            <a:endParaRPr lang="en-US" sz="3400" baseline="-25000" dirty="0"/>
          </a:p>
        </p:txBody>
      </p:sp>
    </p:spTree>
    <p:extLst>
      <p:ext uri="{BB962C8B-B14F-4D97-AF65-F5344CB8AC3E}">
        <p14:creationId xmlns:p14="http://schemas.microsoft.com/office/powerpoint/2010/main" val="359485284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2601443118"/>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solidFill>
                                <a:srgbClr val="FF0000"/>
                              </a:solidFill>
                            </a:rPr>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x</a:t>
                          </a:r>
                          <a:r>
                            <a:rPr lang="en-US" sz="1600" baseline="-25000" dirty="0">
                              <a:solidFill>
                                <a:schemeClr val="tx1"/>
                              </a:solidFill>
                            </a:rPr>
                            <a:t>12</a:t>
                          </a:r>
                          <a:r>
                            <a:rPr lang="en-US" sz="1600" dirty="0">
                              <a:solidFill>
                                <a:schemeClr val="tx1"/>
                              </a:solidFill>
                            </a:rPr>
                            <a:t> = 0</a:t>
                          </a:r>
                        </a:p>
                      </a:txBody>
                      <a:tcPr marT="0" marB="0" anchor="ctr"/>
                    </a:tc>
                    <a:tc>
                      <a:txBody>
                        <a:bodyPr/>
                        <a:lstStyle/>
                        <a:p>
                          <a:pPr algn="ctr"/>
                          <a:r>
                            <a:rPr lang="en-US" sz="1600" dirty="0">
                              <a:solidFill>
                                <a:srgbClr val="FF0000"/>
                              </a:solidFill>
                            </a:rPr>
                            <a:t>y</a:t>
                          </a:r>
                          <a:r>
                            <a:rPr lang="en-US" sz="1600" baseline="-25000" dirty="0">
                              <a:solidFill>
                                <a:srgbClr val="FF0000"/>
                              </a:solidFill>
                            </a:rPr>
                            <a:t>1</a:t>
                          </a:r>
                          <a:r>
                            <a:rPr lang="en-US" sz="1600" dirty="0">
                              <a:solidFill>
                                <a:srgbClr val="FF0000"/>
                              </a:solidFill>
                            </a:rPr>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x</a:t>
                          </a:r>
                          <a:r>
                            <a:rPr lang="en-US" sz="1600" baseline="-25000" dirty="0">
                              <a:solidFill>
                                <a:schemeClr val="tx1"/>
                              </a:solidFill>
                            </a:rPr>
                            <a:t>22</a:t>
                          </a:r>
                          <a:r>
                            <a:rPr lang="en-US" sz="1600" dirty="0">
                              <a:solidFill>
                                <a:schemeClr val="tx1"/>
                              </a:solidFill>
                            </a:rPr>
                            <a:t> = 1</a:t>
                          </a:r>
                        </a:p>
                      </a:txBody>
                      <a:tcPr marT="0" marB="0" anchor="ctr"/>
                    </a:tc>
                    <a:tc>
                      <a:txBody>
                        <a:bodyPr/>
                        <a:lstStyle/>
                        <a:p>
                          <a:pPr algn="ctr"/>
                          <a:r>
                            <a:rPr lang="en-US" sz="1600" dirty="0">
                              <a:solidFill>
                                <a:srgbClr val="FF0000"/>
                              </a:solidFill>
                            </a:rPr>
                            <a:t>y</a:t>
                          </a:r>
                          <a:r>
                            <a:rPr lang="en-US" sz="1600" baseline="-25000" dirty="0">
                              <a:solidFill>
                                <a:srgbClr val="FF0000"/>
                              </a:solidFill>
                            </a:rPr>
                            <a:t>2</a:t>
                          </a:r>
                          <a:r>
                            <a:rPr lang="en-US" sz="1600" dirty="0">
                              <a:solidFill>
                                <a:srgbClr val="FF0000"/>
                              </a:solidFill>
                            </a:rPr>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x</a:t>
                          </a:r>
                          <a:r>
                            <a:rPr lang="en-US" sz="1600" baseline="-25000" dirty="0">
                              <a:solidFill>
                                <a:schemeClr val="tx1"/>
                              </a:solidFill>
                            </a:rPr>
                            <a:t>32</a:t>
                          </a:r>
                          <a:r>
                            <a:rPr lang="en-US" sz="1600" dirty="0">
                              <a:solidFill>
                                <a:schemeClr val="tx1"/>
                              </a:solidFill>
                            </a:rPr>
                            <a:t> = 0</a:t>
                          </a:r>
                        </a:p>
                      </a:txBody>
                      <a:tcPr marT="0" marB="0" anchor="ctr"/>
                    </a:tc>
                    <a:tc>
                      <a:txBody>
                        <a:bodyPr/>
                        <a:lstStyle/>
                        <a:p>
                          <a:pPr algn="ctr"/>
                          <a:r>
                            <a:rPr lang="en-US" sz="1600" dirty="0">
                              <a:solidFill>
                                <a:srgbClr val="FF0000"/>
                              </a:solidFill>
                            </a:rPr>
                            <a:t>y</a:t>
                          </a:r>
                          <a:r>
                            <a:rPr lang="en-US" sz="1600" baseline="-25000" dirty="0">
                              <a:solidFill>
                                <a:srgbClr val="FF0000"/>
                              </a:solidFill>
                            </a:rPr>
                            <a:t>3</a:t>
                          </a:r>
                          <a:r>
                            <a:rPr lang="en-US" sz="1600" dirty="0">
                              <a:solidFill>
                                <a:srgbClr val="FF0000"/>
                              </a:solidFill>
                            </a:rPr>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b="0" i="1" dirty="0" smtClean="0">
                                      <a:solidFill>
                                        <a:schemeClr val="bg1"/>
                                      </a:solidFill>
                                      <a:latin typeface="Cambria Math" panose="02040503050406030204" pitchFamily="18" charset="0"/>
                                    </a:rPr>
                                    <m:t>𝑥</m:t>
                                  </m:r>
                                </m:e>
                              </m:acc>
                              <m:r>
                                <m:rPr>
                                  <m:nor/>
                                </m:rPr>
                                <a:rPr lang="en-US" sz="1600" b="0" i="0" baseline="-25000" dirty="0" smtClean="0">
                                  <a:solidFill>
                                    <a:schemeClr val="bg1"/>
                                  </a:solidFill>
                                </a:rPr>
                                <m:t>1</m:t>
                              </m:r>
                            </m:oMath>
                          </a14:m>
                          <a:r>
                            <a:rPr lang="en-US" sz="1600" dirty="0">
                              <a:solidFill>
                                <a:schemeClr val="bg1"/>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b="0" i="1" dirty="0" smtClean="0">
                                      <a:solidFill>
                                        <a:schemeClr val="bg1"/>
                                      </a:solidFill>
                                      <a:latin typeface="Cambria Math" panose="02040503050406030204" pitchFamily="18" charset="0"/>
                                    </a:rPr>
                                    <m:t>𝑥</m:t>
                                  </m:r>
                                </m:e>
                              </m:acc>
                            </m:oMath>
                          </a14:m>
                          <a:r>
                            <a:rPr lang="en-US" sz="1600" baseline="-25000" dirty="0">
                              <a:solidFill>
                                <a:schemeClr val="bg1"/>
                              </a:solidFill>
                            </a:rPr>
                            <a:t>2</a:t>
                          </a:r>
                          <a:r>
                            <a:rPr lang="en-US" sz="1600" dirty="0">
                              <a:solidFill>
                                <a:schemeClr val="bg1"/>
                              </a:solidFill>
                            </a:rPr>
                            <a:t> = 0</a:t>
                          </a:r>
                        </a:p>
                      </a:txBody>
                      <a:tcPr marT="0" marB="0" anchor="ctr"/>
                    </a:tc>
                    <a:tc>
                      <a:txBody>
                        <a:bodyPr/>
                        <a:lstStyle/>
                        <a:p>
                          <a:pPr algn="ctr"/>
                          <a14:m>
                            <m:oMath xmlns:m="http://schemas.openxmlformats.org/officeDocument/2006/math">
                              <m:acc>
                                <m:accPr>
                                  <m:chr m:val="̃"/>
                                  <m:ctrlPr>
                                    <a:rPr lang="en-US" sz="1600" i="1" dirty="0" smtClean="0">
                                      <a:solidFill>
                                        <a:schemeClr val="bg1"/>
                                      </a:solidFill>
                                      <a:latin typeface="Cambria Math" panose="02040503050406030204" pitchFamily="18" charset="0"/>
                                    </a:rPr>
                                  </m:ctrlPr>
                                </m:accPr>
                                <m:e>
                                  <m:r>
                                    <a:rPr lang="en-US" sz="1600" i="1" dirty="0">
                                      <a:solidFill>
                                        <a:schemeClr val="bg1"/>
                                      </a:solidFill>
                                      <a:latin typeface="Cambria Math" panose="02040503050406030204" pitchFamily="18" charset="0"/>
                                    </a:rPr>
                                    <m:t>𝑦</m:t>
                                  </m:r>
                                </m:e>
                              </m:acc>
                              <m:r>
                                <a:rPr lang="en-US" sz="1600" b="0" i="1" dirty="0" smtClean="0">
                                  <a:solidFill>
                                    <a:schemeClr val="bg1"/>
                                  </a:solidFill>
                                  <a:latin typeface="Cambria Math" panose="02040503050406030204" pitchFamily="18" charset="0"/>
                                </a:rPr>
                                <m:t> </m:t>
                              </m:r>
                            </m:oMath>
                          </a14:m>
                          <a:r>
                            <a:rPr lang="en-US" sz="1600" dirty="0">
                              <a:solidFill>
                                <a:schemeClr val="bg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2601443118"/>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solidFill>
                                <a:srgbClr val="FF0000"/>
                              </a:solidFill>
                            </a:rPr>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x</a:t>
                          </a:r>
                          <a:r>
                            <a:rPr lang="en-US" sz="1600" baseline="-25000" dirty="0">
                              <a:solidFill>
                                <a:schemeClr val="tx1"/>
                              </a:solidFill>
                            </a:rPr>
                            <a:t>12</a:t>
                          </a:r>
                          <a:r>
                            <a:rPr lang="en-US" sz="1600" dirty="0">
                              <a:solidFill>
                                <a:schemeClr val="tx1"/>
                              </a:solidFill>
                            </a:rPr>
                            <a:t> = 0</a:t>
                          </a:r>
                        </a:p>
                      </a:txBody>
                      <a:tcPr marT="0" marB="0" anchor="ctr"/>
                    </a:tc>
                    <a:tc>
                      <a:txBody>
                        <a:bodyPr/>
                        <a:lstStyle/>
                        <a:p>
                          <a:pPr algn="ctr"/>
                          <a:r>
                            <a:rPr lang="en-US" sz="1600" dirty="0">
                              <a:solidFill>
                                <a:srgbClr val="FF0000"/>
                              </a:solidFill>
                            </a:rPr>
                            <a:t>y</a:t>
                          </a:r>
                          <a:r>
                            <a:rPr lang="en-US" sz="1600" baseline="-25000" dirty="0">
                              <a:solidFill>
                                <a:srgbClr val="FF0000"/>
                              </a:solidFill>
                            </a:rPr>
                            <a:t>1</a:t>
                          </a:r>
                          <a:r>
                            <a:rPr lang="en-US" sz="1600" dirty="0">
                              <a:solidFill>
                                <a:srgbClr val="FF0000"/>
                              </a:solidFill>
                            </a:rPr>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x</a:t>
                          </a:r>
                          <a:r>
                            <a:rPr lang="en-US" sz="1600" baseline="-25000" dirty="0">
                              <a:solidFill>
                                <a:schemeClr val="tx1"/>
                              </a:solidFill>
                            </a:rPr>
                            <a:t>22</a:t>
                          </a:r>
                          <a:r>
                            <a:rPr lang="en-US" sz="1600" dirty="0">
                              <a:solidFill>
                                <a:schemeClr val="tx1"/>
                              </a:solidFill>
                            </a:rPr>
                            <a:t> = 1</a:t>
                          </a:r>
                        </a:p>
                      </a:txBody>
                      <a:tcPr marT="0" marB="0" anchor="ctr"/>
                    </a:tc>
                    <a:tc>
                      <a:txBody>
                        <a:bodyPr/>
                        <a:lstStyle/>
                        <a:p>
                          <a:pPr algn="ctr"/>
                          <a:r>
                            <a:rPr lang="en-US" sz="1600" dirty="0">
                              <a:solidFill>
                                <a:srgbClr val="FF0000"/>
                              </a:solidFill>
                            </a:rPr>
                            <a:t>y</a:t>
                          </a:r>
                          <a:r>
                            <a:rPr lang="en-US" sz="1600" baseline="-25000" dirty="0">
                              <a:solidFill>
                                <a:srgbClr val="FF0000"/>
                              </a:solidFill>
                            </a:rPr>
                            <a:t>2</a:t>
                          </a:r>
                          <a:r>
                            <a:rPr lang="en-US" sz="1600" dirty="0">
                              <a:solidFill>
                                <a:srgbClr val="FF0000"/>
                              </a:solidFill>
                            </a:rPr>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x</a:t>
                          </a:r>
                          <a:r>
                            <a:rPr lang="en-US" sz="1600" baseline="-25000" dirty="0">
                              <a:solidFill>
                                <a:schemeClr val="tx1"/>
                              </a:solidFill>
                            </a:rPr>
                            <a:t>32</a:t>
                          </a:r>
                          <a:r>
                            <a:rPr lang="en-US" sz="1600" dirty="0">
                              <a:solidFill>
                                <a:schemeClr val="tx1"/>
                              </a:solidFill>
                            </a:rPr>
                            <a:t> = 0</a:t>
                          </a:r>
                        </a:p>
                      </a:txBody>
                      <a:tcPr marT="0" marB="0" anchor="ctr"/>
                    </a:tc>
                    <a:tc>
                      <a:txBody>
                        <a:bodyPr/>
                        <a:lstStyle/>
                        <a:p>
                          <a:pPr algn="ctr"/>
                          <a:r>
                            <a:rPr lang="en-US" sz="1600" dirty="0">
                              <a:solidFill>
                                <a:srgbClr val="FF0000"/>
                              </a:solidFill>
                            </a:rPr>
                            <a:t>y</a:t>
                          </a:r>
                          <a:r>
                            <a:rPr lang="en-US" sz="1600" baseline="-25000" dirty="0">
                              <a:solidFill>
                                <a:srgbClr val="FF0000"/>
                              </a:solidFill>
                            </a:rPr>
                            <a:t>3</a:t>
                          </a:r>
                          <a:r>
                            <a:rPr lang="en-US" sz="1600" dirty="0">
                              <a:solidFill>
                                <a:srgbClr val="FF0000"/>
                              </a:solidFill>
                            </a:rPr>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3"/>
                          <a:stretch>
                            <a:fillRect t="-510000" r="-211364" b="-45000"/>
                          </a:stretch>
                        </a:blipFill>
                      </a:tcPr>
                    </a:tc>
                    <a:tc>
                      <a:txBody>
                        <a:bodyPr/>
                        <a:lstStyle/>
                        <a:p>
                          <a:endParaRPr lang="en-US"/>
                        </a:p>
                      </a:txBody>
                      <a:tcPr marT="0" marB="0" anchor="ctr">
                        <a:blipFill>
                          <a:blip r:embed="rId3"/>
                          <a:stretch>
                            <a:fillRect l="-102326" t="-510000" r="-116279" b="-45000"/>
                          </a:stretch>
                        </a:blipFill>
                      </a:tcPr>
                    </a:tc>
                    <a:tc>
                      <a:txBody>
                        <a:bodyPr/>
                        <a:lstStyle/>
                        <a:p>
                          <a:endParaRPr lang="en-US"/>
                        </a:p>
                      </a:txBody>
                      <a:tcPr marT="0" marB="0" anchor="ctr">
                        <a:blipFill>
                          <a:blip r:embed="rId3"/>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p:txBody>
      </p:sp>
    </p:spTree>
    <p:extLst>
      <p:ext uri="{BB962C8B-B14F-4D97-AF65-F5344CB8AC3E}">
        <p14:creationId xmlns:p14="http://schemas.microsoft.com/office/powerpoint/2010/main" val="378521992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r>
                                <m:rPr>
                                  <m:nor/>
                                </m:rPr>
                                <a:rPr lang="en-US" sz="1600" b="0" i="0" baseline="-25000" dirty="0" smtClean="0"/>
                                <m:t>1</m:t>
                              </m:r>
                            </m:oMath>
                          </a14:m>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rgbClr val="FF0000"/>
                                      </a:solidFill>
                                      <a:latin typeface="Cambria Math" panose="02040503050406030204" pitchFamily="18" charset="0"/>
                                    </a:rPr>
                                  </m:ctrlPr>
                                </m:accPr>
                                <m:e>
                                  <m:r>
                                    <a:rPr lang="en-US" sz="1600" i="1" dirty="0">
                                      <a:solidFill>
                                        <a:srgbClr val="FF0000"/>
                                      </a:solidFill>
                                      <a:latin typeface="Cambria Math" panose="02040503050406030204" pitchFamily="18" charset="0"/>
                                    </a:rPr>
                                    <m:t>𝑦</m:t>
                                  </m:r>
                                </m:e>
                              </m:acc>
                              <m:r>
                                <a:rPr lang="en-US" sz="1600" b="0" i="1" dirty="0" smtClean="0">
                                  <a:solidFill>
                                    <a:srgbClr val="FF0000"/>
                                  </a:solidFill>
                                  <a:latin typeface="Cambria Math" panose="02040503050406030204" pitchFamily="18" charset="0"/>
                                </a:rPr>
                                <m:t> </m:t>
                              </m:r>
                            </m:oMath>
                          </a14:m>
                          <a:r>
                            <a:rPr lang="en-US" sz="1600" dirty="0">
                              <a:solidFill>
                                <a:srgbClr val="FF0000"/>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155079111"/>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a:t>
                </a:r>
                <a:r>
                  <a:rPr lang="en-US" sz="2000" dirty="0">
                    <a:solidFill>
                      <a:schemeClr val="tx1"/>
                    </a:solidFill>
                  </a:rPr>
                  <a:t>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oMath>
                </a14:m>
                <a:r>
                  <a:rPr lang="en-US" sz="2000" dirty="0"/>
                  <a:t>using ML for class prior &amp; posterior predictive with prior Beta(2, 2)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p:spTree>
    <p:extLst>
      <p:ext uri="{BB962C8B-B14F-4D97-AF65-F5344CB8AC3E}">
        <p14:creationId xmlns:p14="http://schemas.microsoft.com/office/powerpoint/2010/main" val="21440769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997290705"/>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solidFill>
                                <a:srgbClr val="FF0000"/>
                              </a:solidFill>
                            </a:rPr>
                            <a:t>y</a:t>
                          </a:r>
                          <a:r>
                            <a:rPr lang="en-US" sz="1600" baseline="-25000" dirty="0">
                              <a:solidFill>
                                <a:srgbClr val="FF0000"/>
                              </a:solidFill>
                            </a:rPr>
                            <a:t>1</a:t>
                          </a:r>
                          <a:r>
                            <a:rPr lang="en-US" sz="1600" dirty="0">
                              <a:solidFill>
                                <a:srgbClr val="FF0000"/>
                              </a:solidFill>
                            </a:rPr>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solidFill>
                                <a:srgbClr val="FF0000"/>
                              </a:solidFill>
                            </a:rPr>
                            <a:t>y</a:t>
                          </a:r>
                          <a:r>
                            <a:rPr lang="en-US" sz="1600" baseline="-25000" dirty="0">
                              <a:solidFill>
                                <a:srgbClr val="FF0000"/>
                              </a:solidFill>
                            </a:rPr>
                            <a:t>2</a:t>
                          </a:r>
                          <a:r>
                            <a:rPr lang="en-US" sz="1600" dirty="0">
                              <a:solidFill>
                                <a:srgbClr val="FF0000"/>
                              </a:solidFill>
                            </a:rPr>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solidFill>
                                <a:srgbClr val="FF0000"/>
                              </a:solidFill>
                            </a:rPr>
                            <a:t>y</a:t>
                          </a:r>
                          <a:r>
                            <a:rPr lang="en-US" sz="1600" baseline="-25000" dirty="0">
                              <a:solidFill>
                                <a:srgbClr val="FF0000"/>
                              </a:solidFill>
                            </a:rPr>
                            <a:t>3</a:t>
                          </a:r>
                          <a:r>
                            <a:rPr lang="en-US" sz="1600" dirty="0">
                              <a:solidFill>
                                <a:srgbClr val="FF0000"/>
                              </a:solidFill>
                            </a:rPr>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r>
                                <m:rPr>
                                  <m:nor/>
                                </m:rPr>
                                <a:rPr lang="en-US" sz="1600" b="0" i="0" baseline="-25000" dirty="0" smtClean="0"/>
                                <m:t>1</m:t>
                              </m:r>
                            </m:oMath>
                          </a14:m>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endParaRPr lang="en-US" sz="1600" dirty="0">
                            <a:solidFill>
                              <a:srgbClr val="FF0000"/>
                            </a:solidFill>
                          </a:endParaRP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997290705"/>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solidFill>
                                <a:srgbClr val="FF0000"/>
                              </a:solidFill>
                            </a:rPr>
                            <a:t>y</a:t>
                          </a:r>
                          <a:r>
                            <a:rPr lang="en-US" sz="1600" baseline="-25000" dirty="0">
                              <a:solidFill>
                                <a:srgbClr val="FF0000"/>
                              </a:solidFill>
                            </a:rPr>
                            <a:t>1</a:t>
                          </a:r>
                          <a:r>
                            <a:rPr lang="en-US" sz="1600" dirty="0">
                              <a:solidFill>
                                <a:srgbClr val="FF0000"/>
                              </a:solidFill>
                            </a:rPr>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solidFill>
                                <a:srgbClr val="FF0000"/>
                              </a:solidFill>
                            </a:rPr>
                            <a:t>y</a:t>
                          </a:r>
                          <a:r>
                            <a:rPr lang="en-US" sz="1600" baseline="-25000" dirty="0">
                              <a:solidFill>
                                <a:srgbClr val="FF0000"/>
                              </a:solidFill>
                            </a:rPr>
                            <a:t>2</a:t>
                          </a:r>
                          <a:r>
                            <a:rPr lang="en-US" sz="1600" dirty="0">
                              <a:solidFill>
                                <a:srgbClr val="FF0000"/>
                              </a:solidFill>
                            </a:rPr>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solidFill>
                                <a:srgbClr val="FF0000"/>
                              </a:solidFill>
                            </a:rPr>
                            <a:t>y</a:t>
                          </a:r>
                          <a:r>
                            <a:rPr lang="en-US" sz="1600" baseline="-25000" dirty="0">
                              <a:solidFill>
                                <a:srgbClr val="FF0000"/>
                              </a:solidFill>
                            </a:rPr>
                            <a:t>3</a:t>
                          </a:r>
                          <a:r>
                            <a:rPr lang="en-US" sz="1600" dirty="0">
                              <a:solidFill>
                                <a:srgbClr val="FF0000"/>
                              </a:solidFill>
                            </a:rPr>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3"/>
                          <a:stretch>
                            <a:fillRect t="-510000" r="-211364" b="-45000"/>
                          </a:stretch>
                        </a:blipFill>
                      </a:tcPr>
                    </a:tc>
                    <a:tc>
                      <a:txBody>
                        <a:bodyPr/>
                        <a:lstStyle/>
                        <a:p>
                          <a:endParaRPr lang="en-US"/>
                        </a:p>
                      </a:txBody>
                      <a:tcPr marT="0" marB="0" anchor="ctr">
                        <a:blipFill>
                          <a:blip r:embed="rId3"/>
                          <a:stretch>
                            <a:fillRect l="-102326" t="-510000" r="-116279" b="-45000"/>
                          </a:stretch>
                        </a:blipFill>
                      </a:tcPr>
                    </a:tc>
                    <a:tc>
                      <a:txBody>
                        <a:bodyPr/>
                        <a:lstStyle/>
                        <a:p>
                          <a:endParaRPr lang="en-US"/>
                        </a:p>
                      </a:txBody>
                      <a:tcPr marT="0" marB="0" anchor="ctr">
                        <a:blipFill>
                          <a:blip r:embed="rId3"/>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a:t>
                </a:r>
                <a:r>
                  <a:rPr lang="en-US" sz="2000" dirty="0">
                    <a:solidFill>
                      <a:schemeClr val="tx1"/>
                    </a:solidFill>
                  </a:rPr>
                  <a:t>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oMath>
                </a14:m>
                <a:r>
                  <a:rPr lang="en-US" sz="2000" dirty="0"/>
                  <a:t>using ML for class prior &amp; posterior predictive with prior Beta(2, 2)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EC85485-0AF6-9441-A2E8-6FAFD1A9429F}"/>
              </a:ext>
            </a:extLst>
          </p:cNvPr>
          <p:cNvPicPr>
            <a:picLocks noChangeAspect="1"/>
          </p:cNvPicPr>
          <p:nvPr/>
        </p:nvPicPr>
        <p:blipFill rotWithShape="1">
          <a:blip r:embed="rId6"/>
          <a:srcRect b="91761"/>
          <a:stretch/>
        </p:blipFill>
        <p:spPr>
          <a:xfrm>
            <a:off x="247771" y="1991312"/>
            <a:ext cx="8229600" cy="387607"/>
          </a:xfrm>
          <a:prstGeom prst="rect">
            <a:avLst/>
          </a:prstGeom>
        </p:spPr>
      </p:pic>
    </p:spTree>
    <p:extLst>
      <p:ext uri="{BB962C8B-B14F-4D97-AF65-F5344CB8AC3E}">
        <p14:creationId xmlns:p14="http://schemas.microsoft.com/office/powerpoint/2010/main" val="10460533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32759529"/>
                  </p:ext>
                </p:extLst>
              </p:nvPr>
            </p:nvGraphicFramePr>
            <p:xfrm>
              <a:off x="300194" y="302007"/>
              <a:ext cx="3455894" cy="1469660"/>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160296">
                    <a:tc>
                      <a:txBody>
                        <a:bodyPr/>
                        <a:lstStyle/>
                        <a:p>
                          <a:pPr algn="ct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r>
                                <m:rPr>
                                  <m:nor/>
                                </m:rPr>
                                <a:rPr lang="en-US" sz="1600" b="0" i="0" baseline="-25000" dirty="0" smtClean="0"/>
                                <m:t>1</m:t>
                              </m:r>
                            </m:oMath>
                          </a14:m>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endParaRPr lang="en-US" sz="1600" dirty="0">
                            <a:solidFill>
                              <a:srgbClr val="FF0000"/>
                            </a:solidFill>
                          </a:endParaRP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32759529"/>
                  </p:ext>
                </p:extLst>
              </p:nvPr>
            </p:nvGraphicFramePr>
            <p:xfrm>
              <a:off x="300194" y="302007"/>
              <a:ext cx="3455894" cy="1469660"/>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3840">
                    <a:tc>
                      <a:txBody>
                        <a:bodyPr/>
                        <a:lstStyle/>
                        <a:p>
                          <a:endParaRPr lang="en-US"/>
                        </a:p>
                      </a:txBody>
                      <a:tcPr marT="0" marB="0" anchor="ctr">
                        <a:blipFill>
                          <a:blip r:embed="rId3"/>
                          <a:stretch>
                            <a:fillRect t="-542105" r="-211364" b="-47368"/>
                          </a:stretch>
                        </a:blipFill>
                      </a:tcPr>
                    </a:tc>
                    <a:tc>
                      <a:txBody>
                        <a:bodyPr/>
                        <a:lstStyle/>
                        <a:p>
                          <a:endParaRPr lang="en-US"/>
                        </a:p>
                      </a:txBody>
                      <a:tcPr marT="0" marB="0" anchor="ctr">
                        <a:blipFill>
                          <a:blip r:embed="rId3"/>
                          <a:stretch>
                            <a:fillRect l="-102326" t="-542105" r="-116279" b="-47368"/>
                          </a:stretch>
                        </a:blipFill>
                      </a:tcPr>
                    </a:tc>
                    <a:tc>
                      <a:txBody>
                        <a:bodyPr/>
                        <a:lstStyle/>
                        <a:p>
                          <a:endParaRPr lang="en-US"/>
                        </a:p>
                      </a:txBody>
                      <a:tcPr marT="0" marB="0" anchor="ctr">
                        <a:blipFill>
                          <a:blip r:embed="rId3"/>
                          <a:stretch>
                            <a:fillRect l="-175758" t="-542105" r="-1010" b="-47368"/>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a:t>
                </a:r>
                <a:r>
                  <a:rPr lang="en-US" sz="2000" dirty="0">
                    <a:solidFill>
                      <a:schemeClr val="tx1"/>
                    </a:solidFill>
                  </a:rPr>
                  <a:t>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oMath>
                </a14:m>
                <a:r>
                  <a:rPr lang="en-US" sz="2000" dirty="0"/>
                  <a:t>using ML for class prior &amp; posterior predictive with prior Beta(2, 2)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A651CE8-270D-D740-9562-3CAE48A647FC}"/>
              </a:ext>
            </a:extLst>
          </p:cNvPr>
          <p:cNvPicPr>
            <a:picLocks noChangeAspect="1"/>
          </p:cNvPicPr>
          <p:nvPr/>
        </p:nvPicPr>
        <p:blipFill rotWithShape="1">
          <a:blip r:embed="rId6"/>
          <a:srcRect t="-1" b="84018"/>
          <a:stretch/>
        </p:blipFill>
        <p:spPr>
          <a:xfrm>
            <a:off x="247771" y="1991313"/>
            <a:ext cx="8229600" cy="751888"/>
          </a:xfrm>
          <a:prstGeom prst="rect">
            <a:avLst/>
          </a:prstGeom>
        </p:spPr>
      </p:pic>
    </p:spTree>
    <p:extLst>
      <p:ext uri="{BB962C8B-B14F-4D97-AF65-F5344CB8AC3E}">
        <p14:creationId xmlns:p14="http://schemas.microsoft.com/office/powerpoint/2010/main" val="30880447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300FBA-2984-C045-8445-91BE13647C5E}"/>
              </a:ext>
            </a:extLst>
          </p:cNvPr>
          <p:cNvPicPr>
            <a:picLocks noChangeAspect="1"/>
          </p:cNvPicPr>
          <p:nvPr/>
        </p:nvPicPr>
        <p:blipFill rotWithShape="1">
          <a:blip r:embed="rId3"/>
          <a:srcRect b="65180"/>
          <a:stretch/>
        </p:blipFill>
        <p:spPr>
          <a:xfrm>
            <a:off x="247771" y="1991312"/>
            <a:ext cx="8229600" cy="1638153"/>
          </a:xfrm>
          <a:prstGeom prst="rect">
            <a:avLst/>
          </a:prstGeom>
        </p:spPr>
      </p:pic>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81510567"/>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r>
                                <m:rPr>
                                  <m:nor/>
                                </m:rPr>
                                <a:rPr lang="en-US" sz="1600" b="0" i="0" baseline="-25000" dirty="0" smtClean="0"/>
                                <m:t>1</m:t>
                              </m:r>
                            </m:oMath>
                          </a14:m>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81510567"/>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a:t>
                </a:r>
                <a:r>
                  <a:rPr lang="en-US" sz="2000" dirty="0">
                    <a:solidFill>
                      <a:schemeClr val="tx1"/>
                    </a:solidFill>
                  </a:rPr>
                  <a:t>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oMath>
                </a14:m>
                <a:r>
                  <a:rPr lang="en-US" sz="2000" dirty="0"/>
                  <a:t>using ML for class prior &amp; posterior predictive with prior Beta(2, 2)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p:sp>
        <p:nvSpPr>
          <p:cNvPr id="9" name="Curved Left Arrow 8">
            <a:extLst>
              <a:ext uri="{FF2B5EF4-FFF2-40B4-BE49-F238E27FC236}">
                <a16:creationId xmlns:a16="http://schemas.microsoft.com/office/drawing/2014/main" id="{E1766923-A96D-5845-A219-905FFABC74C8}"/>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DED9C0D8-E1E6-1D45-A666-AFD7517958F7}"/>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spTree>
    <p:extLst>
      <p:ext uri="{BB962C8B-B14F-4D97-AF65-F5344CB8AC3E}">
        <p14:creationId xmlns:p14="http://schemas.microsoft.com/office/powerpoint/2010/main" val="352770963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1130611838"/>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r>
                                <m:rPr>
                                  <m:nor/>
                                </m:rPr>
                                <a:rPr lang="en-US" sz="1600" b="0" i="0" baseline="-25000" dirty="0" smtClean="0"/>
                                <m:t>1</m:t>
                              </m:r>
                            </m:oMath>
                          </a14:m>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1130611838"/>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3"/>
                          <a:stretch>
                            <a:fillRect t="-510000" r="-211364" b="-45000"/>
                          </a:stretch>
                        </a:blipFill>
                      </a:tcPr>
                    </a:tc>
                    <a:tc>
                      <a:txBody>
                        <a:bodyPr/>
                        <a:lstStyle/>
                        <a:p>
                          <a:endParaRPr lang="en-US"/>
                        </a:p>
                      </a:txBody>
                      <a:tcPr marT="0" marB="0" anchor="ctr">
                        <a:blipFill>
                          <a:blip r:embed="rId3"/>
                          <a:stretch>
                            <a:fillRect l="-102326" t="-510000" r="-116279" b="-45000"/>
                          </a:stretch>
                        </a:blipFill>
                      </a:tcPr>
                    </a:tc>
                    <a:tc>
                      <a:txBody>
                        <a:bodyPr/>
                        <a:lstStyle/>
                        <a:p>
                          <a:endParaRPr lang="en-US"/>
                        </a:p>
                      </a:txBody>
                      <a:tcPr marT="0" marB="0" anchor="ctr">
                        <a:blipFill>
                          <a:blip r:embed="rId3"/>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a:t>
                </a:r>
                <a:r>
                  <a:rPr lang="en-US" sz="2000" dirty="0">
                    <a:solidFill>
                      <a:schemeClr val="tx1"/>
                    </a:solidFill>
                  </a:rPr>
                  <a:t>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oMath>
                </a14:m>
                <a:r>
                  <a:rPr lang="en-US" sz="2000" dirty="0"/>
                  <a:t>using ML for class prior &amp; posterior predictive with prior Beta(2, 2)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8F206D9-C544-F644-9162-D880133A5010}"/>
              </a:ext>
            </a:extLst>
          </p:cNvPr>
          <p:cNvSpPr/>
          <p:nvPr/>
        </p:nvSpPr>
        <p:spPr>
          <a:xfrm>
            <a:off x="1336430" y="3457900"/>
            <a:ext cx="1097281" cy="597318"/>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1EC712DD-A290-2141-8523-B52B126ED8B8}"/>
              </a:ext>
            </a:extLst>
          </p:cNvPr>
          <p:cNvSpPr/>
          <p:nvPr/>
        </p:nvSpPr>
        <p:spPr>
          <a:xfrm>
            <a:off x="1336430" y="2818063"/>
            <a:ext cx="1571479" cy="597318"/>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Curved Left Arrow 11">
            <a:extLst>
              <a:ext uri="{FF2B5EF4-FFF2-40B4-BE49-F238E27FC236}">
                <a16:creationId xmlns:a16="http://schemas.microsoft.com/office/drawing/2014/main" id="{D128E2C8-F638-5149-AE21-05E98530EBA4}"/>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68709536-A0CC-3C41-8B3B-8FEE2CFF7BB6}"/>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pic>
        <p:nvPicPr>
          <p:cNvPr id="14" name="Picture 13">
            <a:extLst>
              <a:ext uri="{FF2B5EF4-FFF2-40B4-BE49-F238E27FC236}">
                <a16:creationId xmlns:a16="http://schemas.microsoft.com/office/drawing/2014/main" id="{181D5828-6A2B-2B44-9806-CB38BB38749C}"/>
              </a:ext>
            </a:extLst>
          </p:cNvPr>
          <p:cNvPicPr>
            <a:picLocks noChangeAspect="1"/>
          </p:cNvPicPr>
          <p:nvPr/>
        </p:nvPicPr>
        <p:blipFill rotWithShape="1">
          <a:blip r:embed="rId6"/>
          <a:srcRect t="-1" b="56130"/>
          <a:stretch/>
        </p:blipFill>
        <p:spPr>
          <a:xfrm>
            <a:off x="247771" y="1991313"/>
            <a:ext cx="8229600" cy="2063906"/>
          </a:xfrm>
          <a:prstGeom prst="rect">
            <a:avLst/>
          </a:prstGeom>
        </p:spPr>
      </p:pic>
    </p:spTree>
    <p:extLst>
      <p:ext uri="{BB962C8B-B14F-4D97-AF65-F5344CB8AC3E}">
        <p14:creationId xmlns:p14="http://schemas.microsoft.com/office/powerpoint/2010/main" val="224900429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F590667-6660-8849-B1FC-6FAE07269A6A}"/>
              </a:ext>
            </a:extLst>
          </p:cNvPr>
          <p:cNvPicPr>
            <a:picLocks noChangeAspect="1"/>
          </p:cNvPicPr>
          <p:nvPr/>
        </p:nvPicPr>
        <p:blipFill rotWithShape="1">
          <a:blip r:embed="rId3"/>
          <a:srcRect t="-1" b="56130"/>
          <a:stretch/>
        </p:blipFill>
        <p:spPr>
          <a:xfrm>
            <a:off x="247771" y="1991313"/>
            <a:ext cx="8229600" cy="2063906"/>
          </a:xfrm>
          <a:prstGeom prst="rect">
            <a:avLst/>
          </a:prstGeom>
        </p:spPr>
      </p:pic>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4030081332"/>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r>
                                <m:rPr>
                                  <m:nor/>
                                </m:rPr>
                                <a:rPr lang="en-US" sz="1600" b="0" i="0" baseline="-25000" dirty="0" smtClean="0"/>
                                <m:t>1</m:t>
                              </m:r>
                            </m:oMath>
                          </a14:m>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4030081332"/>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a:t>
                </a:r>
                <a:r>
                  <a:rPr lang="en-US" sz="2000" dirty="0">
                    <a:solidFill>
                      <a:schemeClr val="tx1"/>
                    </a:solidFill>
                  </a:rPr>
                  <a:t>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oMath>
                </a14:m>
                <a:r>
                  <a:rPr lang="en-US" sz="2000" dirty="0"/>
                  <a:t>using ML for class prior &amp; posterior predictive with prior Beta(2, 2)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8F206D9-C544-F644-9162-D880133A5010}"/>
              </a:ext>
            </a:extLst>
          </p:cNvPr>
          <p:cNvSpPr/>
          <p:nvPr/>
        </p:nvSpPr>
        <p:spPr>
          <a:xfrm>
            <a:off x="2646450" y="3497622"/>
            <a:ext cx="6173993" cy="597318"/>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1EC712DD-A290-2141-8523-B52B126ED8B8}"/>
              </a:ext>
            </a:extLst>
          </p:cNvPr>
          <p:cNvSpPr/>
          <p:nvPr/>
        </p:nvSpPr>
        <p:spPr>
          <a:xfrm>
            <a:off x="3009261" y="2585377"/>
            <a:ext cx="570050" cy="1051942"/>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Curved Left Arrow 11">
            <a:extLst>
              <a:ext uri="{FF2B5EF4-FFF2-40B4-BE49-F238E27FC236}">
                <a16:creationId xmlns:a16="http://schemas.microsoft.com/office/drawing/2014/main" id="{3C5FD4CF-C9DB-CC49-9301-DD304309DA61}"/>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8094D58F-08CA-AF4F-AE57-CDB9F367EDE8}"/>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spTree>
    <p:extLst>
      <p:ext uri="{BB962C8B-B14F-4D97-AF65-F5344CB8AC3E}">
        <p14:creationId xmlns:p14="http://schemas.microsoft.com/office/powerpoint/2010/main" val="251013176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F590667-6660-8849-B1FC-6FAE07269A6A}"/>
              </a:ext>
            </a:extLst>
          </p:cNvPr>
          <p:cNvPicPr>
            <a:picLocks noChangeAspect="1"/>
          </p:cNvPicPr>
          <p:nvPr/>
        </p:nvPicPr>
        <p:blipFill rotWithShape="1">
          <a:blip r:embed="rId3"/>
          <a:srcRect t="-1" b="56130"/>
          <a:stretch/>
        </p:blipFill>
        <p:spPr>
          <a:xfrm>
            <a:off x="247771" y="1991313"/>
            <a:ext cx="8229600" cy="2063906"/>
          </a:xfrm>
          <a:prstGeom prst="rect">
            <a:avLst/>
          </a:prstGeom>
        </p:spPr>
      </p:pic>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2163188022"/>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solidFill>
                                        <a:srgbClr val="FF0000"/>
                                      </a:solidFill>
                                      <a:latin typeface="Cambria Math" panose="02040503050406030204" pitchFamily="18" charset="0"/>
                                    </a:rPr>
                                  </m:ctrlPr>
                                </m:accPr>
                                <m:e>
                                  <m:r>
                                    <a:rPr lang="en-US" sz="1600" b="0" i="1" dirty="0" smtClean="0">
                                      <a:solidFill>
                                        <a:srgbClr val="FF0000"/>
                                      </a:solidFill>
                                      <a:latin typeface="Cambria Math" panose="02040503050406030204" pitchFamily="18" charset="0"/>
                                    </a:rPr>
                                    <m:t>𝑥</m:t>
                                  </m:r>
                                </m:e>
                              </m:acc>
                              <m:r>
                                <m:rPr>
                                  <m:nor/>
                                </m:rPr>
                                <a:rPr lang="en-US" sz="1600" b="0" i="0" baseline="-25000" dirty="0" smtClean="0">
                                  <a:solidFill>
                                    <a:srgbClr val="FF0000"/>
                                  </a:solidFill>
                                </a:rPr>
                                <m:t>1</m:t>
                              </m:r>
                            </m:oMath>
                          </a14:m>
                          <a:r>
                            <a:rPr lang="en-US" sz="1600" dirty="0">
                              <a:solidFill>
                                <a:srgbClr val="FF0000"/>
                              </a:solidFill>
                            </a:rPr>
                            <a:t> = 1</a:t>
                          </a:r>
                          <a:endParaRPr lang="en-US" sz="1600" dirty="0"/>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solidFill>
                                        <a:srgbClr val="0000FF"/>
                                      </a:solidFill>
                                      <a:latin typeface="Cambria Math" panose="02040503050406030204" pitchFamily="18" charset="0"/>
                                    </a:rPr>
                                  </m:ctrlPr>
                                </m:accPr>
                                <m:e>
                                  <m:r>
                                    <a:rPr lang="en-US" sz="1600" b="0" i="1" dirty="0" smtClean="0">
                                      <a:solidFill>
                                        <a:srgbClr val="0000FF"/>
                                      </a:solidFill>
                                      <a:latin typeface="Cambria Math" panose="02040503050406030204" pitchFamily="18" charset="0"/>
                                    </a:rPr>
                                    <m:t>𝑥</m:t>
                                  </m:r>
                                </m:e>
                              </m:acc>
                            </m:oMath>
                          </a14:m>
                          <a:r>
                            <a:rPr lang="en-US" sz="1600" baseline="-25000" dirty="0">
                              <a:solidFill>
                                <a:srgbClr val="0000FF"/>
                              </a:solidFill>
                            </a:rPr>
                            <a:t>2</a:t>
                          </a:r>
                          <a:r>
                            <a:rPr lang="en-US" sz="1600" dirty="0">
                              <a:solidFill>
                                <a:srgbClr val="0000FF"/>
                              </a:solidFill>
                            </a:rPr>
                            <a:t> = 0</a:t>
                          </a:r>
                          <a:endParaRPr lang="en-US" sz="1600" dirty="0"/>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2163188022"/>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a:t>
                </a:r>
                <a:r>
                  <a:rPr lang="en-US" sz="2000" dirty="0">
                    <a:solidFill>
                      <a:schemeClr val="tx1"/>
                    </a:solidFill>
                  </a:rPr>
                  <a:t>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oMath>
                </a14:m>
                <a:r>
                  <a:rPr lang="en-US" sz="2000" dirty="0"/>
                  <a:t>using ML for class prior &amp; posterior predictive with prior Beta(2, 2)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8F206D9-C544-F644-9162-D880133A5010}"/>
              </a:ext>
            </a:extLst>
          </p:cNvPr>
          <p:cNvSpPr/>
          <p:nvPr/>
        </p:nvSpPr>
        <p:spPr>
          <a:xfrm>
            <a:off x="3165231" y="3497622"/>
            <a:ext cx="928123" cy="597318"/>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Curved Left Arrow 11">
            <a:extLst>
              <a:ext uri="{FF2B5EF4-FFF2-40B4-BE49-F238E27FC236}">
                <a16:creationId xmlns:a16="http://schemas.microsoft.com/office/drawing/2014/main" id="{3C5FD4CF-C9DB-CC49-9301-DD304309DA61}"/>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8094D58F-08CA-AF4F-AE57-CDB9F367EDE8}"/>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sp>
        <p:nvSpPr>
          <p:cNvPr id="15" name="Oval 14">
            <a:extLst>
              <a:ext uri="{FF2B5EF4-FFF2-40B4-BE49-F238E27FC236}">
                <a16:creationId xmlns:a16="http://schemas.microsoft.com/office/drawing/2014/main" id="{EB0BFF52-F792-CC4A-99DF-A634C2B2BAE2}"/>
              </a:ext>
            </a:extLst>
          </p:cNvPr>
          <p:cNvSpPr/>
          <p:nvPr/>
        </p:nvSpPr>
        <p:spPr>
          <a:xfrm>
            <a:off x="6173605" y="3497622"/>
            <a:ext cx="928123" cy="597318"/>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FF"/>
              </a:solidFill>
            </a:endParaRPr>
          </a:p>
        </p:txBody>
      </p:sp>
    </p:spTree>
    <p:extLst>
      <p:ext uri="{BB962C8B-B14F-4D97-AF65-F5344CB8AC3E}">
        <p14:creationId xmlns:p14="http://schemas.microsoft.com/office/powerpoint/2010/main" val="33331134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915857196"/>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r>
                                <m:rPr>
                                  <m:nor/>
                                </m:rPr>
                                <a:rPr lang="en-US" sz="1600" b="0" i="0" baseline="-25000" dirty="0" smtClean="0"/>
                                <m:t>1</m:t>
                              </m:r>
                            </m:oMath>
                          </a14:m>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915857196"/>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3"/>
                          <a:stretch>
                            <a:fillRect t="-510000" r="-211364" b="-45000"/>
                          </a:stretch>
                        </a:blipFill>
                      </a:tcPr>
                    </a:tc>
                    <a:tc>
                      <a:txBody>
                        <a:bodyPr/>
                        <a:lstStyle/>
                        <a:p>
                          <a:endParaRPr lang="en-US"/>
                        </a:p>
                      </a:txBody>
                      <a:tcPr marT="0" marB="0" anchor="ctr">
                        <a:blipFill>
                          <a:blip r:embed="rId3"/>
                          <a:stretch>
                            <a:fillRect l="-102326" t="-510000" r="-116279" b="-45000"/>
                          </a:stretch>
                        </a:blipFill>
                      </a:tcPr>
                    </a:tc>
                    <a:tc>
                      <a:txBody>
                        <a:bodyPr/>
                        <a:lstStyle/>
                        <a:p>
                          <a:endParaRPr lang="en-US"/>
                        </a:p>
                      </a:txBody>
                      <a:tcPr marT="0" marB="0" anchor="ctr">
                        <a:blipFill>
                          <a:blip r:embed="rId3"/>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a:t>
                </a:r>
                <a:r>
                  <a:rPr lang="en-US" sz="2000" dirty="0">
                    <a:solidFill>
                      <a:schemeClr val="tx1"/>
                    </a:solidFill>
                  </a:rPr>
                  <a:t>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oMath>
                </a14:m>
                <a:r>
                  <a:rPr lang="en-US" sz="2000" dirty="0"/>
                  <a:t>using ML for class prior &amp; posterior predictive with prior Beta(2, 2)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74486369-6304-E243-9E1A-D6C4586AE3C4}"/>
              </a:ext>
            </a:extLst>
          </p:cNvPr>
          <p:cNvSpPr/>
          <p:nvPr/>
        </p:nvSpPr>
        <p:spPr>
          <a:xfrm>
            <a:off x="1322173" y="3904735"/>
            <a:ext cx="506627" cy="436875"/>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8E924F44-FAB1-B94E-9D7D-4D55232B95BA}"/>
              </a:ext>
            </a:extLst>
          </p:cNvPr>
          <p:cNvSpPr/>
          <p:nvPr/>
        </p:nvSpPr>
        <p:spPr>
          <a:xfrm>
            <a:off x="469557" y="1901390"/>
            <a:ext cx="1359243" cy="436875"/>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3B621A-75EC-794E-AB53-1D0D6EB28B95}"/>
              </a:ext>
            </a:extLst>
          </p:cNvPr>
          <p:cNvSpPr/>
          <p:nvPr/>
        </p:nvSpPr>
        <p:spPr>
          <a:xfrm>
            <a:off x="1348520" y="3522755"/>
            <a:ext cx="1023978" cy="436875"/>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Curved Left Arrow 15">
            <a:extLst>
              <a:ext uri="{FF2B5EF4-FFF2-40B4-BE49-F238E27FC236}">
                <a16:creationId xmlns:a16="http://schemas.microsoft.com/office/drawing/2014/main" id="{62C29951-F985-4D47-807A-9C5F16167237}"/>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5558CC8D-DF2F-F444-B9A7-C8729B02B87A}"/>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pic>
        <p:nvPicPr>
          <p:cNvPr id="18" name="Picture 17">
            <a:extLst>
              <a:ext uri="{FF2B5EF4-FFF2-40B4-BE49-F238E27FC236}">
                <a16:creationId xmlns:a16="http://schemas.microsoft.com/office/drawing/2014/main" id="{A65E0525-4861-3F49-9599-049D70B2C44D}"/>
              </a:ext>
            </a:extLst>
          </p:cNvPr>
          <p:cNvPicPr>
            <a:picLocks noChangeAspect="1"/>
          </p:cNvPicPr>
          <p:nvPr/>
        </p:nvPicPr>
        <p:blipFill rotWithShape="1">
          <a:blip r:embed="rId6"/>
          <a:srcRect t="-1" b="50042"/>
          <a:stretch/>
        </p:blipFill>
        <p:spPr>
          <a:xfrm>
            <a:off x="247771" y="1991312"/>
            <a:ext cx="8229600" cy="2350297"/>
          </a:xfrm>
          <a:prstGeom prst="rect">
            <a:avLst/>
          </a:prstGeom>
        </p:spPr>
      </p:pic>
    </p:spTree>
    <p:extLst>
      <p:ext uri="{BB962C8B-B14F-4D97-AF65-F5344CB8AC3E}">
        <p14:creationId xmlns:p14="http://schemas.microsoft.com/office/powerpoint/2010/main" val="272512096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7B2F88C-9D77-CD4C-AE70-532446EDAA05}"/>
              </a:ext>
            </a:extLst>
          </p:cNvPr>
          <p:cNvPicPr>
            <a:picLocks noChangeAspect="1"/>
          </p:cNvPicPr>
          <p:nvPr/>
        </p:nvPicPr>
        <p:blipFill rotWithShape="1">
          <a:blip r:embed="rId3"/>
          <a:srcRect t="-1" b="50042"/>
          <a:stretch/>
        </p:blipFill>
        <p:spPr>
          <a:xfrm>
            <a:off x="247771" y="1991312"/>
            <a:ext cx="8229600" cy="2350297"/>
          </a:xfrm>
          <a:prstGeom prst="rect">
            <a:avLst/>
          </a:prstGeom>
        </p:spPr>
      </p:pic>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1940409616"/>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r>
                                <m:rPr>
                                  <m:nor/>
                                </m:rPr>
                                <a:rPr lang="en-US" sz="1600" b="0" i="0" baseline="-25000" dirty="0" smtClean="0"/>
                                <m:t>1</m:t>
                              </m:r>
                            </m:oMath>
                          </a14:m>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1940409616"/>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a:t>
                </a:r>
                <a:r>
                  <a:rPr lang="en-US" sz="2000" dirty="0">
                    <a:solidFill>
                      <a:schemeClr val="tx1"/>
                    </a:solidFill>
                  </a:rPr>
                  <a:t>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oMath>
                </a14:m>
                <a:r>
                  <a:rPr lang="en-US" sz="2000" dirty="0"/>
                  <a:t>using ML for class prior &amp; posterior predictive with prior Beta(2, 2)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ACEE431E-3257-F948-AA9C-76BE99A393AA}"/>
                  </a:ext>
                </a:extLst>
              </p:cNvPr>
              <p:cNvSpPr txBox="1">
                <a:spLocks/>
              </p:cNvSpPr>
              <p:nvPr/>
            </p:nvSpPr>
            <p:spPr>
              <a:xfrm>
                <a:off x="107091" y="4384387"/>
                <a:ext cx="8859624" cy="220891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950" indent="-177800"/>
                <a:r>
                  <a:rPr lang="en-US" sz="1900" dirty="0"/>
                  <a:t>Last lecture: p(</a:t>
                </a:r>
                <a14:m>
                  <m:oMath xmlns:m="http://schemas.openxmlformats.org/officeDocument/2006/math">
                    <m:acc>
                      <m:accPr>
                        <m:chr m:val="̃"/>
                        <m:ctrlPr>
                          <a:rPr lang="en-US" sz="1900" i="1" dirty="0">
                            <a:latin typeface="Cambria Math" panose="02040503050406030204" pitchFamily="18" charset="0"/>
                          </a:rPr>
                        </m:ctrlPr>
                      </m:accPr>
                      <m:e>
                        <m:r>
                          <a:rPr lang="en-US" sz="1900" i="1" dirty="0">
                            <a:latin typeface="Cambria Math" panose="02040503050406030204" pitchFamily="18" charset="0"/>
                          </a:rPr>
                          <m:t>𝑥</m:t>
                        </m:r>
                      </m:e>
                    </m:acc>
                    <m:r>
                      <a:rPr lang="en-US" sz="1900" b="0" i="1" dirty="0" smtClean="0">
                        <a:latin typeface="Cambria Math" panose="02040503050406030204" pitchFamily="18" charset="0"/>
                      </a:rPr>
                      <m:t>=1</m:t>
                    </m:r>
                    <m:r>
                      <m:rPr>
                        <m:nor/>
                      </m:rPr>
                      <a:rPr lang="en-US" sz="1900" b="0" i="0" dirty="0" smtClean="0">
                        <a:latin typeface="Cambria Math" panose="02040503050406030204" pitchFamily="18" charset="0"/>
                      </a:rPr>
                      <m:t> | </m:t>
                    </m:r>
                    <m:r>
                      <m:rPr>
                        <m:nor/>
                      </m:rPr>
                      <a:rPr lang="en-US" sz="1900" b="0" i="0" dirty="0" smtClean="0">
                        <a:latin typeface="Cambria Math" panose="02040503050406030204" pitchFamily="18" charset="0"/>
                      </a:rPr>
                      <m:t>D</m:t>
                    </m:r>
                    <m:r>
                      <m:rPr>
                        <m:nor/>
                      </m:rPr>
                      <a:rPr lang="en-US" sz="1900" b="0" i="0" dirty="0" smtClean="0">
                        <a:latin typeface="Cambria Math" panose="02040503050406030204" pitchFamily="18" charset="0"/>
                      </a:rPr>
                      <m:t>) = </m:t>
                    </m:r>
                    <m:f>
                      <m:fPr>
                        <m:ctrlPr>
                          <a:rPr lang="en-US" sz="1900" b="0" i="1" dirty="0" smtClean="0">
                            <a:latin typeface="Cambria Math" panose="02040503050406030204" pitchFamily="18" charset="0"/>
                          </a:rPr>
                        </m:ctrlPr>
                      </m:fPr>
                      <m:num>
                        <m:r>
                          <a:rPr lang="en-US" sz="1900" b="0" i="1" dirty="0" smtClean="0">
                            <a:latin typeface="Cambria Math" panose="02040503050406030204" pitchFamily="18" charset="0"/>
                          </a:rPr>
                          <m:t>𝑁</m:t>
                        </m:r>
                        <m:r>
                          <a:rPr lang="en-US" sz="1900" b="0" i="1" baseline="-25000" dirty="0" smtClean="0">
                            <a:latin typeface="Cambria Math" panose="02040503050406030204" pitchFamily="18" charset="0"/>
                          </a:rPr>
                          <m:t>1</m:t>
                        </m:r>
                        <m:r>
                          <a:rPr lang="en-US" sz="1900" b="0" i="1" dirty="0" smtClean="0">
                            <a:latin typeface="Cambria Math" panose="02040503050406030204" pitchFamily="18" charset="0"/>
                          </a:rPr>
                          <m:t>+</m:t>
                        </m:r>
                        <m:r>
                          <a:rPr lang="en-US" sz="1900" b="0" i="1" dirty="0" smtClean="0">
                            <a:latin typeface="Cambria Math" panose="02040503050406030204" pitchFamily="18" charset="0"/>
                          </a:rPr>
                          <m:t>𝑎</m:t>
                        </m:r>
                      </m:num>
                      <m:den>
                        <m:r>
                          <a:rPr lang="en-US" sz="1900" b="0" i="1" dirty="0" smtClean="0">
                            <a:latin typeface="Cambria Math" panose="02040503050406030204" pitchFamily="18" charset="0"/>
                          </a:rPr>
                          <m:t>𝑁</m:t>
                        </m:r>
                        <m:r>
                          <a:rPr lang="en-US" sz="1900" b="0" i="1" dirty="0" smtClean="0">
                            <a:latin typeface="Cambria Math" panose="02040503050406030204" pitchFamily="18" charset="0"/>
                          </a:rPr>
                          <m:t>+</m:t>
                        </m:r>
                        <m:r>
                          <a:rPr lang="en-US" sz="1900" b="0" i="1" dirty="0" smtClean="0">
                            <a:latin typeface="Cambria Math" panose="02040503050406030204" pitchFamily="18" charset="0"/>
                          </a:rPr>
                          <m:t>𝑎</m:t>
                        </m:r>
                        <m:r>
                          <a:rPr lang="en-US" sz="1900" b="0" i="1" dirty="0" smtClean="0">
                            <a:latin typeface="Cambria Math" panose="02040503050406030204" pitchFamily="18" charset="0"/>
                          </a:rPr>
                          <m:t>+</m:t>
                        </m:r>
                        <m:r>
                          <a:rPr lang="en-US" sz="1900" b="0" i="1" dirty="0" smtClean="0">
                            <a:latin typeface="Cambria Math" panose="02040503050406030204" pitchFamily="18" charset="0"/>
                          </a:rPr>
                          <m:t>𝑏</m:t>
                        </m:r>
                      </m:den>
                    </m:f>
                    <m:r>
                      <a:rPr lang="en-US" sz="1900" b="0" i="1" dirty="0" smtClean="0">
                        <a:solidFill>
                          <a:schemeClr val="bg1"/>
                        </a:solidFill>
                        <a:latin typeface="Cambria Math" panose="02040503050406030204" pitchFamily="18" charset="0"/>
                      </a:rPr>
                      <m:t>=</m:t>
                    </m:r>
                    <m:f>
                      <m:fPr>
                        <m:ctrlPr>
                          <a:rPr lang="en-US" sz="1900" i="1" dirty="0">
                            <a:solidFill>
                              <a:schemeClr val="bg1"/>
                            </a:solidFill>
                            <a:latin typeface="Cambria Math" panose="02040503050406030204" pitchFamily="18" charset="0"/>
                          </a:rPr>
                        </m:ctrlPr>
                      </m:fPr>
                      <m:num>
                        <m:r>
                          <a:rPr lang="en-US" sz="1900" i="1" dirty="0">
                            <a:solidFill>
                              <a:schemeClr val="bg1"/>
                            </a:solidFill>
                            <a:latin typeface="Cambria Math" panose="02040503050406030204" pitchFamily="18" charset="0"/>
                          </a:rPr>
                          <m:t>𝑁</m:t>
                        </m:r>
                        <m:r>
                          <a:rPr lang="en-US" sz="1900" i="1" baseline="-25000" dirty="0">
                            <a:solidFill>
                              <a:schemeClr val="bg1"/>
                            </a:solidFill>
                            <a:latin typeface="Cambria Math" panose="02040503050406030204" pitchFamily="18" charset="0"/>
                          </a:rPr>
                          <m:t>1</m:t>
                        </m:r>
                        <m:r>
                          <a:rPr lang="en-US" sz="1900" i="1" dirty="0">
                            <a:solidFill>
                              <a:schemeClr val="bg1"/>
                            </a:solidFill>
                            <a:latin typeface="Cambria Math" panose="02040503050406030204" pitchFamily="18" charset="0"/>
                          </a:rPr>
                          <m:t>+</m:t>
                        </m:r>
                        <m:r>
                          <a:rPr lang="en-US" sz="1900" b="0" i="1" dirty="0" smtClean="0">
                            <a:solidFill>
                              <a:schemeClr val="bg1"/>
                            </a:solidFill>
                            <a:latin typeface="Cambria Math" panose="02040503050406030204" pitchFamily="18" charset="0"/>
                          </a:rPr>
                          <m:t>2</m:t>
                        </m:r>
                      </m:num>
                      <m:den>
                        <m:r>
                          <a:rPr lang="en-US" sz="1900" i="1" dirty="0">
                            <a:solidFill>
                              <a:schemeClr val="bg1"/>
                            </a:solidFill>
                            <a:latin typeface="Cambria Math" panose="02040503050406030204" pitchFamily="18" charset="0"/>
                          </a:rPr>
                          <m:t>𝑁</m:t>
                        </m:r>
                        <m:r>
                          <a:rPr lang="en-US" sz="1900" i="1" dirty="0">
                            <a:solidFill>
                              <a:schemeClr val="bg1"/>
                            </a:solidFill>
                            <a:latin typeface="Cambria Math" panose="02040503050406030204" pitchFamily="18" charset="0"/>
                          </a:rPr>
                          <m:t>+4</m:t>
                        </m:r>
                      </m:den>
                    </m:f>
                  </m:oMath>
                </a14:m>
                <a:r>
                  <a:rPr lang="en-US" sz="1900" dirty="0"/>
                  <a:t>, where N</a:t>
                </a:r>
                <a:r>
                  <a:rPr lang="en-US" sz="1900" baseline="-25000" dirty="0"/>
                  <a:t>1</a:t>
                </a:r>
                <a:r>
                  <a:rPr lang="en-US" sz="1900" dirty="0"/>
                  <a:t> = # heads &amp; N = # coin tosses</a:t>
                </a:r>
              </a:p>
            </p:txBody>
          </p:sp>
        </mc:Choice>
        <mc:Fallback xmlns="">
          <p:sp>
            <p:nvSpPr>
              <p:cNvPr id="24" name="Content Placeholder 2">
                <a:extLst>
                  <a:ext uri="{FF2B5EF4-FFF2-40B4-BE49-F238E27FC236}">
                    <a16:creationId xmlns:a16="http://schemas.microsoft.com/office/drawing/2014/main" id="{ACEE431E-3257-F948-AA9C-76BE99A393AA}"/>
                  </a:ext>
                </a:extLst>
              </p:cNvPr>
              <p:cNvSpPr txBox="1">
                <a:spLocks noRot="1" noChangeAspect="1" noMove="1" noResize="1" noEditPoints="1" noAdjustHandles="1" noChangeArrowheads="1" noChangeShapeType="1" noTextEdit="1"/>
              </p:cNvSpPr>
              <p:nvPr/>
            </p:nvSpPr>
            <p:spPr>
              <a:xfrm>
                <a:off x="107091" y="4384387"/>
                <a:ext cx="8859624" cy="2208918"/>
              </a:xfrm>
              <a:prstGeom prst="rect">
                <a:avLst/>
              </a:prstGeom>
              <a:blipFill>
                <a:blip r:embed="rId6"/>
                <a:stretch>
                  <a:fillRect/>
                </a:stretch>
              </a:blipFill>
            </p:spPr>
            <p:txBody>
              <a:bodyPr/>
              <a:lstStyle/>
              <a:p>
                <a:r>
                  <a:rPr lang="en-US">
                    <a:noFill/>
                  </a:rPr>
                  <a:t> </a:t>
                </a:r>
              </a:p>
            </p:txBody>
          </p:sp>
        </mc:Fallback>
      </mc:AlternateContent>
      <p:sp>
        <p:nvSpPr>
          <p:cNvPr id="13" name="Curved Left Arrow 12">
            <a:extLst>
              <a:ext uri="{FF2B5EF4-FFF2-40B4-BE49-F238E27FC236}">
                <a16:creationId xmlns:a16="http://schemas.microsoft.com/office/drawing/2014/main" id="{F8B1DE7B-381E-7C48-A7F2-C627E7D2C3B8}"/>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47130F45-11AC-AF4B-BB3D-6C13A70F2235}"/>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sp>
        <p:nvSpPr>
          <p:cNvPr id="15" name="Oval 14">
            <a:extLst>
              <a:ext uri="{FF2B5EF4-FFF2-40B4-BE49-F238E27FC236}">
                <a16:creationId xmlns:a16="http://schemas.microsoft.com/office/drawing/2014/main" id="{225FF886-61D0-9F4E-941A-FD08F3CF37D5}"/>
              </a:ext>
            </a:extLst>
          </p:cNvPr>
          <p:cNvSpPr/>
          <p:nvPr/>
        </p:nvSpPr>
        <p:spPr>
          <a:xfrm>
            <a:off x="2308440" y="3915227"/>
            <a:ext cx="550064" cy="43687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C5867C83-6857-E042-9430-96B4140D4BF1}"/>
              </a:ext>
            </a:extLst>
          </p:cNvPr>
          <p:cNvSpPr/>
          <p:nvPr/>
        </p:nvSpPr>
        <p:spPr>
          <a:xfrm>
            <a:off x="2947861" y="3569248"/>
            <a:ext cx="2693281" cy="43687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p:spTree>
    <p:extLst>
      <p:ext uri="{BB962C8B-B14F-4D97-AF65-F5344CB8AC3E}">
        <p14:creationId xmlns:p14="http://schemas.microsoft.com/office/powerpoint/2010/main" val="3725846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atex-image-1.pdf"/>
          <p:cNvPicPr>
            <a:picLocks noChangeAspect="1"/>
          </p:cNvPicPr>
          <p:nvPr/>
        </p:nvPicPr>
        <p:blipFill rotWithShape="1">
          <a:blip r:embed="rId3">
            <a:extLst>
              <a:ext uri="{28A0092B-C50C-407E-A947-70E740481C1C}">
                <a14:useLocalDpi xmlns:a14="http://schemas.microsoft.com/office/drawing/2010/main" val="0"/>
              </a:ext>
            </a:extLst>
          </a:blip>
          <a:srcRect b="59238"/>
          <a:stretch/>
        </p:blipFill>
        <p:spPr>
          <a:xfrm>
            <a:off x="431800" y="1136650"/>
            <a:ext cx="8280400" cy="2241550"/>
          </a:xfrm>
          <a:prstGeom prst="rect">
            <a:avLst/>
          </a:prstGeom>
        </p:spPr>
      </p:pic>
      <p:sp>
        <p:nvSpPr>
          <p:cNvPr id="3" name="Rectangle 2"/>
          <p:cNvSpPr/>
          <p:nvPr/>
        </p:nvSpPr>
        <p:spPr>
          <a:xfrm>
            <a:off x="7035800" y="2590800"/>
            <a:ext cx="990600" cy="1295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205ED4C-6F7C-3446-A36C-56AD079619EB}"/>
              </a:ext>
            </a:extLst>
          </p:cNvPr>
          <p:cNvSpPr>
            <a:spLocks noGrp="1"/>
          </p:cNvSpPr>
          <p:nvPr>
            <p:ph type="title"/>
          </p:nvPr>
        </p:nvSpPr>
        <p:spPr>
          <a:xfrm>
            <a:off x="457200" y="89218"/>
            <a:ext cx="8229600" cy="1143000"/>
          </a:xfrm>
        </p:spPr>
        <p:txBody>
          <a:bodyPr>
            <a:normAutofit/>
          </a:bodyPr>
          <a:lstStyle/>
          <a:p>
            <a:r>
              <a:rPr lang="en-US" sz="3400" dirty="0"/>
              <a:t>ML estimation of </a:t>
            </a:r>
            <a:r>
              <a:rPr lang="en-US" sz="3400" dirty="0" err="1"/>
              <a:t>μ</a:t>
            </a:r>
            <a:r>
              <a:rPr lang="en-US" sz="3400" dirty="0"/>
              <a:t>, σ</a:t>
            </a:r>
            <a:r>
              <a:rPr lang="en-US" sz="3400" baseline="30000" dirty="0"/>
              <a:t>2 </a:t>
            </a:r>
            <a:r>
              <a:rPr lang="en-US" sz="3400" dirty="0"/>
              <a:t>given </a:t>
            </a:r>
            <a:br>
              <a:rPr lang="en-US" sz="3400" dirty="0"/>
            </a:br>
            <a:r>
              <a:rPr lang="en-US" sz="3400" dirty="0"/>
              <a:t>training data D = {x</a:t>
            </a:r>
            <a:r>
              <a:rPr lang="en-US" sz="3400" baseline="-25000" dirty="0"/>
              <a:t>1</a:t>
            </a:r>
            <a:r>
              <a:rPr lang="en-US" sz="3400" dirty="0"/>
              <a:t>,…,</a:t>
            </a:r>
            <a:r>
              <a:rPr lang="en-US" sz="3400" dirty="0" err="1"/>
              <a:t>x</a:t>
            </a:r>
            <a:r>
              <a:rPr lang="en-US" sz="3400" baseline="-25000" dirty="0" err="1"/>
              <a:t>N</a:t>
            </a:r>
            <a:r>
              <a:rPr lang="en-US" sz="3400" dirty="0"/>
              <a:t>}</a:t>
            </a:r>
            <a:endParaRPr lang="en-US" sz="3400" baseline="-25000" dirty="0"/>
          </a:p>
        </p:txBody>
      </p:sp>
    </p:spTree>
    <p:extLst>
      <p:ext uri="{BB962C8B-B14F-4D97-AF65-F5344CB8AC3E}">
        <p14:creationId xmlns:p14="http://schemas.microsoft.com/office/powerpoint/2010/main" val="20606848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AB98E96-CA3F-9349-A638-5050245AB908}"/>
              </a:ext>
            </a:extLst>
          </p:cNvPr>
          <p:cNvPicPr>
            <a:picLocks noChangeAspect="1"/>
          </p:cNvPicPr>
          <p:nvPr/>
        </p:nvPicPr>
        <p:blipFill rotWithShape="1">
          <a:blip r:embed="rId3"/>
          <a:srcRect t="-1" b="50042"/>
          <a:stretch/>
        </p:blipFill>
        <p:spPr>
          <a:xfrm>
            <a:off x="247771" y="1991312"/>
            <a:ext cx="8229600" cy="2350297"/>
          </a:xfrm>
          <a:prstGeom prst="rect">
            <a:avLst/>
          </a:prstGeom>
        </p:spPr>
      </p:pic>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869708921"/>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r>
                                <m:rPr>
                                  <m:nor/>
                                </m:rPr>
                                <a:rPr lang="en-US" sz="1600" b="0" i="0" baseline="-25000" dirty="0" smtClean="0"/>
                                <m:t>1</m:t>
                              </m:r>
                            </m:oMath>
                          </a14:m>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3869708921"/>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a:t>
                </a:r>
                <a:r>
                  <a:rPr lang="en-US" sz="2000" dirty="0">
                    <a:solidFill>
                      <a:schemeClr val="tx1"/>
                    </a:solidFill>
                  </a:rPr>
                  <a:t>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oMath>
                </a14:m>
                <a:r>
                  <a:rPr lang="en-US" sz="2000" dirty="0"/>
                  <a:t>using ML for class prior &amp; posterior predictive with prior Beta(2, 2)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ACEE431E-3257-F948-AA9C-76BE99A393AA}"/>
                  </a:ext>
                </a:extLst>
              </p:cNvPr>
              <p:cNvSpPr txBox="1">
                <a:spLocks/>
              </p:cNvSpPr>
              <p:nvPr/>
            </p:nvSpPr>
            <p:spPr>
              <a:xfrm>
                <a:off x="107091" y="4384387"/>
                <a:ext cx="8859624" cy="220891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950" indent="-177800"/>
                <a:r>
                  <a:rPr lang="en-US" sz="1900" dirty="0"/>
                  <a:t>Last lecture: p(</a:t>
                </a:r>
                <a14:m>
                  <m:oMath xmlns:m="http://schemas.openxmlformats.org/officeDocument/2006/math">
                    <m:acc>
                      <m:accPr>
                        <m:chr m:val="̃"/>
                        <m:ctrlPr>
                          <a:rPr lang="en-US" sz="1900" i="1" dirty="0">
                            <a:latin typeface="Cambria Math" panose="02040503050406030204" pitchFamily="18" charset="0"/>
                          </a:rPr>
                        </m:ctrlPr>
                      </m:accPr>
                      <m:e>
                        <m:r>
                          <a:rPr lang="en-US" sz="1900" i="1" dirty="0">
                            <a:latin typeface="Cambria Math" panose="02040503050406030204" pitchFamily="18" charset="0"/>
                          </a:rPr>
                          <m:t>𝑥</m:t>
                        </m:r>
                      </m:e>
                    </m:acc>
                    <m:r>
                      <a:rPr lang="en-US" sz="1900" b="0" i="1" dirty="0" smtClean="0">
                        <a:latin typeface="Cambria Math" panose="02040503050406030204" pitchFamily="18" charset="0"/>
                      </a:rPr>
                      <m:t>=1</m:t>
                    </m:r>
                    <m:r>
                      <m:rPr>
                        <m:nor/>
                      </m:rPr>
                      <a:rPr lang="en-US" sz="1900" b="0" i="0" dirty="0" smtClean="0">
                        <a:latin typeface="Cambria Math" panose="02040503050406030204" pitchFamily="18" charset="0"/>
                      </a:rPr>
                      <m:t> | </m:t>
                    </m:r>
                    <m:r>
                      <m:rPr>
                        <m:nor/>
                      </m:rPr>
                      <a:rPr lang="en-US" sz="1900" b="0" i="0" dirty="0" smtClean="0">
                        <a:latin typeface="Cambria Math" panose="02040503050406030204" pitchFamily="18" charset="0"/>
                      </a:rPr>
                      <m:t>D</m:t>
                    </m:r>
                    <m:r>
                      <m:rPr>
                        <m:nor/>
                      </m:rPr>
                      <a:rPr lang="en-US" sz="1900" b="0" i="0" dirty="0" smtClean="0">
                        <a:latin typeface="Cambria Math" panose="02040503050406030204" pitchFamily="18" charset="0"/>
                      </a:rPr>
                      <m:t>) = </m:t>
                    </m:r>
                    <m:f>
                      <m:fPr>
                        <m:ctrlPr>
                          <a:rPr lang="en-US" sz="1900" b="0" i="1" dirty="0" smtClean="0">
                            <a:latin typeface="Cambria Math" panose="02040503050406030204" pitchFamily="18" charset="0"/>
                          </a:rPr>
                        </m:ctrlPr>
                      </m:fPr>
                      <m:num>
                        <m:r>
                          <a:rPr lang="en-US" sz="1900" b="0" i="1" dirty="0" smtClean="0">
                            <a:latin typeface="Cambria Math" panose="02040503050406030204" pitchFamily="18" charset="0"/>
                          </a:rPr>
                          <m:t>𝑁</m:t>
                        </m:r>
                        <m:r>
                          <a:rPr lang="en-US" sz="1900" b="0" i="1" baseline="-25000" dirty="0" smtClean="0">
                            <a:latin typeface="Cambria Math" panose="02040503050406030204" pitchFamily="18" charset="0"/>
                          </a:rPr>
                          <m:t>1</m:t>
                        </m:r>
                        <m:r>
                          <a:rPr lang="en-US" sz="1900" b="0" i="1" dirty="0" smtClean="0">
                            <a:latin typeface="Cambria Math" panose="02040503050406030204" pitchFamily="18" charset="0"/>
                          </a:rPr>
                          <m:t>+</m:t>
                        </m:r>
                        <m:r>
                          <a:rPr lang="en-US" sz="1900" b="0" i="1" dirty="0" smtClean="0">
                            <a:latin typeface="Cambria Math" panose="02040503050406030204" pitchFamily="18" charset="0"/>
                          </a:rPr>
                          <m:t>𝑎</m:t>
                        </m:r>
                      </m:num>
                      <m:den>
                        <m:r>
                          <a:rPr lang="en-US" sz="1900" b="0" i="1" dirty="0" smtClean="0">
                            <a:latin typeface="Cambria Math" panose="02040503050406030204" pitchFamily="18" charset="0"/>
                          </a:rPr>
                          <m:t>𝑁</m:t>
                        </m:r>
                        <m:r>
                          <a:rPr lang="en-US" sz="1900" b="0" i="1" dirty="0" smtClean="0">
                            <a:latin typeface="Cambria Math" panose="02040503050406030204" pitchFamily="18" charset="0"/>
                          </a:rPr>
                          <m:t>+</m:t>
                        </m:r>
                        <m:r>
                          <a:rPr lang="en-US" sz="1900" b="0" i="1" dirty="0" smtClean="0">
                            <a:latin typeface="Cambria Math" panose="02040503050406030204" pitchFamily="18" charset="0"/>
                          </a:rPr>
                          <m:t>𝑎</m:t>
                        </m:r>
                        <m:r>
                          <a:rPr lang="en-US" sz="1900" b="0" i="1" dirty="0" smtClean="0">
                            <a:latin typeface="Cambria Math" panose="02040503050406030204" pitchFamily="18" charset="0"/>
                          </a:rPr>
                          <m:t>+</m:t>
                        </m:r>
                        <m:r>
                          <a:rPr lang="en-US" sz="1900" b="0" i="1" dirty="0" smtClean="0">
                            <a:latin typeface="Cambria Math" panose="02040503050406030204" pitchFamily="18" charset="0"/>
                          </a:rPr>
                          <m:t>𝑏</m:t>
                        </m:r>
                      </m:den>
                    </m:f>
                    <m:r>
                      <a:rPr lang="en-US" sz="1900" b="0" i="1" dirty="0" smtClean="0">
                        <a:latin typeface="Cambria Math" panose="02040503050406030204" pitchFamily="18" charset="0"/>
                      </a:rPr>
                      <m:t>=</m:t>
                    </m:r>
                    <m:f>
                      <m:fPr>
                        <m:ctrlPr>
                          <a:rPr lang="en-US" sz="1900" i="1" dirty="0">
                            <a:latin typeface="Cambria Math" panose="02040503050406030204" pitchFamily="18" charset="0"/>
                          </a:rPr>
                        </m:ctrlPr>
                      </m:fPr>
                      <m:num>
                        <m:r>
                          <a:rPr lang="en-US" sz="1900" i="1" dirty="0">
                            <a:latin typeface="Cambria Math" panose="02040503050406030204" pitchFamily="18" charset="0"/>
                          </a:rPr>
                          <m:t>𝑁</m:t>
                        </m:r>
                        <m:r>
                          <a:rPr lang="en-US" sz="1900" i="1" baseline="-25000" dirty="0">
                            <a:latin typeface="Cambria Math" panose="02040503050406030204" pitchFamily="18" charset="0"/>
                          </a:rPr>
                          <m:t>1</m:t>
                        </m:r>
                        <m:r>
                          <a:rPr lang="en-US" sz="1900" i="1" dirty="0">
                            <a:latin typeface="Cambria Math" panose="02040503050406030204" pitchFamily="18" charset="0"/>
                          </a:rPr>
                          <m:t>+</m:t>
                        </m:r>
                        <m:r>
                          <a:rPr lang="en-US" sz="1900" b="0" i="1" dirty="0" smtClean="0">
                            <a:latin typeface="Cambria Math" panose="02040503050406030204" pitchFamily="18" charset="0"/>
                          </a:rPr>
                          <m:t>2</m:t>
                        </m:r>
                      </m:num>
                      <m:den>
                        <m:r>
                          <a:rPr lang="en-US" sz="1900" i="1" dirty="0">
                            <a:latin typeface="Cambria Math" panose="02040503050406030204" pitchFamily="18" charset="0"/>
                          </a:rPr>
                          <m:t>𝑁</m:t>
                        </m:r>
                        <m:r>
                          <a:rPr lang="en-US" sz="1900" i="1" dirty="0">
                            <a:latin typeface="Cambria Math" panose="02040503050406030204" pitchFamily="18" charset="0"/>
                          </a:rPr>
                          <m:t>+4</m:t>
                        </m:r>
                      </m:den>
                    </m:f>
                  </m:oMath>
                </a14:m>
                <a:r>
                  <a:rPr lang="en-US" sz="1900" dirty="0"/>
                  <a:t>, where N</a:t>
                </a:r>
                <a:r>
                  <a:rPr lang="en-US" sz="1900" baseline="-25000" dirty="0"/>
                  <a:t>1</a:t>
                </a:r>
                <a:r>
                  <a:rPr lang="en-US" sz="1900" dirty="0"/>
                  <a:t> = # heads &amp; N = # coin tosses</a:t>
                </a:r>
              </a:p>
            </p:txBody>
          </p:sp>
        </mc:Choice>
        <mc:Fallback xmlns="">
          <p:sp>
            <p:nvSpPr>
              <p:cNvPr id="24" name="Content Placeholder 2">
                <a:extLst>
                  <a:ext uri="{FF2B5EF4-FFF2-40B4-BE49-F238E27FC236}">
                    <a16:creationId xmlns:a16="http://schemas.microsoft.com/office/drawing/2014/main" id="{ACEE431E-3257-F948-AA9C-76BE99A393AA}"/>
                  </a:ext>
                </a:extLst>
              </p:cNvPr>
              <p:cNvSpPr txBox="1">
                <a:spLocks noRot="1" noChangeAspect="1" noMove="1" noResize="1" noEditPoints="1" noAdjustHandles="1" noChangeArrowheads="1" noChangeShapeType="1" noTextEdit="1"/>
              </p:cNvSpPr>
              <p:nvPr/>
            </p:nvSpPr>
            <p:spPr>
              <a:xfrm>
                <a:off x="107091" y="4384387"/>
                <a:ext cx="8859624" cy="2208918"/>
              </a:xfrm>
              <a:prstGeom prst="rect">
                <a:avLst/>
              </a:prstGeom>
              <a:blipFill>
                <a:blip r:embed="rId6"/>
                <a:stretch>
                  <a:fillRect/>
                </a:stretch>
              </a:blipFill>
            </p:spPr>
            <p:txBody>
              <a:bodyPr/>
              <a:lstStyle/>
              <a:p>
                <a:r>
                  <a:rPr lang="en-US">
                    <a:noFill/>
                  </a:rPr>
                  <a:t> </a:t>
                </a:r>
              </a:p>
            </p:txBody>
          </p:sp>
        </mc:Fallback>
      </mc:AlternateContent>
      <p:sp>
        <p:nvSpPr>
          <p:cNvPr id="13" name="Curved Left Arrow 12">
            <a:extLst>
              <a:ext uri="{FF2B5EF4-FFF2-40B4-BE49-F238E27FC236}">
                <a16:creationId xmlns:a16="http://schemas.microsoft.com/office/drawing/2014/main" id="{B88BC714-7CE7-7046-B0A8-62747F5548D1}"/>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79CD0C68-80DA-8C42-BD5B-7F8A6611731C}"/>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sp>
        <p:nvSpPr>
          <p:cNvPr id="15" name="Oval 14">
            <a:extLst>
              <a:ext uri="{FF2B5EF4-FFF2-40B4-BE49-F238E27FC236}">
                <a16:creationId xmlns:a16="http://schemas.microsoft.com/office/drawing/2014/main" id="{67740AEC-97DB-A847-962C-633077AE991D}"/>
              </a:ext>
            </a:extLst>
          </p:cNvPr>
          <p:cNvSpPr/>
          <p:nvPr/>
        </p:nvSpPr>
        <p:spPr>
          <a:xfrm>
            <a:off x="2308440" y="3915227"/>
            <a:ext cx="550064" cy="43687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29949CA-98ED-2B47-AAB3-43DEEAA7F442}"/>
              </a:ext>
            </a:extLst>
          </p:cNvPr>
          <p:cNvSpPr/>
          <p:nvPr/>
        </p:nvSpPr>
        <p:spPr>
          <a:xfrm>
            <a:off x="2947861" y="3569248"/>
            <a:ext cx="2693281" cy="43687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p:spTree>
    <p:extLst>
      <p:ext uri="{BB962C8B-B14F-4D97-AF65-F5344CB8AC3E}">
        <p14:creationId xmlns:p14="http://schemas.microsoft.com/office/powerpoint/2010/main" val="412422307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521534034"/>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00B050"/>
                              </a:solidFill>
                            </a:rPr>
                            <a:t>x</a:t>
                          </a:r>
                          <a:r>
                            <a:rPr lang="en-US" sz="1600" baseline="-25000" dirty="0">
                              <a:solidFill>
                                <a:srgbClr val="00B050"/>
                              </a:solidFill>
                            </a:rPr>
                            <a:t>31</a:t>
                          </a:r>
                          <a:r>
                            <a:rPr lang="en-US" sz="1600" dirty="0">
                              <a:solidFill>
                                <a:srgbClr val="00B05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solidFill>
                              <a:srgbClr val="00B050"/>
                            </a:solidFill>
                          </a:endParaRPr>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solidFill>
                                        <a:srgbClr val="00B050"/>
                                      </a:solidFill>
                                      <a:latin typeface="Cambria Math" panose="02040503050406030204" pitchFamily="18" charset="0"/>
                                    </a:rPr>
                                  </m:ctrlPr>
                                </m:accPr>
                                <m:e>
                                  <m:r>
                                    <a:rPr lang="en-US" sz="1600" b="0" i="1" dirty="0" smtClean="0">
                                      <a:solidFill>
                                        <a:srgbClr val="00B050"/>
                                      </a:solidFill>
                                      <a:latin typeface="Cambria Math" panose="02040503050406030204" pitchFamily="18" charset="0"/>
                                    </a:rPr>
                                    <m:t>𝑥</m:t>
                                  </m:r>
                                </m:e>
                              </m:acc>
                              <m:r>
                                <m:rPr>
                                  <m:nor/>
                                </m:rPr>
                                <a:rPr lang="en-US" sz="1600" b="0" i="0" baseline="-25000" dirty="0" smtClean="0">
                                  <a:solidFill>
                                    <a:srgbClr val="00B050"/>
                                  </a:solidFill>
                                </a:rPr>
                                <m:t>1</m:t>
                              </m:r>
                            </m:oMath>
                          </a14:m>
                          <a:r>
                            <a:rPr lang="en-US" sz="1600" dirty="0">
                              <a:solidFill>
                                <a:srgbClr val="00B05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521534034"/>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00B050"/>
                              </a:solidFill>
                            </a:rPr>
                            <a:t>x</a:t>
                          </a:r>
                          <a:r>
                            <a:rPr lang="en-US" sz="1600" baseline="-25000" dirty="0">
                              <a:solidFill>
                                <a:srgbClr val="00B050"/>
                              </a:solidFill>
                            </a:rPr>
                            <a:t>31</a:t>
                          </a:r>
                          <a:r>
                            <a:rPr lang="en-US" sz="1600" dirty="0">
                              <a:solidFill>
                                <a:srgbClr val="00B05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solidFill>
                              <a:srgbClr val="00B050"/>
                            </a:solidFill>
                          </a:endParaRPr>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3"/>
                          <a:stretch>
                            <a:fillRect t="-510000" r="-211364" b="-45000"/>
                          </a:stretch>
                        </a:blipFill>
                      </a:tcPr>
                    </a:tc>
                    <a:tc>
                      <a:txBody>
                        <a:bodyPr/>
                        <a:lstStyle/>
                        <a:p>
                          <a:endParaRPr lang="en-US"/>
                        </a:p>
                      </a:txBody>
                      <a:tcPr marT="0" marB="0" anchor="ctr">
                        <a:blipFill>
                          <a:blip r:embed="rId3"/>
                          <a:stretch>
                            <a:fillRect l="-102326" t="-510000" r="-116279" b="-45000"/>
                          </a:stretch>
                        </a:blipFill>
                      </a:tcPr>
                    </a:tc>
                    <a:tc>
                      <a:txBody>
                        <a:bodyPr/>
                        <a:lstStyle/>
                        <a:p>
                          <a:endParaRPr lang="en-US"/>
                        </a:p>
                      </a:txBody>
                      <a:tcPr marT="0" marB="0" anchor="ctr">
                        <a:blipFill>
                          <a:blip r:embed="rId3"/>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a:t>
                </a:r>
                <a:r>
                  <a:rPr lang="en-US" sz="2000" dirty="0">
                    <a:solidFill>
                      <a:schemeClr val="tx1"/>
                    </a:solidFill>
                  </a:rPr>
                  <a:t>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oMath>
                </a14:m>
                <a:r>
                  <a:rPr lang="en-US" sz="2000" dirty="0"/>
                  <a:t>using ML for class prior &amp; posterior predictive with prior Beta(2, 2)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ACEE431E-3257-F948-AA9C-76BE99A393AA}"/>
                  </a:ext>
                </a:extLst>
              </p:cNvPr>
              <p:cNvSpPr txBox="1">
                <a:spLocks/>
              </p:cNvSpPr>
              <p:nvPr/>
            </p:nvSpPr>
            <p:spPr>
              <a:xfrm>
                <a:off x="107091" y="4384387"/>
                <a:ext cx="8859624" cy="220891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950" indent="-177800"/>
                <a:r>
                  <a:rPr lang="en-US" sz="1900" dirty="0"/>
                  <a:t>Last lecture: p(</a:t>
                </a:r>
                <a14:m>
                  <m:oMath xmlns:m="http://schemas.openxmlformats.org/officeDocument/2006/math">
                    <m:acc>
                      <m:accPr>
                        <m:chr m:val="̃"/>
                        <m:ctrlPr>
                          <a:rPr lang="en-US" sz="1900" i="1" dirty="0">
                            <a:latin typeface="Cambria Math" panose="02040503050406030204" pitchFamily="18" charset="0"/>
                          </a:rPr>
                        </m:ctrlPr>
                      </m:accPr>
                      <m:e>
                        <m:r>
                          <a:rPr lang="en-US" sz="1900" i="1" dirty="0">
                            <a:latin typeface="Cambria Math" panose="02040503050406030204" pitchFamily="18" charset="0"/>
                          </a:rPr>
                          <m:t>𝑥</m:t>
                        </m:r>
                      </m:e>
                    </m:acc>
                    <m:r>
                      <a:rPr lang="en-US" sz="1900" b="0" i="1" dirty="0" smtClean="0">
                        <a:latin typeface="Cambria Math" panose="02040503050406030204" pitchFamily="18" charset="0"/>
                      </a:rPr>
                      <m:t>=1</m:t>
                    </m:r>
                    <m:r>
                      <m:rPr>
                        <m:nor/>
                      </m:rPr>
                      <a:rPr lang="en-US" sz="1900" b="0" i="0" dirty="0" smtClean="0">
                        <a:latin typeface="Cambria Math" panose="02040503050406030204" pitchFamily="18" charset="0"/>
                      </a:rPr>
                      <m:t> | </m:t>
                    </m:r>
                    <m:r>
                      <m:rPr>
                        <m:nor/>
                      </m:rPr>
                      <a:rPr lang="en-US" sz="1900" b="0" i="0" dirty="0" smtClean="0">
                        <a:latin typeface="Cambria Math" panose="02040503050406030204" pitchFamily="18" charset="0"/>
                      </a:rPr>
                      <m:t>D</m:t>
                    </m:r>
                    <m:r>
                      <m:rPr>
                        <m:nor/>
                      </m:rPr>
                      <a:rPr lang="en-US" sz="1900" b="0" i="0" dirty="0" smtClean="0">
                        <a:latin typeface="Cambria Math" panose="02040503050406030204" pitchFamily="18" charset="0"/>
                      </a:rPr>
                      <m:t>) = </m:t>
                    </m:r>
                    <m:f>
                      <m:fPr>
                        <m:ctrlPr>
                          <a:rPr lang="en-US" sz="1900" b="0" i="1" dirty="0" smtClean="0">
                            <a:latin typeface="Cambria Math" panose="02040503050406030204" pitchFamily="18" charset="0"/>
                          </a:rPr>
                        </m:ctrlPr>
                      </m:fPr>
                      <m:num>
                        <m:r>
                          <a:rPr lang="en-US" sz="1900" b="0" i="1" dirty="0" smtClean="0">
                            <a:latin typeface="Cambria Math" panose="02040503050406030204" pitchFamily="18" charset="0"/>
                          </a:rPr>
                          <m:t>𝑁</m:t>
                        </m:r>
                        <m:r>
                          <a:rPr lang="en-US" sz="1900" b="0" i="1" baseline="-25000" dirty="0" smtClean="0">
                            <a:latin typeface="Cambria Math" panose="02040503050406030204" pitchFamily="18" charset="0"/>
                          </a:rPr>
                          <m:t>1</m:t>
                        </m:r>
                        <m:r>
                          <a:rPr lang="en-US" sz="1900" b="0" i="1" dirty="0" smtClean="0">
                            <a:latin typeface="Cambria Math" panose="02040503050406030204" pitchFamily="18" charset="0"/>
                          </a:rPr>
                          <m:t>+</m:t>
                        </m:r>
                        <m:r>
                          <a:rPr lang="en-US" sz="1900" b="0" i="1" dirty="0" smtClean="0">
                            <a:latin typeface="Cambria Math" panose="02040503050406030204" pitchFamily="18" charset="0"/>
                          </a:rPr>
                          <m:t>𝑎</m:t>
                        </m:r>
                      </m:num>
                      <m:den>
                        <m:r>
                          <a:rPr lang="en-US" sz="1900" b="0" i="1" dirty="0" smtClean="0">
                            <a:latin typeface="Cambria Math" panose="02040503050406030204" pitchFamily="18" charset="0"/>
                          </a:rPr>
                          <m:t>𝑁</m:t>
                        </m:r>
                        <m:r>
                          <a:rPr lang="en-US" sz="1900" b="0" i="1" dirty="0" smtClean="0">
                            <a:latin typeface="Cambria Math" panose="02040503050406030204" pitchFamily="18" charset="0"/>
                          </a:rPr>
                          <m:t>+</m:t>
                        </m:r>
                        <m:r>
                          <a:rPr lang="en-US" sz="1900" b="0" i="1" dirty="0" smtClean="0">
                            <a:latin typeface="Cambria Math" panose="02040503050406030204" pitchFamily="18" charset="0"/>
                          </a:rPr>
                          <m:t>𝑎</m:t>
                        </m:r>
                        <m:r>
                          <a:rPr lang="en-US" sz="1900" b="0" i="1" dirty="0" smtClean="0">
                            <a:latin typeface="Cambria Math" panose="02040503050406030204" pitchFamily="18" charset="0"/>
                          </a:rPr>
                          <m:t>+</m:t>
                        </m:r>
                        <m:r>
                          <a:rPr lang="en-US" sz="1900" b="0" i="1" dirty="0" smtClean="0">
                            <a:latin typeface="Cambria Math" panose="02040503050406030204" pitchFamily="18" charset="0"/>
                          </a:rPr>
                          <m:t>𝑏</m:t>
                        </m:r>
                      </m:den>
                    </m:f>
                    <m:r>
                      <a:rPr lang="en-US" sz="1900" b="0" i="1" dirty="0" smtClean="0">
                        <a:latin typeface="Cambria Math" panose="02040503050406030204" pitchFamily="18" charset="0"/>
                      </a:rPr>
                      <m:t>=</m:t>
                    </m:r>
                    <m:f>
                      <m:fPr>
                        <m:ctrlPr>
                          <a:rPr lang="en-US" sz="1900" i="1" dirty="0">
                            <a:latin typeface="Cambria Math" panose="02040503050406030204" pitchFamily="18" charset="0"/>
                          </a:rPr>
                        </m:ctrlPr>
                      </m:fPr>
                      <m:num>
                        <m:r>
                          <a:rPr lang="en-US" sz="1900" i="1" dirty="0">
                            <a:latin typeface="Cambria Math" panose="02040503050406030204" pitchFamily="18" charset="0"/>
                          </a:rPr>
                          <m:t>𝑁</m:t>
                        </m:r>
                        <m:r>
                          <a:rPr lang="en-US" sz="1900" i="1" baseline="-25000" dirty="0">
                            <a:latin typeface="Cambria Math" panose="02040503050406030204" pitchFamily="18" charset="0"/>
                          </a:rPr>
                          <m:t>1</m:t>
                        </m:r>
                        <m:r>
                          <a:rPr lang="en-US" sz="1900" i="1" dirty="0">
                            <a:latin typeface="Cambria Math" panose="02040503050406030204" pitchFamily="18" charset="0"/>
                          </a:rPr>
                          <m:t>+</m:t>
                        </m:r>
                        <m:r>
                          <a:rPr lang="en-US" sz="1900" b="0" i="1" dirty="0" smtClean="0">
                            <a:latin typeface="Cambria Math" panose="02040503050406030204" pitchFamily="18" charset="0"/>
                          </a:rPr>
                          <m:t>2</m:t>
                        </m:r>
                      </m:num>
                      <m:den>
                        <m:r>
                          <a:rPr lang="en-US" sz="1900" i="1" dirty="0">
                            <a:latin typeface="Cambria Math" panose="02040503050406030204" pitchFamily="18" charset="0"/>
                          </a:rPr>
                          <m:t>𝑁</m:t>
                        </m:r>
                        <m:r>
                          <a:rPr lang="en-US" sz="1900" i="1" dirty="0">
                            <a:latin typeface="Cambria Math" panose="02040503050406030204" pitchFamily="18" charset="0"/>
                          </a:rPr>
                          <m:t>+4</m:t>
                        </m:r>
                      </m:den>
                    </m:f>
                  </m:oMath>
                </a14:m>
                <a:r>
                  <a:rPr lang="en-US" sz="1900" dirty="0"/>
                  <a:t>, where N</a:t>
                </a:r>
                <a:r>
                  <a:rPr lang="en-US" sz="1900" baseline="-25000" dirty="0"/>
                  <a:t>1</a:t>
                </a:r>
                <a:r>
                  <a:rPr lang="en-US" sz="1900" dirty="0"/>
                  <a:t> = # heads &amp; N = # coin tosses</a:t>
                </a:r>
              </a:p>
              <a:p>
                <a:pPr marL="635000" lvl="1" indent="-177800"/>
                <a:r>
                  <a:rPr lang="en-US" sz="1900" dirty="0"/>
                  <a:t>Class 1, feature 1: N = 1 (since class 1 appears once), </a:t>
                </a:r>
                <a:r>
                  <a:rPr lang="en-US" sz="1900" dirty="0">
                    <a:solidFill>
                      <a:srgbClr val="00B050"/>
                    </a:solidFill>
                  </a:rPr>
                  <a:t>N</a:t>
                </a:r>
                <a:r>
                  <a:rPr lang="en-US" sz="1900" baseline="-25000" dirty="0">
                    <a:solidFill>
                      <a:srgbClr val="00B050"/>
                    </a:solidFill>
                  </a:rPr>
                  <a:t>1</a:t>
                </a:r>
                <a:r>
                  <a:rPr lang="en-US" sz="1900" dirty="0">
                    <a:solidFill>
                      <a:srgbClr val="00B050"/>
                    </a:solidFill>
                  </a:rPr>
                  <a:t> = 0 </a:t>
                </a:r>
                <a:r>
                  <a:rPr lang="en-US" sz="1900" dirty="0"/>
                  <a:t>(since among class 1 training data, feature 1 is always 0)</a:t>
                </a:r>
                <a:r>
                  <a:rPr lang="en-US" sz="1900" dirty="0">
                    <a:solidFill>
                      <a:schemeClr val="bg1"/>
                    </a:solidFill>
                  </a:rPr>
                  <a:t>, so </a:t>
                </a:r>
                <a14:m>
                  <m:oMath xmlns:m="http://schemas.openxmlformats.org/officeDocument/2006/math">
                    <m:r>
                      <m:rPr>
                        <m:sty m:val="p"/>
                      </m:rPr>
                      <a:rPr lang="en-US" sz="1900" dirty="0">
                        <a:solidFill>
                          <a:schemeClr val="bg1"/>
                        </a:solidFill>
                        <a:latin typeface="Cambria Math" panose="02040503050406030204" pitchFamily="18" charset="0"/>
                      </a:rPr>
                      <m:t>p</m:t>
                    </m:r>
                    <m:d>
                      <m:dPr>
                        <m:endChr m:val="|"/>
                        <m:ctrlPr>
                          <a:rPr lang="en-US" sz="1900" b="0" i="1" dirty="0" smtClean="0">
                            <a:solidFill>
                              <a:schemeClr val="bg1"/>
                            </a:solidFill>
                            <a:latin typeface="Cambria Math" panose="02040503050406030204" pitchFamily="18" charset="0"/>
                          </a:rPr>
                        </m:ctrlPr>
                      </m:dPr>
                      <m:e>
                        <m:acc>
                          <m:accPr>
                            <m:chr m:val="̃"/>
                            <m:ctrlPr>
                              <a:rPr lang="en-US" sz="1900" i="1" dirty="0">
                                <a:solidFill>
                                  <a:schemeClr val="bg1"/>
                                </a:solidFill>
                                <a:latin typeface="Cambria Math" panose="02040503050406030204" pitchFamily="18" charset="0"/>
                              </a:rPr>
                            </m:ctrlPr>
                          </m:accPr>
                          <m:e>
                            <m:r>
                              <a:rPr lang="en-US" sz="1900" i="1" dirty="0">
                                <a:solidFill>
                                  <a:schemeClr val="bg1"/>
                                </a:solidFill>
                                <a:latin typeface="Cambria Math" panose="02040503050406030204" pitchFamily="18" charset="0"/>
                              </a:rPr>
                              <m:t>𝑥</m:t>
                            </m:r>
                          </m:e>
                        </m:acc>
                        <m:r>
                          <m:rPr>
                            <m:nor/>
                          </m:rPr>
                          <a:rPr lang="en-US" sz="1900" baseline="-25000" dirty="0">
                            <a:solidFill>
                              <a:schemeClr val="bg1"/>
                            </a:solidFill>
                          </a:rPr>
                          <m:t>1</m:t>
                        </m:r>
                        <m:r>
                          <m:rPr>
                            <m:nor/>
                          </m:rPr>
                          <a:rPr lang="en-US" sz="1900" dirty="0">
                            <a:solidFill>
                              <a:schemeClr val="bg1"/>
                            </a:solidFill>
                          </a:rPr>
                          <m:t> =</m:t>
                        </m:r>
                        <m:r>
                          <a:rPr lang="en-US" sz="1900" b="0" i="0" dirty="0" smtClean="0">
                            <a:solidFill>
                              <a:schemeClr val="bg1"/>
                            </a:solidFill>
                            <a:latin typeface="Cambria Math" panose="02040503050406030204" pitchFamily="18" charset="0"/>
                          </a:rPr>
                          <m:t> 1 </m:t>
                        </m:r>
                      </m:e>
                    </m:d>
                    <m:r>
                      <a:rPr lang="en-US" sz="1900" b="0" i="0" dirty="0" smtClean="0">
                        <a:solidFill>
                          <a:schemeClr val="bg1"/>
                        </a:solidFill>
                        <a:latin typeface="Cambria Math" panose="02040503050406030204" pitchFamily="18" charset="0"/>
                      </a:rPr>
                      <m:t> </m:t>
                    </m:r>
                    <m:sSub>
                      <m:sSubPr>
                        <m:ctrlPr>
                          <a:rPr lang="en-US" sz="1900" b="0" i="1" dirty="0" smtClean="0">
                            <a:solidFill>
                              <a:schemeClr val="bg1"/>
                            </a:solidFill>
                            <a:latin typeface="Cambria Math" panose="02040503050406030204" pitchFamily="18" charset="0"/>
                          </a:rPr>
                        </m:ctrlPr>
                      </m:sSubPr>
                      <m:e>
                        <m:r>
                          <a:rPr lang="en-US" sz="1900" b="0" i="1" dirty="0" smtClean="0">
                            <a:solidFill>
                              <a:schemeClr val="bg1"/>
                            </a:solidFill>
                            <a:latin typeface="Cambria Math" panose="02040503050406030204" pitchFamily="18" charset="0"/>
                          </a:rPr>
                          <m:t>𝑥</m:t>
                        </m:r>
                      </m:e>
                      <m:sub>
                        <m:r>
                          <a:rPr lang="en-US" sz="1900" b="0" i="1" dirty="0" smtClean="0">
                            <a:solidFill>
                              <a:schemeClr val="bg1"/>
                            </a:solidFill>
                            <a:latin typeface="Cambria Math" panose="02040503050406030204" pitchFamily="18" charset="0"/>
                          </a:rPr>
                          <m:t>𝑖</m:t>
                        </m:r>
                        <m:r>
                          <a:rPr lang="en-US" sz="1900" b="0" i="1" dirty="0" smtClean="0">
                            <a:solidFill>
                              <a:schemeClr val="bg1"/>
                            </a:solidFill>
                            <a:latin typeface="Cambria Math" panose="02040503050406030204" pitchFamily="18" charset="0"/>
                            <a:ea typeface="Cambria Math" panose="02040503050406030204" pitchFamily="18" charset="0"/>
                          </a:rPr>
                          <m:t>∈1,1</m:t>
                        </m:r>
                      </m:sub>
                    </m:sSub>
                    <m:r>
                      <a:rPr lang="en-US" sz="1900" b="0" i="0" dirty="0" smtClean="0">
                        <a:solidFill>
                          <a:schemeClr val="bg1"/>
                        </a:solidFill>
                        <a:latin typeface="Cambria Math" panose="02040503050406030204" pitchFamily="18" charset="0"/>
                        <a:ea typeface="Cambria Math" panose="02040503050406030204" pitchFamily="18" charset="0"/>
                      </a:rPr>
                      <m:t>,</m:t>
                    </m:r>
                    <m:acc>
                      <m:accPr>
                        <m:chr m:val="̃"/>
                        <m:ctrlPr>
                          <a:rPr lang="en-US" sz="1900" i="1" dirty="0">
                            <a:solidFill>
                              <a:schemeClr val="bg1"/>
                            </a:solidFill>
                            <a:latin typeface="Cambria Math" panose="02040503050406030204" pitchFamily="18" charset="0"/>
                          </a:rPr>
                        </m:ctrlPr>
                      </m:accPr>
                      <m:e>
                        <m:r>
                          <a:rPr lang="en-US" sz="1900" b="0" i="1" dirty="0" smtClean="0">
                            <a:solidFill>
                              <a:schemeClr val="bg1"/>
                            </a:solidFill>
                            <a:latin typeface="Cambria Math" panose="02040503050406030204" pitchFamily="18" charset="0"/>
                          </a:rPr>
                          <m:t>𝑦</m:t>
                        </m:r>
                      </m:e>
                    </m:acc>
                    <m:r>
                      <a:rPr lang="en-US" sz="1900" b="0" i="1" dirty="0" smtClean="0">
                        <a:solidFill>
                          <a:schemeClr val="bg1"/>
                        </a:solidFill>
                        <a:latin typeface="Cambria Math" panose="02040503050406030204" pitchFamily="18" charset="0"/>
                      </a:rPr>
                      <m:t>=1</m:t>
                    </m:r>
                    <m:r>
                      <a:rPr lang="en-US" sz="1900" b="0" i="0" dirty="0" smtClean="0">
                        <a:solidFill>
                          <a:schemeClr val="bg1"/>
                        </a:solidFill>
                        <a:latin typeface="Cambria Math" panose="02040503050406030204" pitchFamily="18" charset="0"/>
                      </a:rPr>
                      <m:t>)</m:t>
                    </m:r>
                    <m:r>
                      <a:rPr lang="en-US" sz="1900" i="1" dirty="0">
                        <a:solidFill>
                          <a:schemeClr val="bg1"/>
                        </a:solidFill>
                        <a:latin typeface="Cambria Math" panose="02040503050406030204" pitchFamily="18" charset="0"/>
                      </a:rPr>
                      <m:t>=</m:t>
                    </m:r>
                  </m:oMath>
                </a14:m>
                <a:r>
                  <a:rPr lang="en-US" sz="1900" dirty="0">
                    <a:solidFill>
                      <a:schemeClr val="bg1"/>
                    </a:solidFill>
                  </a:rPr>
                  <a:t> </a:t>
                </a:r>
                <a14:m>
                  <m:oMath xmlns:m="http://schemas.openxmlformats.org/officeDocument/2006/math">
                    <m:f>
                      <m:fPr>
                        <m:ctrlPr>
                          <a:rPr lang="en-US" sz="1900" i="1" dirty="0">
                            <a:solidFill>
                              <a:schemeClr val="bg1"/>
                            </a:solidFill>
                            <a:latin typeface="Cambria Math" panose="02040503050406030204" pitchFamily="18" charset="0"/>
                          </a:rPr>
                        </m:ctrlPr>
                      </m:fPr>
                      <m:num>
                        <m:r>
                          <a:rPr lang="en-US" sz="1900" b="0" i="1" dirty="0" smtClean="0">
                            <a:solidFill>
                              <a:schemeClr val="bg1"/>
                            </a:solidFill>
                            <a:latin typeface="Cambria Math" panose="02040503050406030204" pitchFamily="18" charset="0"/>
                          </a:rPr>
                          <m:t>0</m:t>
                        </m:r>
                        <m:r>
                          <a:rPr lang="en-US" sz="1900" i="1" dirty="0">
                            <a:solidFill>
                              <a:schemeClr val="bg1"/>
                            </a:solidFill>
                            <a:latin typeface="Cambria Math" panose="02040503050406030204" pitchFamily="18" charset="0"/>
                          </a:rPr>
                          <m:t>+2</m:t>
                        </m:r>
                      </m:num>
                      <m:den>
                        <m:r>
                          <a:rPr lang="en-US" sz="1900" b="0" i="1" dirty="0" smtClean="0">
                            <a:solidFill>
                              <a:schemeClr val="bg1"/>
                            </a:solidFill>
                            <a:latin typeface="Cambria Math" panose="02040503050406030204" pitchFamily="18" charset="0"/>
                          </a:rPr>
                          <m:t>1</m:t>
                        </m:r>
                        <m:r>
                          <a:rPr lang="en-US" sz="1900" i="1" dirty="0">
                            <a:solidFill>
                              <a:schemeClr val="bg1"/>
                            </a:solidFill>
                            <a:latin typeface="Cambria Math" panose="02040503050406030204" pitchFamily="18" charset="0"/>
                          </a:rPr>
                          <m:t>+4</m:t>
                        </m:r>
                      </m:den>
                    </m:f>
                    <m:r>
                      <a:rPr lang="en-US" sz="1900" b="0" i="1" dirty="0" smtClean="0">
                        <a:solidFill>
                          <a:schemeClr val="bg1"/>
                        </a:solidFill>
                        <a:latin typeface="Cambria Math" panose="02040503050406030204" pitchFamily="18" charset="0"/>
                      </a:rPr>
                      <m:t>=2/5</m:t>
                    </m:r>
                  </m:oMath>
                </a14:m>
                <a:endParaRPr lang="en-US" sz="1900" dirty="0">
                  <a:solidFill>
                    <a:schemeClr val="bg1"/>
                  </a:solidFill>
                </a:endParaRPr>
              </a:p>
            </p:txBody>
          </p:sp>
        </mc:Choice>
        <mc:Fallback xmlns="">
          <p:sp>
            <p:nvSpPr>
              <p:cNvPr id="24" name="Content Placeholder 2">
                <a:extLst>
                  <a:ext uri="{FF2B5EF4-FFF2-40B4-BE49-F238E27FC236}">
                    <a16:creationId xmlns:a16="http://schemas.microsoft.com/office/drawing/2014/main" id="{ACEE431E-3257-F948-AA9C-76BE99A393AA}"/>
                  </a:ext>
                </a:extLst>
              </p:cNvPr>
              <p:cNvSpPr txBox="1">
                <a:spLocks noRot="1" noChangeAspect="1" noMove="1" noResize="1" noEditPoints="1" noAdjustHandles="1" noChangeArrowheads="1" noChangeShapeType="1" noTextEdit="1"/>
              </p:cNvSpPr>
              <p:nvPr/>
            </p:nvSpPr>
            <p:spPr>
              <a:xfrm>
                <a:off x="107091" y="4384387"/>
                <a:ext cx="8859624" cy="2208918"/>
              </a:xfrm>
              <a:prstGeom prst="rect">
                <a:avLst/>
              </a:prstGeom>
              <a:blipFill>
                <a:blip r:embed="rId6"/>
                <a:stretch>
                  <a:fillRect/>
                </a:stretch>
              </a:blipFill>
            </p:spPr>
            <p:txBody>
              <a:bodyPr/>
              <a:lstStyle/>
              <a:p>
                <a:r>
                  <a:rPr lang="en-US">
                    <a:noFill/>
                  </a:rPr>
                  <a:t> </a:t>
                </a:r>
              </a:p>
            </p:txBody>
          </p:sp>
        </mc:Fallback>
      </mc:AlternateContent>
      <p:sp>
        <p:nvSpPr>
          <p:cNvPr id="13" name="Curved Left Arrow 12">
            <a:extLst>
              <a:ext uri="{FF2B5EF4-FFF2-40B4-BE49-F238E27FC236}">
                <a16:creationId xmlns:a16="http://schemas.microsoft.com/office/drawing/2014/main" id="{72640A1B-82FB-8F4B-A45B-3D21EE7F69E5}"/>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D20A2EA7-AD8E-C840-A5EC-64C322C4CEC3}"/>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pic>
        <p:nvPicPr>
          <p:cNvPr id="20" name="Picture 19">
            <a:extLst>
              <a:ext uri="{FF2B5EF4-FFF2-40B4-BE49-F238E27FC236}">
                <a16:creationId xmlns:a16="http://schemas.microsoft.com/office/drawing/2014/main" id="{E60F6423-2BDC-7445-8C55-E89921E7A271}"/>
              </a:ext>
            </a:extLst>
          </p:cNvPr>
          <p:cNvPicPr>
            <a:picLocks noChangeAspect="1"/>
          </p:cNvPicPr>
          <p:nvPr/>
        </p:nvPicPr>
        <p:blipFill rotWithShape="1">
          <a:blip r:embed="rId7"/>
          <a:srcRect t="-1" b="50042"/>
          <a:stretch/>
        </p:blipFill>
        <p:spPr>
          <a:xfrm>
            <a:off x="247771" y="1991312"/>
            <a:ext cx="8229600" cy="2350297"/>
          </a:xfrm>
          <a:prstGeom prst="rect">
            <a:avLst/>
          </a:prstGeom>
        </p:spPr>
      </p:pic>
      <p:sp>
        <p:nvSpPr>
          <p:cNvPr id="15" name="Oval 14">
            <a:extLst>
              <a:ext uri="{FF2B5EF4-FFF2-40B4-BE49-F238E27FC236}">
                <a16:creationId xmlns:a16="http://schemas.microsoft.com/office/drawing/2014/main" id="{2FAFC5ED-C948-DA49-8CC6-20D17405DF96}"/>
              </a:ext>
            </a:extLst>
          </p:cNvPr>
          <p:cNvSpPr/>
          <p:nvPr/>
        </p:nvSpPr>
        <p:spPr>
          <a:xfrm>
            <a:off x="2308440" y="3915227"/>
            <a:ext cx="550064" cy="43687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C434456D-F455-AD46-A250-6129BE134923}"/>
              </a:ext>
            </a:extLst>
          </p:cNvPr>
          <p:cNvSpPr/>
          <p:nvPr/>
        </p:nvSpPr>
        <p:spPr>
          <a:xfrm>
            <a:off x="2947861" y="3569248"/>
            <a:ext cx="2693281" cy="43687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p:spTree>
    <p:extLst>
      <p:ext uri="{BB962C8B-B14F-4D97-AF65-F5344CB8AC3E}">
        <p14:creationId xmlns:p14="http://schemas.microsoft.com/office/powerpoint/2010/main" val="206182875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751268311"/>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00B050"/>
                              </a:solidFill>
                            </a:rPr>
                            <a:t>x</a:t>
                          </a:r>
                          <a:r>
                            <a:rPr lang="en-US" sz="1600" baseline="-25000" dirty="0">
                              <a:solidFill>
                                <a:srgbClr val="00B050"/>
                              </a:solidFill>
                            </a:rPr>
                            <a:t>31</a:t>
                          </a:r>
                          <a:r>
                            <a:rPr lang="en-US" sz="1600" dirty="0">
                              <a:solidFill>
                                <a:srgbClr val="00B05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solidFill>
                              <a:srgbClr val="00B050"/>
                            </a:solidFill>
                          </a:endParaRPr>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solidFill>
                                        <a:srgbClr val="00B050"/>
                                      </a:solidFill>
                                      <a:latin typeface="Cambria Math" panose="02040503050406030204" pitchFamily="18" charset="0"/>
                                    </a:rPr>
                                  </m:ctrlPr>
                                </m:accPr>
                                <m:e>
                                  <m:r>
                                    <a:rPr lang="en-US" sz="1600" b="0" i="1" dirty="0" smtClean="0">
                                      <a:solidFill>
                                        <a:srgbClr val="00B050"/>
                                      </a:solidFill>
                                      <a:latin typeface="Cambria Math" panose="02040503050406030204" pitchFamily="18" charset="0"/>
                                    </a:rPr>
                                    <m:t>𝑥</m:t>
                                  </m:r>
                                </m:e>
                              </m:acc>
                              <m:r>
                                <m:rPr>
                                  <m:nor/>
                                </m:rPr>
                                <a:rPr lang="en-US" sz="1600" b="0" i="0" baseline="-25000" dirty="0" smtClean="0">
                                  <a:solidFill>
                                    <a:srgbClr val="00B050"/>
                                  </a:solidFill>
                                </a:rPr>
                                <m:t>1</m:t>
                              </m:r>
                            </m:oMath>
                          </a14:m>
                          <a:r>
                            <a:rPr lang="en-US" sz="1600" dirty="0">
                              <a:solidFill>
                                <a:srgbClr val="00B05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751268311"/>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00B050"/>
                              </a:solidFill>
                            </a:rPr>
                            <a:t>x</a:t>
                          </a:r>
                          <a:r>
                            <a:rPr lang="en-US" sz="1600" baseline="-25000" dirty="0">
                              <a:solidFill>
                                <a:srgbClr val="00B050"/>
                              </a:solidFill>
                            </a:rPr>
                            <a:t>31</a:t>
                          </a:r>
                          <a:r>
                            <a:rPr lang="en-US" sz="1600" dirty="0">
                              <a:solidFill>
                                <a:srgbClr val="00B05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solidFill>
                              <a:srgbClr val="00B050"/>
                            </a:solidFill>
                          </a:endParaRPr>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3"/>
                          <a:stretch>
                            <a:fillRect t="-510000" r="-211364" b="-45000"/>
                          </a:stretch>
                        </a:blipFill>
                      </a:tcPr>
                    </a:tc>
                    <a:tc>
                      <a:txBody>
                        <a:bodyPr/>
                        <a:lstStyle/>
                        <a:p>
                          <a:endParaRPr lang="en-US"/>
                        </a:p>
                      </a:txBody>
                      <a:tcPr marT="0" marB="0" anchor="ctr">
                        <a:blipFill>
                          <a:blip r:embed="rId3"/>
                          <a:stretch>
                            <a:fillRect l="-102326" t="-510000" r="-116279" b="-45000"/>
                          </a:stretch>
                        </a:blipFill>
                      </a:tcPr>
                    </a:tc>
                    <a:tc>
                      <a:txBody>
                        <a:bodyPr/>
                        <a:lstStyle/>
                        <a:p>
                          <a:endParaRPr lang="en-US"/>
                        </a:p>
                      </a:txBody>
                      <a:tcPr marT="0" marB="0" anchor="ctr">
                        <a:blipFill>
                          <a:blip r:embed="rId3"/>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a:t>
                </a:r>
                <a:r>
                  <a:rPr lang="en-US" sz="2000" dirty="0">
                    <a:solidFill>
                      <a:schemeClr val="tx1"/>
                    </a:solidFill>
                  </a:rPr>
                  <a:t>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oMath>
                </a14:m>
                <a:r>
                  <a:rPr lang="en-US" sz="2000" dirty="0"/>
                  <a:t>using ML for class prior &amp; posterior predictive with prior Beta(2, 2)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ACEE431E-3257-F948-AA9C-76BE99A393AA}"/>
                  </a:ext>
                </a:extLst>
              </p:cNvPr>
              <p:cNvSpPr txBox="1">
                <a:spLocks/>
              </p:cNvSpPr>
              <p:nvPr/>
            </p:nvSpPr>
            <p:spPr>
              <a:xfrm>
                <a:off x="107091" y="4384387"/>
                <a:ext cx="8859624" cy="220891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950" indent="-177800"/>
                <a:r>
                  <a:rPr lang="en-US" sz="1900" dirty="0"/>
                  <a:t>Last lecture: p(</a:t>
                </a:r>
                <a14:m>
                  <m:oMath xmlns:m="http://schemas.openxmlformats.org/officeDocument/2006/math">
                    <m:acc>
                      <m:accPr>
                        <m:chr m:val="̃"/>
                        <m:ctrlPr>
                          <a:rPr lang="en-US" sz="1900" i="1" dirty="0">
                            <a:latin typeface="Cambria Math" panose="02040503050406030204" pitchFamily="18" charset="0"/>
                          </a:rPr>
                        </m:ctrlPr>
                      </m:accPr>
                      <m:e>
                        <m:r>
                          <a:rPr lang="en-US" sz="1900" i="1" dirty="0">
                            <a:latin typeface="Cambria Math" panose="02040503050406030204" pitchFamily="18" charset="0"/>
                          </a:rPr>
                          <m:t>𝑥</m:t>
                        </m:r>
                      </m:e>
                    </m:acc>
                    <m:r>
                      <a:rPr lang="en-US" sz="1900" b="0" i="1" dirty="0" smtClean="0">
                        <a:latin typeface="Cambria Math" panose="02040503050406030204" pitchFamily="18" charset="0"/>
                      </a:rPr>
                      <m:t>=1</m:t>
                    </m:r>
                    <m:r>
                      <m:rPr>
                        <m:nor/>
                      </m:rPr>
                      <a:rPr lang="en-US" sz="1900" b="0" i="0" dirty="0" smtClean="0">
                        <a:latin typeface="Cambria Math" panose="02040503050406030204" pitchFamily="18" charset="0"/>
                      </a:rPr>
                      <m:t> | </m:t>
                    </m:r>
                    <m:r>
                      <m:rPr>
                        <m:nor/>
                      </m:rPr>
                      <a:rPr lang="en-US" sz="1900" b="0" i="0" dirty="0" smtClean="0">
                        <a:latin typeface="Cambria Math" panose="02040503050406030204" pitchFamily="18" charset="0"/>
                      </a:rPr>
                      <m:t>D</m:t>
                    </m:r>
                    <m:r>
                      <m:rPr>
                        <m:nor/>
                      </m:rPr>
                      <a:rPr lang="en-US" sz="1900" b="0" i="0" dirty="0" smtClean="0">
                        <a:latin typeface="Cambria Math" panose="02040503050406030204" pitchFamily="18" charset="0"/>
                      </a:rPr>
                      <m:t>) = </m:t>
                    </m:r>
                    <m:f>
                      <m:fPr>
                        <m:ctrlPr>
                          <a:rPr lang="en-US" sz="1900" b="0" i="1" dirty="0" smtClean="0">
                            <a:latin typeface="Cambria Math" panose="02040503050406030204" pitchFamily="18" charset="0"/>
                          </a:rPr>
                        </m:ctrlPr>
                      </m:fPr>
                      <m:num>
                        <m:r>
                          <a:rPr lang="en-US" sz="1900" b="0" i="1" dirty="0" smtClean="0">
                            <a:latin typeface="Cambria Math" panose="02040503050406030204" pitchFamily="18" charset="0"/>
                          </a:rPr>
                          <m:t>𝑁</m:t>
                        </m:r>
                        <m:r>
                          <a:rPr lang="en-US" sz="1900" b="0" i="1" baseline="-25000" dirty="0" smtClean="0">
                            <a:latin typeface="Cambria Math" panose="02040503050406030204" pitchFamily="18" charset="0"/>
                          </a:rPr>
                          <m:t>1</m:t>
                        </m:r>
                        <m:r>
                          <a:rPr lang="en-US" sz="1900" b="0" i="1" dirty="0" smtClean="0">
                            <a:latin typeface="Cambria Math" panose="02040503050406030204" pitchFamily="18" charset="0"/>
                          </a:rPr>
                          <m:t>+</m:t>
                        </m:r>
                        <m:r>
                          <a:rPr lang="en-US" sz="1900" b="0" i="1" dirty="0" smtClean="0">
                            <a:latin typeface="Cambria Math" panose="02040503050406030204" pitchFamily="18" charset="0"/>
                          </a:rPr>
                          <m:t>𝑎</m:t>
                        </m:r>
                      </m:num>
                      <m:den>
                        <m:r>
                          <a:rPr lang="en-US" sz="1900" b="0" i="1" dirty="0" smtClean="0">
                            <a:latin typeface="Cambria Math" panose="02040503050406030204" pitchFamily="18" charset="0"/>
                          </a:rPr>
                          <m:t>𝑁</m:t>
                        </m:r>
                        <m:r>
                          <a:rPr lang="en-US" sz="1900" b="0" i="1" dirty="0" smtClean="0">
                            <a:latin typeface="Cambria Math" panose="02040503050406030204" pitchFamily="18" charset="0"/>
                          </a:rPr>
                          <m:t>+</m:t>
                        </m:r>
                        <m:r>
                          <a:rPr lang="en-US" sz="1900" b="0" i="1" dirty="0" smtClean="0">
                            <a:latin typeface="Cambria Math" panose="02040503050406030204" pitchFamily="18" charset="0"/>
                          </a:rPr>
                          <m:t>𝑎</m:t>
                        </m:r>
                        <m:r>
                          <a:rPr lang="en-US" sz="1900" b="0" i="1" dirty="0" smtClean="0">
                            <a:latin typeface="Cambria Math" panose="02040503050406030204" pitchFamily="18" charset="0"/>
                          </a:rPr>
                          <m:t>+</m:t>
                        </m:r>
                        <m:r>
                          <a:rPr lang="en-US" sz="1900" b="0" i="1" dirty="0" smtClean="0">
                            <a:latin typeface="Cambria Math" panose="02040503050406030204" pitchFamily="18" charset="0"/>
                          </a:rPr>
                          <m:t>𝑏</m:t>
                        </m:r>
                      </m:den>
                    </m:f>
                    <m:r>
                      <a:rPr lang="en-US" sz="1900" b="0" i="1" dirty="0" smtClean="0">
                        <a:latin typeface="Cambria Math" panose="02040503050406030204" pitchFamily="18" charset="0"/>
                      </a:rPr>
                      <m:t>=</m:t>
                    </m:r>
                    <m:f>
                      <m:fPr>
                        <m:ctrlPr>
                          <a:rPr lang="en-US" sz="1900" i="1" dirty="0">
                            <a:latin typeface="Cambria Math" panose="02040503050406030204" pitchFamily="18" charset="0"/>
                          </a:rPr>
                        </m:ctrlPr>
                      </m:fPr>
                      <m:num>
                        <m:r>
                          <a:rPr lang="en-US" sz="1900" i="1" dirty="0">
                            <a:latin typeface="Cambria Math" panose="02040503050406030204" pitchFamily="18" charset="0"/>
                          </a:rPr>
                          <m:t>𝑁</m:t>
                        </m:r>
                        <m:r>
                          <a:rPr lang="en-US" sz="1900" i="1" baseline="-25000" dirty="0">
                            <a:latin typeface="Cambria Math" panose="02040503050406030204" pitchFamily="18" charset="0"/>
                          </a:rPr>
                          <m:t>1</m:t>
                        </m:r>
                        <m:r>
                          <a:rPr lang="en-US" sz="1900" i="1" dirty="0">
                            <a:latin typeface="Cambria Math" panose="02040503050406030204" pitchFamily="18" charset="0"/>
                          </a:rPr>
                          <m:t>+</m:t>
                        </m:r>
                        <m:r>
                          <a:rPr lang="en-US" sz="1900" b="0" i="1" dirty="0" smtClean="0">
                            <a:latin typeface="Cambria Math" panose="02040503050406030204" pitchFamily="18" charset="0"/>
                          </a:rPr>
                          <m:t>2</m:t>
                        </m:r>
                      </m:num>
                      <m:den>
                        <m:r>
                          <a:rPr lang="en-US" sz="1900" i="1" dirty="0">
                            <a:latin typeface="Cambria Math" panose="02040503050406030204" pitchFamily="18" charset="0"/>
                          </a:rPr>
                          <m:t>𝑁</m:t>
                        </m:r>
                        <m:r>
                          <a:rPr lang="en-US" sz="1900" i="1" dirty="0">
                            <a:latin typeface="Cambria Math" panose="02040503050406030204" pitchFamily="18" charset="0"/>
                          </a:rPr>
                          <m:t>+4</m:t>
                        </m:r>
                      </m:den>
                    </m:f>
                  </m:oMath>
                </a14:m>
                <a:r>
                  <a:rPr lang="en-US" sz="1900" dirty="0"/>
                  <a:t>, where N</a:t>
                </a:r>
                <a:r>
                  <a:rPr lang="en-US" sz="1900" baseline="-25000" dirty="0"/>
                  <a:t>1</a:t>
                </a:r>
                <a:r>
                  <a:rPr lang="en-US" sz="1900" dirty="0"/>
                  <a:t> = # heads &amp; N = # coin tosses</a:t>
                </a:r>
              </a:p>
              <a:p>
                <a:pPr marL="635000" lvl="1" indent="-177800"/>
                <a:r>
                  <a:rPr lang="en-US" sz="1900" dirty="0"/>
                  <a:t>Class 1, feature 1: N = 1 (since class 1 appears once), </a:t>
                </a:r>
                <a:r>
                  <a:rPr lang="en-US" sz="1900" dirty="0">
                    <a:solidFill>
                      <a:srgbClr val="00B050"/>
                    </a:solidFill>
                  </a:rPr>
                  <a:t>N</a:t>
                </a:r>
                <a:r>
                  <a:rPr lang="en-US" sz="1900" baseline="-25000" dirty="0">
                    <a:solidFill>
                      <a:srgbClr val="00B050"/>
                    </a:solidFill>
                  </a:rPr>
                  <a:t>1</a:t>
                </a:r>
                <a:r>
                  <a:rPr lang="en-US" sz="1900" dirty="0">
                    <a:solidFill>
                      <a:srgbClr val="00B050"/>
                    </a:solidFill>
                  </a:rPr>
                  <a:t> = 0 </a:t>
                </a:r>
                <a:r>
                  <a:rPr lang="en-US" sz="1900" dirty="0"/>
                  <a:t>(since among class 1 training data, feature 1 is always 0), so </a:t>
                </a:r>
                <a14:m>
                  <m:oMath xmlns:m="http://schemas.openxmlformats.org/officeDocument/2006/math">
                    <m:r>
                      <m:rPr>
                        <m:sty m:val="p"/>
                      </m:rPr>
                      <a:rPr lang="en-US" sz="1900" dirty="0">
                        <a:latin typeface="Cambria Math" panose="02040503050406030204" pitchFamily="18" charset="0"/>
                      </a:rPr>
                      <m:t>p</m:t>
                    </m:r>
                    <m:d>
                      <m:dPr>
                        <m:endChr m:val="|"/>
                        <m:ctrlPr>
                          <a:rPr lang="en-US" sz="1900" b="0" i="1" dirty="0" smtClean="0">
                            <a:latin typeface="Cambria Math" panose="02040503050406030204" pitchFamily="18" charset="0"/>
                          </a:rPr>
                        </m:ctrlPr>
                      </m:dPr>
                      <m:e>
                        <m:acc>
                          <m:accPr>
                            <m:chr m:val="̃"/>
                            <m:ctrlPr>
                              <a:rPr lang="en-US" sz="1900" i="1" dirty="0">
                                <a:latin typeface="Cambria Math" panose="02040503050406030204" pitchFamily="18" charset="0"/>
                              </a:rPr>
                            </m:ctrlPr>
                          </m:accPr>
                          <m:e>
                            <m:r>
                              <a:rPr lang="en-US" sz="1900" i="1" dirty="0">
                                <a:latin typeface="Cambria Math" panose="02040503050406030204" pitchFamily="18" charset="0"/>
                              </a:rPr>
                              <m:t>𝑥</m:t>
                            </m:r>
                          </m:e>
                        </m:acc>
                        <m:r>
                          <m:rPr>
                            <m:nor/>
                          </m:rPr>
                          <a:rPr lang="en-US" sz="1900" baseline="-25000" dirty="0"/>
                          <m:t>1</m:t>
                        </m:r>
                        <m:r>
                          <m:rPr>
                            <m:nor/>
                          </m:rPr>
                          <a:rPr lang="en-US" sz="1900" dirty="0"/>
                          <m:t> =</m:t>
                        </m:r>
                        <m:r>
                          <a:rPr lang="en-US" sz="1900" b="0" i="0" dirty="0" smtClean="0">
                            <a:latin typeface="Cambria Math" panose="02040503050406030204" pitchFamily="18" charset="0"/>
                          </a:rPr>
                          <m:t> 1 </m:t>
                        </m:r>
                      </m:e>
                    </m:d>
                    <m:r>
                      <a:rPr lang="en-US" sz="1900" b="0" i="0" dirty="0" smtClean="0">
                        <a:latin typeface="Cambria Math" panose="02040503050406030204" pitchFamily="18" charset="0"/>
                      </a:rPr>
                      <m:t> </m:t>
                    </m:r>
                    <m:sSub>
                      <m:sSubPr>
                        <m:ctrlPr>
                          <a:rPr lang="en-US" sz="1900" b="0" i="1" dirty="0" smtClean="0">
                            <a:latin typeface="Cambria Math" panose="02040503050406030204" pitchFamily="18" charset="0"/>
                          </a:rPr>
                        </m:ctrlPr>
                      </m:sSubPr>
                      <m:e>
                        <m:r>
                          <a:rPr lang="en-US" sz="1900" b="0" i="1" dirty="0" smtClean="0">
                            <a:latin typeface="Cambria Math" panose="02040503050406030204" pitchFamily="18" charset="0"/>
                          </a:rPr>
                          <m:t>𝑥</m:t>
                        </m:r>
                      </m:e>
                      <m:sub>
                        <m:r>
                          <a:rPr lang="en-US" sz="1900" b="0" i="1" dirty="0" smtClean="0">
                            <a:latin typeface="Cambria Math" panose="02040503050406030204" pitchFamily="18" charset="0"/>
                          </a:rPr>
                          <m:t>𝑖</m:t>
                        </m:r>
                        <m:r>
                          <a:rPr lang="en-US" sz="1900" b="0" i="1" dirty="0" smtClean="0">
                            <a:latin typeface="Cambria Math" panose="02040503050406030204" pitchFamily="18" charset="0"/>
                            <a:ea typeface="Cambria Math" panose="02040503050406030204" pitchFamily="18" charset="0"/>
                          </a:rPr>
                          <m:t>∈1,1</m:t>
                        </m:r>
                      </m:sub>
                    </m:sSub>
                    <m:r>
                      <a:rPr lang="en-US" sz="1900" b="0" i="0" dirty="0" smtClean="0">
                        <a:latin typeface="Cambria Math" panose="02040503050406030204" pitchFamily="18" charset="0"/>
                        <a:ea typeface="Cambria Math" panose="02040503050406030204" pitchFamily="18" charset="0"/>
                      </a:rPr>
                      <m:t>,</m:t>
                    </m:r>
                    <m:acc>
                      <m:accPr>
                        <m:chr m:val="̃"/>
                        <m:ctrlPr>
                          <a:rPr lang="en-US" sz="1900" i="1" dirty="0">
                            <a:latin typeface="Cambria Math" panose="02040503050406030204" pitchFamily="18" charset="0"/>
                          </a:rPr>
                        </m:ctrlPr>
                      </m:accPr>
                      <m:e>
                        <m:r>
                          <a:rPr lang="en-US" sz="1900" b="0" i="1" dirty="0" smtClean="0">
                            <a:latin typeface="Cambria Math" panose="02040503050406030204" pitchFamily="18" charset="0"/>
                          </a:rPr>
                          <m:t>𝑦</m:t>
                        </m:r>
                      </m:e>
                    </m:acc>
                    <m:r>
                      <a:rPr lang="en-US" sz="1900" b="0" i="1" dirty="0" smtClean="0">
                        <a:latin typeface="Cambria Math" panose="02040503050406030204" pitchFamily="18" charset="0"/>
                      </a:rPr>
                      <m:t>=1</m:t>
                    </m:r>
                    <m:r>
                      <a:rPr lang="en-US" sz="1900" b="0" i="0" dirty="0" smtClean="0">
                        <a:latin typeface="Cambria Math" panose="02040503050406030204" pitchFamily="18" charset="0"/>
                      </a:rPr>
                      <m:t>)</m:t>
                    </m:r>
                    <m:r>
                      <a:rPr lang="en-US" sz="1900" i="1" dirty="0">
                        <a:latin typeface="Cambria Math" panose="02040503050406030204" pitchFamily="18" charset="0"/>
                      </a:rPr>
                      <m:t>=</m:t>
                    </m:r>
                  </m:oMath>
                </a14:m>
                <a:r>
                  <a:rPr lang="en-US" sz="1900" dirty="0"/>
                  <a:t> </a:t>
                </a:r>
                <a14:m>
                  <m:oMath xmlns:m="http://schemas.openxmlformats.org/officeDocument/2006/math">
                    <m:f>
                      <m:fPr>
                        <m:ctrlPr>
                          <a:rPr lang="en-US" sz="1900" i="1" dirty="0">
                            <a:latin typeface="Cambria Math" panose="02040503050406030204" pitchFamily="18" charset="0"/>
                          </a:rPr>
                        </m:ctrlPr>
                      </m:fPr>
                      <m:num>
                        <m:r>
                          <a:rPr lang="en-US" sz="1900" b="0" i="1" dirty="0" smtClean="0">
                            <a:latin typeface="Cambria Math" panose="02040503050406030204" pitchFamily="18" charset="0"/>
                          </a:rPr>
                          <m:t>0</m:t>
                        </m:r>
                        <m:r>
                          <a:rPr lang="en-US" sz="1900" i="1" dirty="0">
                            <a:latin typeface="Cambria Math" panose="02040503050406030204" pitchFamily="18" charset="0"/>
                          </a:rPr>
                          <m:t>+2</m:t>
                        </m:r>
                      </m:num>
                      <m:den>
                        <m:r>
                          <a:rPr lang="en-US" sz="1900" b="0" i="1" dirty="0" smtClean="0">
                            <a:latin typeface="Cambria Math" panose="02040503050406030204" pitchFamily="18" charset="0"/>
                          </a:rPr>
                          <m:t>1</m:t>
                        </m:r>
                        <m:r>
                          <a:rPr lang="en-US" sz="1900" i="1" dirty="0">
                            <a:latin typeface="Cambria Math" panose="02040503050406030204" pitchFamily="18" charset="0"/>
                          </a:rPr>
                          <m:t>+4</m:t>
                        </m:r>
                      </m:den>
                    </m:f>
                    <m:r>
                      <a:rPr lang="en-US" sz="1900" b="0" i="1" dirty="0" smtClean="0">
                        <a:latin typeface="Cambria Math" panose="02040503050406030204" pitchFamily="18" charset="0"/>
                      </a:rPr>
                      <m:t>=2/5</m:t>
                    </m:r>
                  </m:oMath>
                </a14:m>
                <a:endParaRPr lang="en-US" sz="1900" dirty="0"/>
              </a:p>
            </p:txBody>
          </p:sp>
        </mc:Choice>
        <mc:Fallback xmlns="">
          <p:sp>
            <p:nvSpPr>
              <p:cNvPr id="24" name="Content Placeholder 2">
                <a:extLst>
                  <a:ext uri="{FF2B5EF4-FFF2-40B4-BE49-F238E27FC236}">
                    <a16:creationId xmlns:a16="http://schemas.microsoft.com/office/drawing/2014/main" id="{ACEE431E-3257-F948-AA9C-76BE99A393AA}"/>
                  </a:ext>
                </a:extLst>
              </p:cNvPr>
              <p:cNvSpPr txBox="1">
                <a:spLocks noRot="1" noChangeAspect="1" noMove="1" noResize="1" noEditPoints="1" noAdjustHandles="1" noChangeArrowheads="1" noChangeShapeType="1" noTextEdit="1"/>
              </p:cNvSpPr>
              <p:nvPr/>
            </p:nvSpPr>
            <p:spPr>
              <a:xfrm>
                <a:off x="107091" y="4384387"/>
                <a:ext cx="8859624" cy="2208918"/>
              </a:xfrm>
              <a:prstGeom prst="rect">
                <a:avLst/>
              </a:prstGeom>
              <a:blipFill>
                <a:blip r:embed="rId6"/>
                <a:stretch>
                  <a:fillRect/>
                </a:stretch>
              </a:blipFill>
            </p:spPr>
            <p:txBody>
              <a:bodyPr/>
              <a:lstStyle/>
              <a:p>
                <a:r>
                  <a:rPr lang="en-US">
                    <a:noFill/>
                  </a:rPr>
                  <a:t> </a:t>
                </a:r>
              </a:p>
            </p:txBody>
          </p:sp>
        </mc:Fallback>
      </mc:AlternateContent>
      <p:sp>
        <p:nvSpPr>
          <p:cNvPr id="13" name="Curved Left Arrow 12">
            <a:extLst>
              <a:ext uri="{FF2B5EF4-FFF2-40B4-BE49-F238E27FC236}">
                <a16:creationId xmlns:a16="http://schemas.microsoft.com/office/drawing/2014/main" id="{72640A1B-82FB-8F4B-A45B-3D21EE7F69E5}"/>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D20A2EA7-AD8E-C840-A5EC-64C322C4CEC3}"/>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pic>
        <p:nvPicPr>
          <p:cNvPr id="20" name="Picture 19">
            <a:extLst>
              <a:ext uri="{FF2B5EF4-FFF2-40B4-BE49-F238E27FC236}">
                <a16:creationId xmlns:a16="http://schemas.microsoft.com/office/drawing/2014/main" id="{E60F6423-2BDC-7445-8C55-E89921E7A271}"/>
              </a:ext>
            </a:extLst>
          </p:cNvPr>
          <p:cNvPicPr>
            <a:picLocks noChangeAspect="1"/>
          </p:cNvPicPr>
          <p:nvPr/>
        </p:nvPicPr>
        <p:blipFill rotWithShape="1">
          <a:blip r:embed="rId7"/>
          <a:srcRect t="-1" b="50042"/>
          <a:stretch/>
        </p:blipFill>
        <p:spPr>
          <a:xfrm>
            <a:off x="247771" y="1991312"/>
            <a:ext cx="8229600" cy="2350297"/>
          </a:xfrm>
          <a:prstGeom prst="rect">
            <a:avLst/>
          </a:prstGeom>
        </p:spPr>
      </p:pic>
      <p:sp>
        <p:nvSpPr>
          <p:cNvPr id="21" name="Oval 20">
            <a:extLst>
              <a:ext uri="{FF2B5EF4-FFF2-40B4-BE49-F238E27FC236}">
                <a16:creationId xmlns:a16="http://schemas.microsoft.com/office/drawing/2014/main" id="{F1CBADE9-E6B8-6E40-A65F-DB642F75B248}"/>
              </a:ext>
            </a:extLst>
          </p:cNvPr>
          <p:cNvSpPr/>
          <p:nvPr/>
        </p:nvSpPr>
        <p:spPr>
          <a:xfrm>
            <a:off x="2308440" y="3915227"/>
            <a:ext cx="550064" cy="43687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D8D52E14-A8A8-C840-9F5C-79A807286069}"/>
              </a:ext>
            </a:extLst>
          </p:cNvPr>
          <p:cNvSpPr/>
          <p:nvPr/>
        </p:nvSpPr>
        <p:spPr>
          <a:xfrm>
            <a:off x="2947861" y="3569248"/>
            <a:ext cx="2693281" cy="43687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p:spTree>
    <p:extLst>
      <p:ext uri="{BB962C8B-B14F-4D97-AF65-F5344CB8AC3E}">
        <p14:creationId xmlns:p14="http://schemas.microsoft.com/office/powerpoint/2010/main" val="172511370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F522347-9B23-FE4D-91C9-3146C88FF7F0}"/>
              </a:ext>
            </a:extLst>
          </p:cNvPr>
          <p:cNvPicPr>
            <a:picLocks noChangeAspect="1"/>
          </p:cNvPicPr>
          <p:nvPr/>
        </p:nvPicPr>
        <p:blipFill rotWithShape="1">
          <a:blip r:embed="rId3"/>
          <a:srcRect b="49133"/>
          <a:stretch/>
        </p:blipFill>
        <p:spPr>
          <a:xfrm>
            <a:off x="247771" y="1991312"/>
            <a:ext cx="8229600" cy="2393075"/>
          </a:xfrm>
          <a:prstGeom prst="rect">
            <a:avLst/>
          </a:prstGeom>
        </p:spPr>
      </p:pic>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2848967308"/>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00B050"/>
                              </a:solidFill>
                            </a:rPr>
                            <a:t>x</a:t>
                          </a:r>
                          <a:r>
                            <a:rPr lang="en-US" sz="1600" baseline="-25000" dirty="0">
                              <a:solidFill>
                                <a:srgbClr val="00B050"/>
                              </a:solidFill>
                            </a:rPr>
                            <a:t>31</a:t>
                          </a:r>
                          <a:r>
                            <a:rPr lang="en-US" sz="1600" dirty="0">
                              <a:solidFill>
                                <a:srgbClr val="00B05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solidFill>
                              <a:srgbClr val="00B050"/>
                            </a:solidFill>
                          </a:endParaRPr>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solidFill>
                                        <a:srgbClr val="00B050"/>
                                      </a:solidFill>
                                      <a:latin typeface="Cambria Math" panose="02040503050406030204" pitchFamily="18" charset="0"/>
                                    </a:rPr>
                                  </m:ctrlPr>
                                </m:accPr>
                                <m:e>
                                  <m:r>
                                    <a:rPr lang="en-US" sz="1600" b="0" i="1" dirty="0" smtClean="0">
                                      <a:solidFill>
                                        <a:srgbClr val="00B050"/>
                                      </a:solidFill>
                                      <a:latin typeface="Cambria Math" panose="02040503050406030204" pitchFamily="18" charset="0"/>
                                    </a:rPr>
                                    <m:t>𝑥</m:t>
                                  </m:r>
                                </m:e>
                              </m:acc>
                              <m:r>
                                <m:rPr>
                                  <m:nor/>
                                </m:rPr>
                                <a:rPr lang="en-US" sz="1600" b="0" i="0" baseline="-25000" dirty="0" smtClean="0">
                                  <a:solidFill>
                                    <a:srgbClr val="00B050"/>
                                  </a:solidFill>
                                </a:rPr>
                                <m:t>1</m:t>
                              </m:r>
                            </m:oMath>
                          </a14:m>
                          <a:r>
                            <a:rPr lang="en-US" sz="1600" dirty="0">
                              <a:solidFill>
                                <a:srgbClr val="00B05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2848967308"/>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00B050"/>
                              </a:solidFill>
                            </a:rPr>
                            <a:t>x</a:t>
                          </a:r>
                          <a:r>
                            <a:rPr lang="en-US" sz="1600" baseline="-25000" dirty="0">
                              <a:solidFill>
                                <a:srgbClr val="00B050"/>
                              </a:solidFill>
                            </a:rPr>
                            <a:t>31</a:t>
                          </a:r>
                          <a:r>
                            <a:rPr lang="en-US" sz="1600" dirty="0">
                              <a:solidFill>
                                <a:srgbClr val="00B05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solidFill>
                              <a:srgbClr val="00B050"/>
                            </a:solidFill>
                          </a:endParaRPr>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a:t>
                </a:r>
                <a:r>
                  <a:rPr lang="en-US" sz="2000" dirty="0">
                    <a:solidFill>
                      <a:schemeClr val="tx1"/>
                    </a:solidFill>
                  </a:rPr>
                  <a:t>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oMath>
                </a14:m>
                <a:r>
                  <a:rPr lang="en-US" sz="2000" dirty="0"/>
                  <a:t>using ML for class prior &amp; posterior predictive with prior Beta(2, 2)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ACEE431E-3257-F948-AA9C-76BE99A393AA}"/>
                  </a:ext>
                </a:extLst>
              </p:cNvPr>
              <p:cNvSpPr txBox="1">
                <a:spLocks/>
              </p:cNvSpPr>
              <p:nvPr/>
            </p:nvSpPr>
            <p:spPr>
              <a:xfrm>
                <a:off x="107091" y="4384387"/>
                <a:ext cx="8859624" cy="220891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950" indent="-177800"/>
                <a:r>
                  <a:rPr lang="en-US" sz="1900" dirty="0"/>
                  <a:t>Last lecture: p(</a:t>
                </a:r>
                <a14:m>
                  <m:oMath xmlns:m="http://schemas.openxmlformats.org/officeDocument/2006/math">
                    <m:acc>
                      <m:accPr>
                        <m:chr m:val="̃"/>
                        <m:ctrlPr>
                          <a:rPr lang="en-US" sz="1900" i="1" dirty="0">
                            <a:latin typeface="Cambria Math" panose="02040503050406030204" pitchFamily="18" charset="0"/>
                          </a:rPr>
                        </m:ctrlPr>
                      </m:accPr>
                      <m:e>
                        <m:r>
                          <a:rPr lang="en-US" sz="1900" i="1" dirty="0">
                            <a:latin typeface="Cambria Math" panose="02040503050406030204" pitchFamily="18" charset="0"/>
                          </a:rPr>
                          <m:t>𝑥</m:t>
                        </m:r>
                      </m:e>
                    </m:acc>
                    <m:r>
                      <a:rPr lang="en-US" sz="1900" b="0" i="1" dirty="0" smtClean="0">
                        <a:latin typeface="Cambria Math" panose="02040503050406030204" pitchFamily="18" charset="0"/>
                      </a:rPr>
                      <m:t>=1</m:t>
                    </m:r>
                    <m:r>
                      <m:rPr>
                        <m:nor/>
                      </m:rPr>
                      <a:rPr lang="en-US" sz="1900" b="0" i="0" dirty="0" smtClean="0">
                        <a:latin typeface="Cambria Math" panose="02040503050406030204" pitchFamily="18" charset="0"/>
                      </a:rPr>
                      <m:t> | </m:t>
                    </m:r>
                    <m:r>
                      <m:rPr>
                        <m:nor/>
                      </m:rPr>
                      <a:rPr lang="en-US" sz="1900" b="0" i="0" dirty="0" smtClean="0">
                        <a:latin typeface="Cambria Math" panose="02040503050406030204" pitchFamily="18" charset="0"/>
                      </a:rPr>
                      <m:t>D</m:t>
                    </m:r>
                    <m:r>
                      <m:rPr>
                        <m:nor/>
                      </m:rPr>
                      <a:rPr lang="en-US" sz="1900" b="0" i="0" dirty="0" smtClean="0">
                        <a:latin typeface="Cambria Math" panose="02040503050406030204" pitchFamily="18" charset="0"/>
                      </a:rPr>
                      <m:t>) = </m:t>
                    </m:r>
                    <m:f>
                      <m:fPr>
                        <m:ctrlPr>
                          <a:rPr lang="en-US" sz="1900" b="0" i="1" dirty="0" smtClean="0">
                            <a:latin typeface="Cambria Math" panose="02040503050406030204" pitchFamily="18" charset="0"/>
                          </a:rPr>
                        </m:ctrlPr>
                      </m:fPr>
                      <m:num>
                        <m:r>
                          <a:rPr lang="en-US" sz="1900" b="0" i="1" dirty="0" smtClean="0">
                            <a:latin typeface="Cambria Math" panose="02040503050406030204" pitchFamily="18" charset="0"/>
                          </a:rPr>
                          <m:t>𝑁</m:t>
                        </m:r>
                        <m:r>
                          <a:rPr lang="en-US" sz="1900" b="0" i="1" baseline="-25000" dirty="0" smtClean="0">
                            <a:latin typeface="Cambria Math" panose="02040503050406030204" pitchFamily="18" charset="0"/>
                          </a:rPr>
                          <m:t>1</m:t>
                        </m:r>
                        <m:r>
                          <a:rPr lang="en-US" sz="1900" b="0" i="1" dirty="0" smtClean="0">
                            <a:latin typeface="Cambria Math" panose="02040503050406030204" pitchFamily="18" charset="0"/>
                          </a:rPr>
                          <m:t>+</m:t>
                        </m:r>
                        <m:r>
                          <a:rPr lang="en-US" sz="1900" b="0" i="1" dirty="0" smtClean="0">
                            <a:latin typeface="Cambria Math" panose="02040503050406030204" pitchFamily="18" charset="0"/>
                          </a:rPr>
                          <m:t>𝑎</m:t>
                        </m:r>
                      </m:num>
                      <m:den>
                        <m:r>
                          <a:rPr lang="en-US" sz="1900" b="0" i="1" dirty="0" smtClean="0">
                            <a:latin typeface="Cambria Math" panose="02040503050406030204" pitchFamily="18" charset="0"/>
                          </a:rPr>
                          <m:t>𝑁</m:t>
                        </m:r>
                        <m:r>
                          <a:rPr lang="en-US" sz="1900" b="0" i="1" dirty="0" smtClean="0">
                            <a:latin typeface="Cambria Math" panose="02040503050406030204" pitchFamily="18" charset="0"/>
                          </a:rPr>
                          <m:t>+</m:t>
                        </m:r>
                        <m:r>
                          <a:rPr lang="en-US" sz="1900" b="0" i="1" dirty="0" smtClean="0">
                            <a:latin typeface="Cambria Math" panose="02040503050406030204" pitchFamily="18" charset="0"/>
                          </a:rPr>
                          <m:t>𝑎</m:t>
                        </m:r>
                        <m:r>
                          <a:rPr lang="en-US" sz="1900" b="0" i="1" dirty="0" smtClean="0">
                            <a:latin typeface="Cambria Math" panose="02040503050406030204" pitchFamily="18" charset="0"/>
                          </a:rPr>
                          <m:t>+</m:t>
                        </m:r>
                        <m:r>
                          <a:rPr lang="en-US" sz="1900" b="0" i="1" dirty="0" smtClean="0">
                            <a:latin typeface="Cambria Math" panose="02040503050406030204" pitchFamily="18" charset="0"/>
                          </a:rPr>
                          <m:t>𝑏</m:t>
                        </m:r>
                      </m:den>
                    </m:f>
                    <m:r>
                      <a:rPr lang="en-US" sz="1900" b="0" i="1" dirty="0" smtClean="0">
                        <a:latin typeface="Cambria Math" panose="02040503050406030204" pitchFamily="18" charset="0"/>
                      </a:rPr>
                      <m:t>=</m:t>
                    </m:r>
                    <m:f>
                      <m:fPr>
                        <m:ctrlPr>
                          <a:rPr lang="en-US" sz="1900" i="1" dirty="0">
                            <a:latin typeface="Cambria Math" panose="02040503050406030204" pitchFamily="18" charset="0"/>
                          </a:rPr>
                        </m:ctrlPr>
                      </m:fPr>
                      <m:num>
                        <m:r>
                          <a:rPr lang="en-US" sz="1900" i="1" dirty="0">
                            <a:latin typeface="Cambria Math" panose="02040503050406030204" pitchFamily="18" charset="0"/>
                          </a:rPr>
                          <m:t>𝑁</m:t>
                        </m:r>
                        <m:r>
                          <a:rPr lang="en-US" sz="1900" i="1" baseline="-25000" dirty="0">
                            <a:latin typeface="Cambria Math" panose="02040503050406030204" pitchFamily="18" charset="0"/>
                          </a:rPr>
                          <m:t>1</m:t>
                        </m:r>
                        <m:r>
                          <a:rPr lang="en-US" sz="1900" i="1" dirty="0">
                            <a:latin typeface="Cambria Math" panose="02040503050406030204" pitchFamily="18" charset="0"/>
                          </a:rPr>
                          <m:t>+</m:t>
                        </m:r>
                        <m:r>
                          <a:rPr lang="en-US" sz="1900" b="0" i="1" dirty="0" smtClean="0">
                            <a:latin typeface="Cambria Math" panose="02040503050406030204" pitchFamily="18" charset="0"/>
                          </a:rPr>
                          <m:t>2</m:t>
                        </m:r>
                      </m:num>
                      <m:den>
                        <m:r>
                          <a:rPr lang="en-US" sz="1900" i="1" dirty="0">
                            <a:latin typeface="Cambria Math" panose="02040503050406030204" pitchFamily="18" charset="0"/>
                          </a:rPr>
                          <m:t>𝑁</m:t>
                        </m:r>
                        <m:r>
                          <a:rPr lang="en-US" sz="1900" i="1" dirty="0">
                            <a:latin typeface="Cambria Math" panose="02040503050406030204" pitchFamily="18" charset="0"/>
                          </a:rPr>
                          <m:t>+4</m:t>
                        </m:r>
                      </m:den>
                    </m:f>
                  </m:oMath>
                </a14:m>
                <a:r>
                  <a:rPr lang="en-US" sz="1900" dirty="0"/>
                  <a:t>, where N</a:t>
                </a:r>
                <a:r>
                  <a:rPr lang="en-US" sz="1900" baseline="-25000" dirty="0"/>
                  <a:t>1</a:t>
                </a:r>
                <a:r>
                  <a:rPr lang="en-US" sz="1900" dirty="0"/>
                  <a:t> = # heads &amp; N = # coin tosses</a:t>
                </a:r>
              </a:p>
              <a:p>
                <a:pPr marL="635000" lvl="1" indent="-177800"/>
                <a:r>
                  <a:rPr lang="en-US" sz="1900" dirty="0"/>
                  <a:t>Class 1, feature 1: N = 1 (since class 1 appears once), </a:t>
                </a:r>
                <a:r>
                  <a:rPr lang="en-US" sz="1900" dirty="0">
                    <a:solidFill>
                      <a:srgbClr val="00B050"/>
                    </a:solidFill>
                  </a:rPr>
                  <a:t>N</a:t>
                </a:r>
                <a:r>
                  <a:rPr lang="en-US" sz="1900" baseline="-25000" dirty="0">
                    <a:solidFill>
                      <a:srgbClr val="00B050"/>
                    </a:solidFill>
                  </a:rPr>
                  <a:t>1</a:t>
                </a:r>
                <a:r>
                  <a:rPr lang="en-US" sz="1900" dirty="0">
                    <a:solidFill>
                      <a:srgbClr val="00B050"/>
                    </a:solidFill>
                  </a:rPr>
                  <a:t> = 0 </a:t>
                </a:r>
                <a:r>
                  <a:rPr lang="en-US" sz="1900" dirty="0"/>
                  <a:t>(since among class 1 training data, feature 1 is always 0), so </a:t>
                </a:r>
                <a14:m>
                  <m:oMath xmlns:m="http://schemas.openxmlformats.org/officeDocument/2006/math">
                    <m:r>
                      <m:rPr>
                        <m:sty m:val="p"/>
                      </m:rPr>
                      <a:rPr lang="en-US" sz="1900" dirty="0">
                        <a:latin typeface="Cambria Math" panose="02040503050406030204" pitchFamily="18" charset="0"/>
                      </a:rPr>
                      <m:t>p</m:t>
                    </m:r>
                    <m:d>
                      <m:dPr>
                        <m:endChr m:val="|"/>
                        <m:ctrlPr>
                          <a:rPr lang="en-US" sz="1900" b="0" i="1" dirty="0" smtClean="0">
                            <a:latin typeface="Cambria Math" panose="02040503050406030204" pitchFamily="18" charset="0"/>
                          </a:rPr>
                        </m:ctrlPr>
                      </m:dPr>
                      <m:e>
                        <m:acc>
                          <m:accPr>
                            <m:chr m:val="̃"/>
                            <m:ctrlPr>
                              <a:rPr lang="en-US" sz="1900" i="1" dirty="0">
                                <a:latin typeface="Cambria Math" panose="02040503050406030204" pitchFamily="18" charset="0"/>
                              </a:rPr>
                            </m:ctrlPr>
                          </m:accPr>
                          <m:e>
                            <m:r>
                              <a:rPr lang="en-US" sz="1900" i="1" dirty="0">
                                <a:latin typeface="Cambria Math" panose="02040503050406030204" pitchFamily="18" charset="0"/>
                              </a:rPr>
                              <m:t>𝑥</m:t>
                            </m:r>
                          </m:e>
                        </m:acc>
                        <m:r>
                          <m:rPr>
                            <m:nor/>
                          </m:rPr>
                          <a:rPr lang="en-US" sz="1900" baseline="-25000" dirty="0"/>
                          <m:t>1</m:t>
                        </m:r>
                        <m:r>
                          <m:rPr>
                            <m:nor/>
                          </m:rPr>
                          <a:rPr lang="en-US" sz="1900" dirty="0"/>
                          <m:t> =</m:t>
                        </m:r>
                        <m:r>
                          <a:rPr lang="en-US" sz="1900" b="0" i="0" dirty="0" smtClean="0">
                            <a:latin typeface="Cambria Math" panose="02040503050406030204" pitchFamily="18" charset="0"/>
                          </a:rPr>
                          <m:t> 1 </m:t>
                        </m:r>
                      </m:e>
                    </m:d>
                    <m:r>
                      <a:rPr lang="en-US" sz="1900" b="0" i="0" dirty="0" smtClean="0">
                        <a:latin typeface="Cambria Math" panose="02040503050406030204" pitchFamily="18" charset="0"/>
                      </a:rPr>
                      <m:t> </m:t>
                    </m:r>
                    <m:sSub>
                      <m:sSubPr>
                        <m:ctrlPr>
                          <a:rPr lang="en-US" sz="1900" b="0" i="1" dirty="0" smtClean="0">
                            <a:latin typeface="Cambria Math" panose="02040503050406030204" pitchFamily="18" charset="0"/>
                          </a:rPr>
                        </m:ctrlPr>
                      </m:sSubPr>
                      <m:e>
                        <m:r>
                          <a:rPr lang="en-US" sz="1900" b="0" i="1" dirty="0" smtClean="0">
                            <a:latin typeface="Cambria Math" panose="02040503050406030204" pitchFamily="18" charset="0"/>
                          </a:rPr>
                          <m:t>𝑥</m:t>
                        </m:r>
                      </m:e>
                      <m:sub>
                        <m:r>
                          <a:rPr lang="en-US" sz="1900" b="0" i="1" dirty="0" smtClean="0">
                            <a:latin typeface="Cambria Math" panose="02040503050406030204" pitchFamily="18" charset="0"/>
                          </a:rPr>
                          <m:t>𝑖</m:t>
                        </m:r>
                        <m:r>
                          <a:rPr lang="en-US" sz="1900" b="0" i="1" dirty="0" smtClean="0">
                            <a:latin typeface="Cambria Math" panose="02040503050406030204" pitchFamily="18" charset="0"/>
                            <a:ea typeface="Cambria Math" panose="02040503050406030204" pitchFamily="18" charset="0"/>
                          </a:rPr>
                          <m:t>∈1,1</m:t>
                        </m:r>
                      </m:sub>
                    </m:sSub>
                    <m:r>
                      <a:rPr lang="en-US" sz="1900" dirty="0">
                        <a:latin typeface="Cambria Math" panose="02040503050406030204" pitchFamily="18" charset="0"/>
                        <a:ea typeface="Cambria Math" panose="02040503050406030204" pitchFamily="18" charset="0"/>
                      </a:rPr>
                      <m:t>,</m:t>
                    </m:r>
                    <m:acc>
                      <m:accPr>
                        <m:chr m:val="̃"/>
                        <m:ctrlPr>
                          <a:rPr lang="en-US" sz="1900" i="1" dirty="0">
                            <a:latin typeface="Cambria Math" panose="02040503050406030204" pitchFamily="18" charset="0"/>
                          </a:rPr>
                        </m:ctrlPr>
                      </m:accPr>
                      <m:e>
                        <m:r>
                          <a:rPr lang="en-US" sz="1900" i="1" dirty="0">
                            <a:latin typeface="Cambria Math" panose="02040503050406030204" pitchFamily="18" charset="0"/>
                          </a:rPr>
                          <m:t>𝑦</m:t>
                        </m:r>
                      </m:e>
                    </m:acc>
                    <m:r>
                      <a:rPr lang="en-US" sz="1900" i="1" dirty="0">
                        <a:latin typeface="Cambria Math" panose="02040503050406030204" pitchFamily="18" charset="0"/>
                      </a:rPr>
                      <m:t>=1</m:t>
                    </m:r>
                    <m:r>
                      <a:rPr lang="en-US" sz="1900" b="0" i="0" dirty="0" smtClean="0">
                        <a:latin typeface="Cambria Math" panose="02040503050406030204" pitchFamily="18" charset="0"/>
                      </a:rPr>
                      <m:t>)</m:t>
                    </m:r>
                    <m:r>
                      <a:rPr lang="en-US" sz="1900" i="1" dirty="0">
                        <a:latin typeface="Cambria Math" panose="02040503050406030204" pitchFamily="18" charset="0"/>
                      </a:rPr>
                      <m:t>=</m:t>
                    </m:r>
                  </m:oMath>
                </a14:m>
                <a:r>
                  <a:rPr lang="en-US" sz="1900" dirty="0"/>
                  <a:t> </a:t>
                </a:r>
                <a14:m>
                  <m:oMath xmlns:m="http://schemas.openxmlformats.org/officeDocument/2006/math">
                    <m:f>
                      <m:fPr>
                        <m:ctrlPr>
                          <a:rPr lang="en-US" sz="1900" i="1" dirty="0">
                            <a:latin typeface="Cambria Math" panose="02040503050406030204" pitchFamily="18" charset="0"/>
                          </a:rPr>
                        </m:ctrlPr>
                      </m:fPr>
                      <m:num>
                        <m:r>
                          <a:rPr lang="en-US" sz="1900" b="0" i="1" dirty="0" smtClean="0">
                            <a:latin typeface="Cambria Math" panose="02040503050406030204" pitchFamily="18" charset="0"/>
                          </a:rPr>
                          <m:t>0</m:t>
                        </m:r>
                        <m:r>
                          <a:rPr lang="en-US" sz="1900" i="1" dirty="0">
                            <a:latin typeface="Cambria Math" panose="02040503050406030204" pitchFamily="18" charset="0"/>
                          </a:rPr>
                          <m:t>+2</m:t>
                        </m:r>
                      </m:num>
                      <m:den>
                        <m:r>
                          <a:rPr lang="en-US" sz="1900" b="0" i="1" dirty="0" smtClean="0">
                            <a:latin typeface="Cambria Math" panose="02040503050406030204" pitchFamily="18" charset="0"/>
                          </a:rPr>
                          <m:t>1</m:t>
                        </m:r>
                        <m:r>
                          <a:rPr lang="en-US" sz="1900" i="1" dirty="0">
                            <a:latin typeface="Cambria Math" panose="02040503050406030204" pitchFamily="18" charset="0"/>
                          </a:rPr>
                          <m:t>+4</m:t>
                        </m:r>
                      </m:den>
                    </m:f>
                    <m:r>
                      <a:rPr lang="en-US" sz="1900" b="0" i="1" dirty="0" smtClean="0">
                        <a:latin typeface="Cambria Math" panose="02040503050406030204" pitchFamily="18" charset="0"/>
                      </a:rPr>
                      <m:t>=2/5</m:t>
                    </m:r>
                  </m:oMath>
                </a14:m>
                <a:endParaRPr lang="en-US" sz="1900" dirty="0"/>
              </a:p>
            </p:txBody>
          </p:sp>
        </mc:Choice>
        <mc:Fallback xmlns="">
          <p:sp>
            <p:nvSpPr>
              <p:cNvPr id="24" name="Content Placeholder 2">
                <a:extLst>
                  <a:ext uri="{FF2B5EF4-FFF2-40B4-BE49-F238E27FC236}">
                    <a16:creationId xmlns:a16="http://schemas.microsoft.com/office/drawing/2014/main" id="{ACEE431E-3257-F948-AA9C-76BE99A393AA}"/>
                  </a:ext>
                </a:extLst>
              </p:cNvPr>
              <p:cNvSpPr txBox="1">
                <a:spLocks noRot="1" noChangeAspect="1" noMove="1" noResize="1" noEditPoints="1" noAdjustHandles="1" noChangeArrowheads="1" noChangeShapeType="1" noTextEdit="1"/>
              </p:cNvSpPr>
              <p:nvPr/>
            </p:nvSpPr>
            <p:spPr>
              <a:xfrm>
                <a:off x="107091" y="4384387"/>
                <a:ext cx="8859624" cy="2208918"/>
              </a:xfrm>
              <a:prstGeom prst="rect">
                <a:avLst/>
              </a:prstGeom>
              <a:blipFill>
                <a:blip r:embed="rId6"/>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EEFAE707-69FD-EA4B-896E-C1B3A321A97E}"/>
              </a:ext>
            </a:extLst>
          </p:cNvPr>
          <p:cNvSpPr/>
          <p:nvPr/>
        </p:nvSpPr>
        <p:spPr>
          <a:xfrm>
            <a:off x="6044033" y="3516651"/>
            <a:ext cx="2574018" cy="544079"/>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5F2168E9-709E-B14E-AC07-C2A4E088CCB8}"/>
              </a:ext>
            </a:extLst>
          </p:cNvPr>
          <p:cNvSpPr/>
          <p:nvPr/>
        </p:nvSpPr>
        <p:spPr>
          <a:xfrm>
            <a:off x="3419271" y="3900548"/>
            <a:ext cx="880880" cy="436875"/>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Curved Left Arrow 16">
            <a:extLst>
              <a:ext uri="{FF2B5EF4-FFF2-40B4-BE49-F238E27FC236}">
                <a16:creationId xmlns:a16="http://schemas.microsoft.com/office/drawing/2014/main" id="{AFD0556E-9D3F-CD4D-B9EE-F31EB2E17A19}"/>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4EF2D357-4C68-A849-9AB3-9221FA21A9AD}"/>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sp>
        <p:nvSpPr>
          <p:cNvPr id="13" name="Oval 12">
            <a:extLst>
              <a:ext uri="{FF2B5EF4-FFF2-40B4-BE49-F238E27FC236}">
                <a16:creationId xmlns:a16="http://schemas.microsoft.com/office/drawing/2014/main" id="{626F9A9D-F5FD-1F4B-B7E5-AB2068EA112D}"/>
              </a:ext>
            </a:extLst>
          </p:cNvPr>
          <p:cNvSpPr/>
          <p:nvPr/>
        </p:nvSpPr>
        <p:spPr>
          <a:xfrm>
            <a:off x="2308440" y="3915227"/>
            <a:ext cx="550064" cy="43687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C0FF9B8-613F-EE4A-A2CB-D72F31EC72F4}"/>
              </a:ext>
            </a:extLst>
          </p:cNvPr>
          <p:cNvSpPr/>
          <p:nvPr/>
        </p:nvSpPr>
        <p:spPr>
          <a:xfrm>
            <a:off x="2947861" y="3569248"/>
            <a:ext cx="2693281" cy="43687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p:spTree>
    <p:extLst>
      <p:ext uri="{BB962C8B-B14F-4D97-AF65-F5344CB8AC3E}">
        <p14:creationId xmlns:p14="http://schemas.microsoft.com/office/powerpoint/2010/main" val="11194578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F522347-9B23-FE4D-91C9-3146C88FF7F0}"/>
              </a:ext>
            </a:extLst>
          </p:cNvPr>
          <p:cNvPicPr>
            <a:picLocks noChangeAspect="1"/>
          </p:cNvPicPr>
          <p:nvPr/>
        </p:nvPicPr>
        <p:blipFill rotWithShape="1">
          <a:blip r:embed="rId3"/>
          <a:srcRect b="49133"/>
          <a:stretch/>
        </p:blipFill>
        <p:spPr>
          <a:xfrm>
            <a:off x="247771" y="1991312"/>
            <a:ext cx="8229600" cy="2393075"/>
          </a:xfrm>
          <a:prstGeom prst="rect">
            <a:avLst/>
          </a:prstGeom>
        </p:spPr>
      </p:pic>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4161635304"/>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00B050"/>
                              </a:solidFill>
                            </a:rPr>
                            <a:t>x</a:t>
                          </a:r>
                          <a:r>
                            <a:rPr lang="en-US" sz="1600" baseline="-25000" dirty="0">
                              <a:solidFill>
                                <a:srgbClr val="00B050"/>
                              </a:solidFill>
                            </a:rPr>
                            <a:t>31</a:t>
                          </a:r>
                          <a:r>
                            <a:rPr lang="en-US" sz="1600" dirty="0">
                              <a:solidFill>
                                <a:srgbClr val="00B05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32</a:t>
                          </a:r>
                          <a:r>
                            <a:rPr lang="en-US" sz="1600" dirty="0">
                              <a:solidFill>
                                <a:srgbClr val="FF0000"/>
                              </a:solidFill>
                            </a:rPr>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solidFill>
                              <a:srgbClr val="00B050"/>
                            </a:solidFill>
                          </a:endParaRPr>
                        </a:p>
                      </a:txBody>
                      <a:tcPr marT="0" marB="0" anchor="ctr"/>
                    </a:tc>
                    <a:tc>
                      <a:txBody>
                        <a:bodyPr/>
                        <a:lstStyle/>
                        <a:p>
                          <a:pPr algn="ctr"/>
                          <a:endParaRPr lang="en-US" sz="1600">
                            <a:solidFill>
                              <a:srgbClr val="FF0000"/>
                            </a:solidFill>
                          </a:endParaRPr>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solidFill>
                                        <a:srgbClr val="00B050"/>
                                      </a:solidFill>
                                      <a:latin typeface="Cambria Math" panose="02040503050406030204" pitchFamily="18" charset="0"/>
                                    </a:rPr>
                                  </m:ctrlPr>
                                </m:accPr>
                                <m:e>
                                  <m:r>
                                    <a:rPr lang="en-US" sz="1600" b="0" i="1" dirty="0" smtClean="0">
                                      <a:solidFill>
                                        <a:srgbClr val="00B050"/>
                                      </a:solidFill>
                                      <a:latin typeface="Cambria Math" panose="02040503050406030204" pitchFamily="18" charset="0"/>
                                    </a:rPr>
                                    <m:t>𝑥</m:t>
                                  </m:r>
                                </m:e>
                              </m:acc>
                              <m:r>
                                <m:rPr>
                                  <m:nor/>
                                </m:rPr>
                                <a:rPr lang="en-US" sz="1600" b="0" i="0" baseline="-25000" dirty="0" smtClean="0">
                                  <a:solidFill>
                                    <a:srgbClr val="00B050"/>
                                  </a:solidFill>
                                </a:rPr>
                                <m:t>1</m:t>
                              </m:r>
                            </m:oMath>
                          </a14:m>
                          <a:r>
                            <a:rPr lang="en-US" sz="1600" dirty="0">
                              <a:solidFill>
                                <a:srgbClr val="00B05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solidFill>
                                        <a:srgbClr val="FF0000"/>
                                      </a:solidFill>
                                      <a:latin typeface="Cambria Math" panose="02040503050406030204" pitchFamily="18" charset="0"/>
                                    </a:rPr>
                                  </m:ctrlPr>
                                </m:accPr>
                                <m:e>
                                  <m:r>
                                    <a:rPr lang="en-US" sz="1600" b="0" i="1" dirty="0" smtClean="0">
                                      <a:solidFill>
                                        <a:srgbClr val="FF0000"/>
                                      </a:solidFill>
                                      <a:latin typeface="Cambria Math" panose="02040503050406030204" pitchFamily="18" charset="0"/>
                                    </a:rPr>
                                    <m:t>𝑥</m:t>
                                  </m:r>
                                </m:e>
                              </m:acc>
                            </m:oMath>
                          </a14:m>
                          <a:r>
                            <a:rPr lang="en-US" sz="1600" baseline="-25000" dirty="0">
                              <a:solidFill>
                                <a:srgbClr val="FF0000"/>
                              </a:solidFill>
                            </a:rPr>
                            <a:t>2</a:t>
                          </a:r>
                          <a:r>
                            <a:rPr lang="en-US" sz="1600" dirty="0">
                              <a:solidFill>
                                <a:srgbClr val="FF0000"/>
                              </a:solidFill>
                            </a:rPr>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4161635304"/>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00B050"/>
                              </a:solidFill>
                            </a:rPr>
                            <a:t>x</a:t>
                          </a:r>
                          <a:r>
                            <a:rPr lang="en-US" sz="1600" baseline="-25000" dirty="0">
                              <a:solidFill>
                                <a:srgbClr val="00B050"/>
                              </a:solidFill>
                            </a:rPr>
                            <a:t>31</a:t>
                          </a:r>
                          <a:r>
                            <a:rPr lang="en-US" sz="1600" dirty="0">
                              <a:solidFill>
                                <a:srgbClr val="00B05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32</a:t>
                          </a:r>
                          <a:r>
                            <a:rPr lang="en-US" sz="1600" dirty="0">
                              <a:solidFill>
                                <a:srgbClr val="FF0000"/>
                              </a:solidFill>
                            </a:rPr>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solidFill>
                              <a:srgbClr val="00B050"/>
                            </a:solidFill>
                          </a:endParaRPr>
                        </a:p>
                      </a:txBody>
                      <a:tcPr marT="0" marB="0" anchor="ctr"/>
                    </a:tc>
                    <a:tc>
                      <a:txBody>
                        <a:bodyPr/>
                        <a:lstStyle/>
                        <a:p>
                          <a:pPr algn="ctr"/>
                          <a:endParaRPr lang="en-US" sz="1600">
                            <a:solidFill>
                              <a:srgbClr val="FF0000"/>
                            </a:solidFill>
                          </a:endParaRPr>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a:t>
                </a:r>
                <a:r>
                  <a:rPr lang="en-US" sz="2000" dirty="0">
                    <a:solidFill>
                      <a:schemeClr val="tx1"/>
                    </a:solidFill>
                  </a:rPr>
                  <a:t>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oMath>
                </a14:m>
                <a:r>
                  <a:rPr lang="en-US" sz="2000" dirty="0"/>
                  <a:t>using ML for class prior &amp; posterior predictive with prior Beta(2, 2)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ACEE431E-3257-F948-AA9C-76BE99A393AA}"/>
                  </a:ext>
                </a:extLst>
              </p:cNvPr>
              <p:cNvSpPr txBox="1">
                <a:spLocks/>
              </p:cNvSpPr>
              <p:nvPr/>
            </p:nvSpPr>
            <p:spPr>
              <a:xfrm>
                <a:off x="107091" y="4384387"/>
                <a:ext cx="8859624" cy="220891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950" indent="-177800"/>
                <a:r>
                  <a:rPr lang="en-US" sz="1900" dirty="0"/>
                  <a:t>Last lecture: p(</a:t>
                </a:r>
                <a14:m>
                  <m:oMath xmlns:m="http://schemas.openxmlformats.org/officeDocument/2006/math">
                    <m:acc>
                      <m:accPr>
                        <m:chr m:val="̃"/>
                        <m:ctrlPr>
                          <a:rPr lang="en-US" sz="1900" i="1" dirty="0">
                            <a:latin typeface="Cambria Math" panose="02040503050406030204" pitchFamily="18" charset="0"/>
                          </a:rPr>
                        </m:ctrlPr>
                      </m:accPr>
                      <m:e>
                        <m:r>
                          <a:rPr lang="en-US" sz="1900" i="1" dirty="0">
                            <a:latin typeface="Cambria Math" panose="02040503050406030204" pitchFamily="18" charset="0"/>
                          </a:rPr>
                          <m:t>𝑥</m:t>
                        </m:r>
                      </m:e>
                    </m:acc>
                    <m:r>
                      <a:rPr lang="en-US" sz="1900" b="0" i="1" dirty="0" smtClean="0">
                        <a:latin typeface="Cambria Math" panose="02040503050406030204" pitchFamily="18" charset="0"/>
                      </a:rPr>
                      <m:t>=1</m:t>
                    </m:r>
                    <m:r>
                      <m:rPr>
                        <m:nor/>
                      </m:rPr>
                      <a:rPr lang="en-US" sz="1900" b="0" i="0" dirty="0" smtClean="0">
                        <a:latin typeface="Cambria Math" panose="02040503050406030204" pitchFamily="18" charset="0"/>
                      </a:rPr>
                      <m:t> | </m:t>
                    </m:r>
                    <m:r>
                      <m:rPr>
                        <m:nor/>
                      </m:rPr>
                      <a:rPr lang="en-US" sz="1900" b="0" i="0" dirty="0" smtClean="0">
                        <a:latin typeface="Cambria Math" panose="02040503050406030204" pitchFamily="18" charset="0"/>
                      </a:rPr>
                      <m:t>D</m:t>
                    </m:r>
                    <m:r>
                      <m:rPr>
                        <m:nor/>
                      </m:rPr>
                      <a:rPr lang="en-US" sz="1900" b="0" i="0" dirty="0" smtClean="0">
                        <a:latin typeface="Cambria Math" panose="02040503050406030204" pitchFamily="18" charset="0"/>
                      </a:rPr>
                      <m:t>) = </m:t>
                    </m:r>
                    <m:f>
                      <m:fPr>
                        <m:ctrlPr>
                          <a:rPr lang="en-US" sz="1900" b="0" i="1" dirty="0" smtClean="0">
                            <a:latin typeface="Cambria Math" panose="02040503050406030204" pitchFamily="18" charset="0"/>
                          </a:rPr>
                        </m:ctrlPr>
                      </m:fPr>
                      <m:num>
                        <m:r>
                          <a:rPr lang="en-US" sz="1900" b="0" i="1" dirty="0" smtClean="0">
                            <a:latin typeface="Cambria Math" panose="02040503050406030204" pitchFamily="18" charset="0"/>
                          </a:rPr>
                          <m:t>𝑁</m:t>
                        </m:r>
                        <m:r>
                          <a:rPr lang="en-US" sz="1900" b="0" i="1" baseline="-25000" dirty="0" smtClean="0">
                            <a:latin typeface="Cambria Math" panose="02040503050406030204" pitchFamily="18" charset="0"/>
                          </a:rPr>
                          <m:t>1</m:t>
                        </m:r>
                        <m:r>
                          <a:rPr lang="en-US" sz="1900" b="0" i="1" dirty="0" smtClean="0">
                            <a:latin typeface="Cambria Math" panose="02040503050406030204" pitchFamily="18" charset="0"/>
                          </a:rPr>
                          <m:t>+</m:t>
                        </m:r>
                        <m:r>
                          <a:rPr lang="en-US" sz="1900" b="0" i="1" dirty="0" smtClean="0">
                            <a:latin typeface="Cambria Math" panose="02040503050406030204" pitchFamily="18" charset="0"/>
                          </a:rPr>
                          <m:t>𝑎</m:t>
                        </m:r>
                      </m:num>
                      <m:den>
                        <m:r>
                          <a:rPr lang="en-US" sz="1900" b="0" i="1" dirty="0" smtClean="0">
                            <a:latin typeface="Cambria Math" panose="02040503050406030204" pitchFamily="18" charset="0"/>
                          </a:rPr>
                          <m:t>𝑁</m:t>
                        </m:r>
                        <m:r>
                          <a:rPr lang="en-US" sz="1900" b="0" i="1" dirty="0" smtClean="0">
                            <a:latin typeface="Cambria Math" panose="02040503050406030204" pitchFamily="18" charset="0"/>
                          </a:rPr>
                          <m:t>+</m:t>
                        </m:r>
                        <m:r>
                          <a:rPr lang="en-US" sz="1900" b="0" i="1" dirty="0" smtClean="0">
                            <a:latin typeface="Cambria Math" panose="02040503050406030204" pitchFamily="18" charset="0"/>
                          </a:rPr>
                          <m:t>𝑎</m:t>
                        </m:r>
                        <m:r>
                          <a:rPr lang="en-US" sz="1900" b="0" i="1" dirty="0" smtClean="0">
                            <a:latin typeface="Cambria Math" panose="02040503050406030204" pitchFamily="18" charset="0"/>
                          </a:rPr>
                          <m:t>+</m:t>
                        </m:r>
                        <m:r>
                          <a:rPr lang="en-US" sz="1900" b="0" i="1" dirty="0" smtClean="0">
                            <a:latin typeface="Cambria Math" panose="02040503050406030204" pitchFamily="18" charset="0"/>
                          </a:rPr>
                          <m:t>𝑏</m:t>
                        </m:r>
                      </m:den>
                    </m:f>
                    <m:r>
                      <a:rPr lang="en-US" sz="1900" b="0" i="1" dirty="0" smtClean="0">
                        <a:latin typeface="Cambria Math" panose="02040503050406030204" pitchFamily="18" charset="0"/>
                      </a:rPr>
                      <m:t>=</m:t>
                    </m:r>
                    <m:f>
                      <m:fPr>
                        <m:ctrlPr>
                          <a:rPr lang="en-US" sz="1900" i="1" dirty="0">
                            <a:latin typeface="Cambria Math" panose="02040503050406030204" pitchFamily="18" charset="0"/>
                          </a:rPr>
                        </m:ctrlPr>
                      </m:fPr>
                      <m:num>
                        <m:r>
                          <a:rPr lang="en-US" sz="1900" i="1" dirty="0">
                            <a:latin typeface="Cambria Math" panose="02040503050406030204" pitchFamily="18" charset="0"/>
                          </a:rPr>
                          <m:t>𝑁</m:t>
                        </m:r>
                        <m:r>
                          <a:rPr lang="en-US" sz="1900" i="1" baseline="-25000" dirty="0">
                            <a:latin typeface="Cambria Math" panose="02040503050406030204" pitchFamily="18" charset="0"/>
                          </a:rPr>
                          <m:t>1</m:t>
                        </m:r>
                        <m:r>
                          <a:rPr lang="en-US" sz="1900" i="1" dirty="0">
                            <a:latin typeface="Cambria Math" panose="02040503050406030204" pitchFamily="18" charset="0"/>
                          </a:rPr>
                          <m:t>+</m:t>
                        </m:r>
                        <m:r>
                          <a:rPr lang="en-US" sz="1900" b="0" i="1" dirty="0" smtClean="0">
                            <a:latin typeface="Cambria Math" panose="02040503050406030204" pitchFamily="18" charset="0"/>
                          </a:rPr>
                          <m:t>2</m:t>
                        </m:r>
                      </m:num>
                      <m:den>
                        <m:r>
                          <a:rPr lang="en-US" sz="1900" i="1" dirty="0">
                            <a:latin typeface="Cambria Math" panose="02040503050406030204" pitchFamily="18" charset="0"/>
                          </a:rPr>
                          <m:t>𝑁</m:t>
                        </m:r>
                        <m:r>
                          <a:rPr lang="en-US" sz="1900" i="1" dirty="0">
                            <a:latin typeface="Cambria Math" panose="02040503050406030204" pitchFamily="18" charset="0"/>
                          </a:rPr>
                          <m:t>+4</m:t>
                        </m:r>
                      </m:den>
                    </m:f>
                  </m:oMath>
                </a14:m>
                <a:r>
                  <a:rPr lang="en-US" sz="1900" dirty="0"/>
                  <a:t>, where N</a:t>
                </a:r>
                <a:r>
                  <a:rPr lang="en-US" sz="1900" baseline="-25000" dirty="0"/>
                  <a:t>1</a:t>
                </a:r>
                <a:r>
                  <a:rPr lang="en-US" sz="1900" dirty="0"/>
                  <a:t> = # heads &amp; N = # coin tosses</a:t>
                </a:r>
              </a:p>
              <a:p>
                <a:pPr marL="635000" lvl="1" indent="-177800"/>
                <a:r>
                  <a:rPr lang="en-US" sz="1900" dirty="0"/>
                  <a:t>Class 1, feature 1: N = 1 (since class 1 appears once), </a:t>
                </a:r>
                <a:r>
                  <a:rPr lang="en-US" sz="1900" dirty="0">
                    <a:solidFill>
                      <a:srgbClr val="00B050"/>
                    </a:solidFill>
                  </a:rPr>
                  <a:t>N</a:t>
                </a:r>
                <a:r>
                  <a:rPr lang="en-US" sz="1900" baseline="-25000" dirty="0">
                    <a:solidFill>
                      <a:srgbClr val="00B050"/>
                    </a:solidFill>
                  </a:rPr>
                  <a:t>1</a:t>
                </a:r>
                <a:r>
                  <a:rPr lang="en-US" sz="1900" dirty="0">
                    <a:solidFill>
                      <a:srgbClr val="00B050"/>
                    </a:solidFill>
                  </a:rPr>
                  <a:t> = 0 </a:t>
                </a:r>
                <a:r>
                  <a:rPr lang="en-US" sz="1900" dirty="0"/>
                  <a:t>(since among class 1 training data, feature 1 is always 0), so </a:t>
                </a:r>
                <a14:m>
                  <m:oMath xmlns:m="http://schemas.openxmlformats.org/officeDocument/2006/math">
                    <m:r>
                      <m:rPr>
                        <m:sty m:val="p"/>
                      </m:rPr>
                      <a:rPr lang="en-US" sz="1900" dirty="0">
                        <a:latin typeface="Cambria Math" panose="02040503050406030204" pitchFamily="18" charset="0"/>
                      </a:rPr>
                      <m:t>p</m:t>
                    </m:r>
                    <m:d>
                      <m:dPr>
                        <m:endChr m:val="|"/>
                        <m:ctrlPr>
                          <a:rPr lang="en-US" sz="1900" b="0" i="1" dirty="0" smtClean="0">
                            <a:latin typeface="Cambria Math" panose="02040503050406030204" pitchFamily="18" charset="0"/>
                          </a:rPr>
                        </m:ctrlPr>
                      </m:dPr>
                      <m:e>
                        <m:acc>
                          <m:accPr>
                            <m:chr m:val="̃"/>
                            <m:ctrlPr>
                              <a:rPr lang="en-US" sz="1900" i="1" dirty="0">
                                <a:latin typeface="Cambria Math" panose="02040503050406030204" pitchFamily="18" charset="0"/>
                              </a:rPr>
                            </m:ctrlPr>
                          </m:accPr>
                          <m:e>
                            <m:r>
                              <a:rPr lang="en-US" sz="1900" i="1" dirty="0">
                                <a:latin typeface="Cambria Math" panose="02040503050406030204" pitchFamily="18" charset="0"/>
                              </a:rPr>
                              <m:t>𝑥</m:t>
                            </m:r>
                          </m:e>
                        </m:acc>
                        <m:r>
                          <m:rPr>
                            <m:nor/>
                          </m:rPr>
                          <a:rPr lang="en-US" sz="1900" baseline="-25000" dirty="0"/>
                          <m:t>1</m:t>
                        </m:r>
                        <m:r>
                          <m:rPr>
                            <m:nor/>
                          </m:rPr>
                          <a:rPr lang="en-US" sz="1900" dirty="0"/>
                          <m:t> =</m:t>
                        </m:r>
                        <m:r>
                          <a:rPr lang="en-US" sz="1900" b="0" i="0" dirty="0" smtClean="0">
                            <a:latin typeface="Cambria Math" panose="02040503050406030204" pitchFamily="18" charset="0"/>
                          </a:rPr>
                          <m:t> 1 </m:t>
                        </m:r>
                      </m:e>
                    </m:d>
                    <m:r>
                      <a:rPr lang="en-US" sz="1900" b="0" i="0" dirty="0" smtClean="0">
                        <a:latin typeface="Cambria Math" panose="02040503050406030204" pitchFamily="18" charset="0"/>
                      </a:rPr>
                      <m:t> </m:t>
                    </m:r>
                    <m:sSub>
                      <m:sSubPr>
                        <m:ctrlPr>
                          <a:rPr lang="en-US" sz="1900" b="0" i="1" dirty="0" smtClean="0">
                            <a:latin typeface="Cambria Math" panose="02040503050406030204" pitchFamily="18" charset="0"/>
                          </a:rPr>
                        </m:ctrlPr>
                      </m:sSubPr>
                      <m:e>
                        <m:r>
                          <a:rPr lang="en-US" sz="1900" b="0" i="1" dirty="0" smtClean="0">
                            <a:latin typeface="Cambria Math" panose="02040503050406030204" pitchFamily="18" charset="0"/>
                          </a:rPr>
                          <m:t>𝑥</m:t>
                        </m:r>
                      </m:e>
                      <m:sub>
                        <m:r>
                          <a:rPr lang="en-US" sz="1900" b="0" i="1" dirty="0" smtClean="0">
                            <a:latin typeface="Cambria Math" panose="02040503050406030204" pitchFamily="18" charset="0"/>
                          </a:rPr>
                          <m:t>𝑖</m:t>
                        </m:r>
                        <m:r>
                          <a:rPr lang="en-US" sz="1900" b="0" i="1" dirty="0" smtClean="0">
                            <a:latin typeface="Cambria Math" panose="02040503050406030204" pitchFamily="18" charset="0"/>
                            <a:ea typeface="Cambria Math" panose="02040503050406030204" pitchFamily="18" charset="0"/>
                          </a:rPr>
                          <m:t>∈1,1</m:t>
                        </m:r>
                      </m:sub>
                    </m:sSub>
                    <m:r>
                      <a:rPr lang="en-US" sz="1900" dirty="0">
                        <a:latin typeface="Cambria Math" panose="02040503050406030204" pitchFamily="18" charset="0"/>
                        <a:ea typeface="Cambria Math" panose="02040503050406030204" pitchFamily="18" charset="0"/>
                      </a:rPr>
                      <m:t>,</m:t>
                    </m:r>
                    <m:acc>
                      <m:accPr>
                        <m:chr m:val="̃"/>
                        <m:ctrlPr>
                          <a:rPr lang="en-US" sz="1900" i="1" dirty="0">
                            <a:latin typeface="Cambria Math" panose="02040503050406030204" pitchFamily="18" charset="0"/>
                          </a:rPr>
                        </m:ctrlPr>
                      </m:accPr>
                      <m:e>
                        <m:r>
                          <a:rPr lang="en-US" sz="1900" i="1" dirty="0">
                            <a:latin typeface="Cambria Math" panose="02040503050406030204" pitchFamily="18" charset="0"/>
                          </a:rPr>
                          <m:t>𝑦</m:t>
                        </m:r>
                      </m:e>
                    </m:acc>
                    <m:r>
                      <a:rPr lang="en-US" sz="1900" i="1" dirty="0">
                        <a:latin typeface="Cambria Math" panose="02040503050406030204" pitchFamily="18" charset="0"/>
                      </a:rPr>
                      <m:t>=1</m:t>
                    </m:r>
                    <m:r>
                      <a:rPr lang="en-US" sz="1900" b="0" i="0" dirty="0" smtClean="0">
                        <a:latin typeface="Cambria Math" panose="02040503050406030204" pitchFamily="18" charset="0"/>
                      </a:rPr>
                      <m:t>)</m:t>
                    </m:r>
                    <m:r>
                      <a:rPr lang="en-US" sz="1900" i="1" dirty="0">
                        <a:latin typeface="Cambria Math" panose="02040503050406030204" pitchFamily="18" charset="0"/>
                      </a:rPr>
                      <m:t>=</m:t>
                    </m:r>
                  </m:oMath>
                </a14:m>
                <a:r>
                  <a:rPr lang="en-US" sz="1900" dirty="0"/>
                  <a:t> </a:t>
                </a:r>
                <a14:m>
                  <m:oMath xmlns:m="http://schemas.openxmlformats.org/officeDocument/2006/math">
                    <m:f>
                      <m:fPr>
                        <m:ctrlPr>
                          <a:rPr lang="en-US" sz="1900" i="1" dirty="0">
                            <a:latin typeface="Cambria Math" panose="02040503050406030204" pitchFamily="18" charset="0"/>
                          </a:rPr>
                        </m:ctrlPr>
                      </m:fPr>
                      <m:num>
                        <m:r>
                          <a:rPr lang="en-US" sz="1900" b="0" i="1" dirty="0" smtClean="0">
                            <a:latin typeface="Cambria Math" panose="02040503050406030204" pitchFamily="18" charset="0"/>
                          </a:rPr>
                          <m:t>0</m:t>
                        </m:r>
                        <m:r>
                          <a:rPr lang="en-US" sz="1900" i="1" dirty="0">
                            <a:latin typeface="Cambria Math" panose="02040503050406030204" pitchFamily="18" charset="0"/>
                          </a:rPr>
                          <m:t>+2</m:t>
                        </m:r>
                      </m:num>
                      <m:den>
                        <m:r>
                          <a:rPr lang="en-US" sz="1900" b="0" i="1" dirty="0" smtClean="0">
                            <a:latin typeface="Cambria Math" panose="02040503050406030204" pitchFamily="18" charset="0"/>
                          </a:rPr>
                          <m:t>1</m:t>
                        </m:r>
                        <m:r>
                          <a:rPr lang="en-US" sz="1900" i="1" dirty="0">
                            <a:latin typeface="Cambria Math" panose="02040503050406030204" pitchFamily="18" charset="0"/>
                          </a:rPr>
                          <m:t>+4</m:t>
                        </m:r>
                      </m:den>
                    </m:f>
                    <m:r>
                      <a:rPr lang="en-US" sz="1900" b="0" i="1" dirty="0" smtClean="0">
                        <a:latin typeface="Cambria Math" panose="02040503050406030204" pitchFamily="18" charset="0"/>
                      </a:rPr>
                      <m:t>=2/5</m:t>
                    </m:r>
                  </m:oMath>
                </a14:m>
                <a:endParaRPr lang="en-US" sz="1900" dirty="0"/>
              </a:p>
              <a:p>
                <a:pPr marL="635000" lvl="1" indent="-177800"/>
                <a:r>
                  <a:rPr lang="en-US" sz="1900" dirty="0"/>
                  <a:t>Class 1, feature 2: N = 1 (since class 1 appears once), </a:t>
                </a:r>
                <a:r>
                  <a:rPr lang="en-US" sz="1900" dirty="0">
                    <a:solidFill>
                      <a:srgbClr val="FF0000"/>
                    </a:solidFill>
                  </a:rPr>
                  <a:t>N</a:t>
                </a:r>
                <a:r>
                  <a:rPr lang="en-US" sz="1900" baseline="-25000" dirty="0">
                    <a:solidFill>
                      <a:srgbClr val="FF0000"/>
                    </a:solidFill>
                  </a:rPr>
                  <a:t>1</a:t>
                </a:r>
                <a:r>
                  <a:rPr lang="en-US" sz="1900" dirty="0">
                    <a:solidFill>
                      <a:srgbClr val="FF0000"/>
                    </a:solidFill>
                  </a:rPr>
                  <a:t> = 0 </a:t>
                </a:r>
                <a:r>
                  <a:rPr lang="en-US" sz="1900" dirty="0"/>
                  <a:t>(since among class 1 training data, feature 2 is always 0)</a:t>
                </a:r>
                <a:r>
                  <a:rPr lang="en-US" sz="1900" dirty="0">
                    <a:solidFill>
                      <a:schemeClr val="bg1"/>
                    </a:solidFill>
                  </a:rPr>
                  <a:t>, so </a:t>
                </a:r>
                <a14:m>
                  <m:oMath xmlns:m="http://schemas.openxmlformats.org/officeDocument/2006/math">
                    <m:r>
                      <m:rPr>
                        <m:sty m:val="p"/>
                      </m:rPr>
                      <a:rPr lang="en-US" sz="1900" dirty="0">
                        <a:solidFill>
                          <a:schemeClr val="bg1"/>
                        </a:solidFill>
                        <a:latin typeface="Cambria Math" panose="02040503050406030204" pitchFamily="18" charset="0"/>
                      </a:rPr>
                      <m:t>p</m:t>
                    </m:r>
                    <m:d>
                      <m:dPr>
                        <m:endChr m:val="|"/>
                        <m:ctrlPr>
                          <a:rPr lang="en-US" sz="1900" i="1" dirty="0">
                            <a:solidFill>
                              <a:schemeClr val="bg1"/>
                            </a:solidFill>
                            <a:latin typeface="Cambria Math" panose="02040503050406030204" pitchFamily="18" charset="0"/>
                          </a:rPr>
                        </m:ctrlPr>
                      </m:dPr>
                      <m:e>
                        <m:acc>
                          <m:accPr>
                            <m:chr m:val="̃"/>
                            <m:ctrlPr>
                              <a:rPr lang="en-US" sz="1900" i="1" dirty="0">
                                <a:solidFill>
                                  <a:schemeClr val="bg1"/>
                                </a:solidFill>
                                <a:latin typeface="Cambria Math" panose="02040503050406030204" pitchFamily="18" charset="0"/>
                              </a:rPr>
                            </m:ctrlPr>
                          </m:accPr>
                          <m:e>
                            <m:r>
                              <a:rPr lang="en-US" sz="1900" i="1" dirty="0">
                                <a:solidFill>
                                  <a:schemeClr val="bg1"/>
                                </a:solidFill>
                                <a:latin typeface="Cambria Math" panose="02040503050406030204" pitchFamily="18" charset="0"/>
                              </a:rPr>
                              <m:t>𝑥</m:t>
                            </m:r>
                          </m:e>
                        </m:acc>
                        <m:r>
                          <m:rPr>
                            <m:nor/>
                          </m:rPr>
                          <a:rPr lang="en-US" sz="1900" b="0" i="0" baseline="-25000" dirty="0" smtClean="0">
                            <a:solidFill>
                              <a:schemeClr val="bg1"/>
                            </a:solidFill>
                          </a:rPr>
                          <m:t>2</m:t>
                        </m:r>
                        <m:r>
                          <m:rPr>
                            <m:nor/>
                          </m:rPr>
                          <a:rPr lang="en-US" sz="1900" dirty="0">
                            <a:solidFill>
                              <a:schemeClr val="bg1"/>
                            </a:solidFill>
                          </a:rPr>
                          <m:t> =</m:t>
                        </m:r>
                        <m:r>
                          <a:rPr lang="en-US" sz="1900" dirty="0">
                            <a:solidFill>
                              <a:schemeClr val="bg1"/>
                            </a:solidFill>
                            <a:latin typeface="Cambria Math" panose="02040503050406030204" pitchFamily="18" charset="0"/>
                          </a:rPr>
                          <m:t> 1 </m:t>
                        </m:r>
                      </m:e>
                    </m:d>
                    <m:r>
                      <a:rPr lang="en-US" sz="1900" dirty="0">
                        <a:solidFill>
                          <a:schemeClr val="bg1"/>
                        </a:solidFill>
                        <a:latin typeface="Cambria Math" panose="02040503050406030204" pitchFamily="18" charset="0"/>
                      </a:rPr>
                      <m:t> </m:t>
                    </m:r>
                    <m:sSub>
                      <m:sSubPr>
                        <m:ctrlPr>
                          <a:rPr lang="en-US" sz="1900" i="1" dirty="0">
                            <a:solidFill>
                              <a:schemeClr val="bg1"/>
                            </a:solidFill>
                            <a:latin typeface="Cambria Math" panose="02040503050406030204" pitchFamily="18" charset="0"/>
                          </a:rPr>
                        </m:ctrlPr>
                      </m:sSubPr>
                      <m:e>
                        <m:r>
                          <a:rPr lang="en-US" sz="1900" i="1" dirty="0">
                            <a:solidFill>
                              <a:schemeClr val="bg1"/>
                            </a:solidFill>
                            <a:latin typeface="Cambria Math" panose="02040503050406030204" pitchFamily="18" charset="0"/>
                          </a:rPr>
                          <m:t>𝑥</m:t>
                        </m:r>
                      </m:e>
                      <m:sub>
                        <m:r>
                          <a:rPr lang="en-US" sz="1900" i="1" dirty="0">
                            <a:solidFill>
                              <a:schemeClr val="bg1"/>
                            </a:solidFill>
                            <a:latin typeface="Cambria Math" panose="02040503050406030204" pitchFamily="18" charset="0"/>
                          </a:rPr>
                          <m:t>𝑖</m:t>
                        </m:r>
                        <m:r>
                          <a:rPr lang="en-US" sz="1900" i="1" dirty="0">
                            <a:solidFill>
                              <a:schemeClr val="bg1"/>
                            </a:solidFill>
                            <a:latin typeface="Cambria Math" panose="02040503050406030204" pitchFamily="18" charset="0"/>
                            <a:ea typeface="Cambria Math" panose="02040503050406030204" pitchFamily="18" charset="0"/>
                          </a:rPr>
                          <m:t>∈1,</m:t>
                        </m:r>
                        <m:r>
                          <a:rPr lang="en-US" sz="1900" b="0" i="1" dirty="0" smtClean="0">
                            <a:solidFill>
                              <a:schemeClr val="bg1"/>
                            </a:solidFill>
                            <a:latin typeface="Cambria Math" panose="02040503050406030204" pitchFamily="18" charset="0"/>
                            <a:ea typeface="Cambria Math" panose="02040503050406030204" pitchFamily="18" charset="0"/>
                          </a:rPr>
                          <m:t>2</m:t>
                        </m:r>
                      </m:sub>
                    </m:sSub>
                    <m:r>
                      <a:rPr lang="en-US" sz="1900" b="0" i="1" dirty="0" smtClean="0">
                        <a:solidFill>
                          <a:schemeClr val="bg1"/>
                        </a:solidFill>
                        <a:latin typeface="Cambria Math" panose="02040503050406030204" pitchFamily="18" charset="0"/>
                        <a:ea typeface="Cambria Math" panose="02040503050406030204" pitchFamily="18" charset="0"/>
                      </a:rPr>
                      <m:t> </m:t>
                    </m:r>
                    <m:r>
                      <a:rPr lang="en-US" sz="1900" dirty="0">
                        <a:solidFill>
                          <a:schemeClr val="bg1"/>
                        </a:solidFill>
                        <a:latin typeface="Cambria Math" panose="02040503050406030204" pitchFamily="18" charset="0"/>
                        <a:ea typeface="Cambria Math" panose="02040503050406030204" pitchFamily="18" charset="0"/>
                      </a:rPr>
                      <m:t>,</m:t>
                    </m:r>
                    <m:acc>
                      <m:accPr>
                        <m:chr m:val="̃"/>
                        <m:ctrlPr>
                          <a:rPr lang="en-US" sz="1900" i="1" dirty="0">
                            <a:solidFill>
                              <a:schemeClr val="bg1"/>
                            </a:solidFill>
                            <a:latin typeface="Cambria Math" panose="02040503050406030204" pitchFamily="18" charset="0"/>
                          </a:rPr>
                        </m:ctrlPr>
                      </m:accPr>
                      <m:e>
                        <m:r>
                          <a:rPr lang="en-US" sz="1900" i="1" dirty="0">
                            <a:solidFill>
                              <a:schemeClr val="bg1"/>
                            </a:solidFill>
                            <a:latin typeface="Cambria Math" panose="02040503050406030204" pitchFamily="18" charset="0"/>
                          </a:rPr>
                          <m:t>𝑦</m:t>
                        </m:r>
                      </m:e>
                    </m:acc>
                    <m:r>
                      <a:rPr lang="en-US" sz="1900" i="1" dirty="0">
                        <a:solidFill>
                          <a:schemeClr val="bg1"/>
                        </a:solidFill>
                        <a:latin typeface="Cambria Math" panose="02040503050406030204" pitchFamily="18" charset="0"/>
                      </a:rPr>
                      <m:t>=1</m:t>
                    </m:r>
                    <m:r>
                      <a:rPr lang="en-US" sz="1900" dirty="0">
                        <a:solidFill>
                          <a:schemeClr val="bg1"/>
                        </a:solidFill>
                        <a:latin typeface="Cambria Math" panose="02040503050406030204" pitchFamily="18" charset="0"/>
                      </a:rPr>
                      <m:t>)</m:t>
                    </m:r>
                    <m:r>
                      <a:rPr lang="en-US" sz="1900" i="1" dirty="0">
                        <a:solidFill>
                          <a:schemeClr val="bg1"/>
                        </a:solidFill>
                        <a:latin typeface="Cambria Math" panose="02040503050406030204" pitchFamily="18" charset="0"/>
                      </a:rPr>
                      <m:t>=</m:t>
                    </m:r>
                  </m:oMath>
                </a14:m>
                <a:r>
                  <a:rPr lang="en-US" sz="1900" dirty="0">
                    <a:solidFill>
                      <a:schemeClr val="bg1"/>
                    </a:solidFill>
                  </a:rPr>
                  <a:t> </a:t>
                </a:r>
                <a14:m>
                  <m:oMath xmlns:m="http://schemas.openxmlformats.org/officeDocument/2006/math">
                    <m:f>
                      <m:fPr>
                        <m:ctrlPr>
                          <a:rPr lang="en-US" sz="1900" i="1" dirty="0">
                            <a:solidFill>
                              <a:schemeClr val="bg1"/>
                            </a:solidFill>
                            <a:latin typeface="Cambria Math" panose="02040503050406030204" pitchFamily="18" charset="0"/>
                          </a:rPr>
                        </m:ctrlPr>
                      </m:fPr>
                      <m:num>
                        <m:r>
                          <a:rPr lang="en-US" sz="1900" i="1" dirty="0">
                            <a:solidFill>
                              <a:schemeClr val="bg1"/>
                            </a:solidFill>
                            <a:latin typeface="Cambria Math" panose="02040503050406030204" pitchFamily="18" charset="0"/>
                          </a:rPr>
                          <m:t>0+2</m:t>
                        </m:r>
                      </m:num>
                      <m:den>
                        <m:r>
                          <a:rPr lang="en-US" sz="1900" i="1" dirty="0">
                            <a:solidFill>
                              <a:schemeClr val="bg1"/>
                            </a:solidFill>
                            <a:latin typeface="Cambria Math" panose="02040503050406030204" pitchFamily="18" charset="0"/>
                          </a:rPr>
                          <m:t>1+4</m:t>
                        </m:r>
                      </m:den>
                    </m:f>
                    <m:r>
                      <a:rPr lang="en-US" sz="1900" i="1" dirty="0">
                        <a:solidFill>
                          <a:schemeClr val="bg1"/>
                        </a:solidFill>
                        <a:latin typeface="Cambria Math" panose="02040503050406030204" pitchFamily="18" charset="0"/>
                      </a:rPr>
                      <m:t>=2/5</m:t>
                    </m:r>
                  </m:oMath>
                </a14:m>
                <a:endParaRPr lang="en-US" sz="1900" dirty="0">
                  <a:solidFill>
                    <a:schemeClr val="bg1"/>
                  </a:solidFill>
                </a:endParaRPr>
              </a:p>
            </p:txBody>
          </p:sp>
        </mc:Choice>
        <mc:Fallback xmlns="">
          <p:sp>
            <p:nvSpPr>
              <p:cNvPr id="24" name="Content Placeholder 2">
                <a:extLst>
                  <a:ext uri="{FF2B5EF4-FFF2-40B4-BE49-F238E27FC236}">
                    <a16:creationId xmlns:a16="http://schemas.microsoft.com/office/drawing/2014/main" id="{ACEE431E-3257-F948-AA9C-76BE99A393AA}"/>
                  </a:ext>
                </a:extLst>
              </p:cNvPr>
              <p:cNvSpPr txBox="1">
                <a:spLocks noRot="1" noChangeAspect="1" noMove="1" noResize="1" noEditPoints="1" noAdjustHandles="1" noChangeArrowheads="1" noChangeShapeType="1" noTextEdit="1"/>
              </p:cNvSpPr>
              <p:nvPr/>
            </p:nvSpPr>
            <p:spPr>
              <a:xfrm>
                <a:off x="107091" y="4384387"/>
                <a:ext cx="8859624" cy="2208918"/>
              </a:xfrm>
              <a:prstGeom prst="rect">
                <a:avLst/>
              </a:prstGeom>
              <a:blipFill>
                <a:blip r:embed="rId6"/>
                <a:stretch>
                  <a:fillRect/>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5F2168E9-709E-B14E-AC07-C2A4E088CCB8}"/>
              </a:ext>
            </a:extLst>
          </p:cNvPr>
          <p:cNvSpPr/>
          <p:nvPr/>
        </p:nvSpPr>
        <p:spPr>
          <a:xfrm>
            <a:off x="3419271" y="3900548"/>
            <a:ext cx="880880" cy="436875"/>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Curved Left Arrow 16">
            <a:extLst>
              <a:ext uri="{FF2B5EF4-FFF2-40B4-BE49-F238E27FC236}">
                <a16:creationId xmlns:a16="http://schemas.microsoft.com/office/drawing/2014/main" id="{AFD0556E-9D3F-CD4D-B9EE-F31EB2E17A19}"/>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4EF2D357-4C68-A849-9AB3-9221FA21A9AD}"/>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sp>
        <p:nvSpPr>
          <p:cNvPr id="13" name="Oval 12">
            <a:extLst>
              <a:ext uri="{FF2B5EF4-FFF2-40B4-BE49-F238E27FC236}">
                <a16:creationId xmlns:a16="http://schemas.microsoft.com/office/drawing/2014/main" id="{1F477B3C-85A6-2845-942A-AC8C90B8F4BC}"/>
              </a:ext>
            </a:extLst>
          </p:cNvPr>
          <p:cNvSpPr/>
          <p:nvPr/>
        </p:nvSpPr>
        <p:spPr>
          <a:xfrm>
            <a:off x="6044033" y="3516651"/>
            <a:ext cx="2574018" cy="544079"/>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44E3FC0-1652-4E4D-BF3E-729024A9C73A}"/>
              </a:ext>
            </a:extLst>
          </p:cNvPr>
          <p:cNvSpPr/>
          <p:nvPr/>
        </p:nvSpPr>
        <p:spPr>
          <a:xfrm>
            <a:off x="2308440" y="3915227"/>
            <a:ext cx="550064" cy="43687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56B2A56-C8A1-2D43-A51C-B1F61B9A80A2}"/>
              </a:ext>
            </a:extLst>
          </p:cNvPr>
          <p:cNvSpPr/>
          <p:nvPr/>
        </p:nvSpPr>
        <p:spPr>
          <a:xfrm>
            <a:off x="2947861" y="3569248"/>
            <a:ext cx="2693281" cy="43687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p:spTree>
    <p:extLst>
      <p:ext uri="{BB962C8B-B14F-4D97-AF65-F5344CB8AC3E}">
        <p14:creationId xmlns:p14="http://schemas.microsoft.com/office/powerpoint/2010/main" val="39028413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F522347-9B23-FE4D-91C9-3146C88FF7F0}"/>
              </a:ext>
            </a:extLst>
          </p:cNvPr>
          <p:cNvPicPr>
            <a:picLocks noChangeAspect="1"/>
          </p:cNvPicPr>
          <p:nvPr/>
        </p:nvPicPr>
        <p:blipFill rotWithShape="1">
          <a:blip r:embed="rId3"/>
          <a:srcRect b="49133"/>
          <a:stretch/>
        </p:blipFill>
        <p:spPr>
          <a:xfrm>
            <a:off x="247771" y="1991312"/>
            <a:ext cx="8229600" cy="2393075"/>
          </a:xfrm>
          <a:prstGeom prst="rect">
            <a:avLst/>
          </a:prstGeom>
        </p:spPr>
      </p:pic>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707407714"/>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00B050"/>
                              </a:solidFill>
                            </a:rPr>
                            <a:t>x</a:t>
                          </a:r>
                          <a:r>
                            <a:rPr lang="en-US" sz="1600" baseline="-25000" dirty="0">
                              <a:solidFill>
                                <a:srgbClr val="00B050"/>
                              </a:solidFill>
                            </a:rPr>
                            <a:t>31</a:t>
                          </a:r>
                          <a:r>
                            <a:rPr lang="en-US" sz="1600" dirty="0">
                              <a:solidFill>
                                <a:srgbClr val="00B05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32</a:t>
                          </a:r>
                          <a:r>
                            <a:rPr lang="en-US" sz="1600" dirty="0">
                              <a:solidFill>
                                <a:srgbClr val="FF0000"/>
                              </a:solidFill>
                            </a:rPr>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solidFill>
                              <a:srgbClr val="FF0000"/>
                            </a:solidFill>
                          </a:endParaRPr>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solidFill>
                                        <a:srgbClr val="00B050"/>
                                      </a:solidFill>
                                      <a:latin typeface="Cambria Math" panose="02040503050406030204" pitchFamily="18" charset="0"/>
                                    </a:rPr>
                                  </m:ctrlPr>
                                </m:accPr>
                                <m:e>
                                  <m:r>
                                    <a:rPr lang="en-US" sz="1600" b="0" i="1" dirty="0" smtClean="0">
                                      <a:solidFill>
                                        <a:srgbClr val="00B050"/>
                                      </a:solidFill>
                                      <a:latin typeface="Cambria Math" panose="02040503050406030204" pitchFamily="18" charset="0"/>
                                    </a:rPr>
                                    <m:t>𝑥</m:t>
                                  </m:r>
                                </m:e>
                              </m:acc>
                              <m:r>
                                <m:rPr>
                                  <m:nor/>
                                </m:rPr>
                                <a:rPr lang="en-US" sz="1600" b="0" i="0" baseline="-25000" dirty="0" smtClean="0">
                                  <a:solidFill>
                                    <a:srgbClr val="00B050"/>
                                  </a:solidFill>
                                </a:rPr>
                                <m:t>1</m:t>
                              </m:r>
                            </m:oMath>
                          </a14:m>
                          <a:r>
                            <a:rPr lang="en-US" sz="1600" dirty="0">
                              <a:solidFill>
                                <a:srgbClr val="00B05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solidFill>
                                        <a:srgbClr val="FF0000"/>
                                      </a:solidFill>
                                      <a:latin typeface="Cambria Math" panose="02040503050406030204" pitchFamily="18" charset="0"/>
                                    </a:rPr>
                                  </m:ctrlPr>
                                </m:accPr>
                                <m:e>
                                  <m:r>
                                    <a:rPr lang="en-US" sz="1600" b="0" i="1" dirty="0" smtClean="0">
                                      <a:solidFill>
                                        <a:srgbClr val="FF0000"/>
                                      </a:solidFill>
                                      <a:latin typeface="Cambria Math" panose="02040503050406030204" pitchFamily="18" charset="0"/>
                                    </a:rPr>
                                    <m:t>𝑥</m:t>
                                  </m:r>
                                </m:e>
                              </m:acc>
                            </m:oMath>
                          </a14:m>
                          <a:r>
                            <a:rPr lang="en-US" sz="1600" baseline="-25000" dirty="0">
                              <a:solidFill>
                                <a:srgbClr val="FF0000"/>
                              </a:solidFill>
                            </a:rPr>
                            <a:t>2</a:t>
                          </a:r>
                          <a:r>
                            <a:rPr lang="en-US" sz="1600" dirty="0">
                              <a:solidFill>
                                <a:srgbClr val="FF0000"/>
                              </a:solidFill>
                            </a:rPr>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707407714"/>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solidFill>
                                <a:srgbClr val="00B050"/>
                              </a:solidFill>
                            </a:rPr>
                            <a:t>x</a:t>
                          </a:r>
                          <a:r>
                            <a:rPr lang="en-US" sz="1600" baseline="-25000" dirty="0">
                              <a:solidFill>
                                <a:srgbClr val="00B050"/>
                              </a:solidFill>
                            </a:rPr>
                            <a:t>31</a:t>
                          </a:r>
                          <a:r>
                            <a:rPr lang="en-US" sz="1600" dirty="0">
                              <a:solidFill>
                                <a:srgbClr val="00B050"/>
                              </a:solidFill>
                            </a:rPr>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32</a:t>
                          </a:r>
                          <a:r>
                            <a:rPr lang="en-US" sz="1600" dirty="0">
                              <a:solidFill>
                                <a:srgbClr val="FF0000"/>
                              </a:solidFill>
                            </a:rPr>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solidFill>
                              <a:srgbClr val="FF0000"/>
                            </a:solidFill>
                          </a:endParaRPr>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a:t>
                </a:r>
                <a:r>
                  <a:rPr lang="en-US" sz="2000" dirty="0">
                    <a:solidFill>
                      <a:schemeClr val="tx1"/>
                    </a:solidFill>
                  </a:rPr>
                  <a:t>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oMath>
                </a14:m>
                <a:r>
                  <a:rPr lang="en-US" sz="2000" dirty="0"/>
                  <a:t>using ML for class prior &amp; posterior predictive with prior Beta(2, 2)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ACEE431E-3257-F948-AA9C-76BE99A393AA}"/>
                  </a:ext>
                </a:extLst>
              </p:cNvPr>
              <p:cNvSpPr txBox="1">
                <a:spLocks/>
              </p:cNvSpPr>
              <p:nvPr/>
            </p:nvSpPr>
            <p:spPr>
              <a:xfrm>
                <a:off x="107091" y="4384387"/>
                <a:ext cx="8859624" cy="220891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950" indent="-177800"/>
                <a:r>
                  <a:rPr lang="en-US" sz="1900" dirty="0"/>
                  <a:t>Last lecture: p(</a:t>
                </a:r>
                <a14:m>
                  <m:oMath xmlns:m="http://schemas.openxmlformats.org/officeDocument/2006/math">
                    <m:acc>
                      <m:accPr>
                        <m:chr m:val="̃"/>
                        <m:ctrlPr>
                          <a:rPr lang="en-US" sz="1900" i="1" dirty="0">
                            <a:latin typeface="Cambria Math" panose="02040503050406030204" pitchFamily="18" charset="0"/>
                          </a:rPr>
                        </m:ctrlPr>
                      </m:accPr>
                      <m:e>
                        <m:r>
                          <a:rPr lang="en-US" sz="1900" i="1" dirty="0">
                            <a:latin typeface="Cambria Math" panose="02040503050406030204" pitchFamily="18" charset="0"/>
                          </a:rPr>
                          <m:t>𝑥</m:t>
                        </m:r>
                      </m:e>
                    </m:acc>
                    <m:r>
                      <a:rPr lang="en-US" sz="1900" b="0" i="1" dirty="0" smtClean="0">
                        <a:latin typeface="Cambria Math" panose="02040503050406030204" pitchFamily="18" charset="0"/>
                      </a:rPr>
                      <m:t>=1</m:t>
                    </m:r>
                    <m:r>
                      <m:rPr>
                        <m:nor/>
                      </m:rPr>
                      <a:rPr lang="en-US" sz="1900" b="0" i="0" dirty="0" smtClean="0">
                        <a:latin typeface="Cambria Math" panose="02040503050406030204" pitchFamily="18" charset="0"/>
                      </a:rPr>
                      <m:t> | </m:t>
                    </m:r>
                    <m:r>
                      <m:rPr>
                        <m:nor/>
                      </m:rPr>
                      <a:rPr lang="en-US" sz="1900" b="0" i="0" dirty="0" smtClean="0">
                        <a:latin typeface="Cambria Math" panose="02040503050406030204" pitchFamily="18" charset="0"/>
                      </a:rPr>
                      <m:t>D</m:t>
                    </m:r>
                    <m:r>
                      <m:rPr>
                        <m:nor/>
                      </m:rPr>
                      <a:rPr lang="en-US" sz="1900" b="0" i="0" dirty="0" smtClean="0">
                        <a:latin typeface="Cambria Math" panose="02040503050406030204" pitchFamily="18" charset="0"/>
                      </a:rPr>
                      <m:t>) = </m:t>
                    </m:r>
                    <m:f>
                      <m:fPr>
                        <m:ctrlPr>
                          <a:rPr lang="en-US" sz="1900" b="0" i="1" dirty="0" smtClean="0">
                            <a:latin typeface="Cambria Math" panose="02040503050406030204" pitchFamily="18" charset="0"/>
                          </a:rPr>
                        </m:ctrlPr>
                      </m:fPr>
                      <m:num>
                        <m:r>
                          <a:rPr lang="en-US" sz="1900" b="0" i="1" dirty="0" smtClean="0">
                            <a:latin typeface="Cambria Math" panose="02040503050406030204" pitchFamily="18" charset="0"/>
                          </a:rPr>
                          <m:t>𝑁</m:t>
                        </m:r>
                        <m:r>
                          <a:rPr lang="en-US" sz="1900" b="0" i="1" baseline="-25000" dirty="0" smtClean="0">
                            <a:latin typeface="Cambria Math" panose="02040503050406030204" pitchFamily="18" charset="0"/>
                          </a:rPr>
                          <m:t>1</m:t>
                        </m:r>
                        <m:r>
                          <a:rPr lang="en-US" sz="1900" b="0" i="1" dirty="0" smtClean="0">
                            <a:latin typeface="Cambria Math" panose="02040503050406030204" pitchFamily="18" charset="0"/>
                          </a:rPr>
                          <m:t>+</m:t>
                        </m:r>
                        <m:r>
                          <a:rPr lang="en-US" sz="1900" b="0" i="1" dirty="0" smtClean="0">
                            <a:latin typeface="Cambria Math" panose="02040503050406030204" pitchFamily="18" charset="0"/>
                          </a:rPr>
                          <m:t>𝑎</m:t>
                        </m:r>
                      </m:num>
                      <m:den>
                        <m:r>
                          <a:rPr lang="en-US" sz="1900" b="0" i="1" dirty="0" smtClean="0">
                            <a:latin typeface="Cambria Math" panose="02040503050406030204" pitchFamily="18" charset="0"/>
                          </a:rPr>
                          <m:t>𝑁</m:t>
                        </m:r>
                        <m:r>
                          <a:rPr lang="en-US" sz="1900" b="0" i="1" dirty="0" smtClean="0">
                            <a:latin typeface="Cambria Math" panose="02040503050406030204" pitchFamily="18" charset="0"/>
                          </a:rPr>
                          <m:t>+</m:t>
                        </m:r>
                        <m:r>
                          <a:rPr lang="en-US" sz="1900" b="0" i="1" dirty="0" smtClean="0">
                            <a:latin typeface="Cambria Math" panose="02040503050406030204" pitchFamily="18" charset="0"/>
                          </a:rPr>
                          <m:t>𝑎</m:t>
                        </m:r>
                        <m:r>
                          <a:rPr lang="en-US" sz="1900" b="0" i="1" dirty="0" smtClean="0">
                            <a:latin typeface="Cambria Math" panose="02040503050406030204" pitchFamily="18" charset="0"/>
                          </a:rPr>
                          <m:t>+</m:t>
                        </m:r>
                        <m:r>
                          <a:rPr lang="en-US" sz="1900" b="0" i="1" dirty="0" smtClean="0">
                            <a:latin typeface="Cambria Math" panose="02040503050406030204" pitchFamily="18" charset="0"/>
                          </a:rPr>
                          <m:t>𝑏</m:t>
                        </m:r>
                      </m:den>
                    </m:f>
                    <m:r>
                      <a:rPr lang="en-US" sz="1900" b="0" i="1" dirty="0" smtClean="0">
                        <a:latin typeface="Cambria Math" panose="02040503050406030204" pitchFamily="18" charset="0"/>
                      </a:rPr>
                      <m:t>=</m:t>
                    </m:r>
                    <m:f>
                      <m:fPr>
                        <m:ctrlPr>
                          <a:rPr lang="en-US" sz="1900" i="1" dirty="0">
                            <a:latin typeface="Cambria Math" panose="02040503050406030204" pitchFamily="18" charset="0"/>
                          </a:rPr>
                        </m:ctrlPr>
                      </m:fPr>
                      <m:num>
                        <m:r>
                          <a:rPr lang="en-US" sz="1900" i="1" dirty="0">
                            <a:latin typeface="Cambria Math" panose="02040503050406030204" pitchFamily="18" charset="0"/>
                          </a:rPr>
                          <m:t>𝑁</m:t>
                        </m:r>
                        <m:r>
                          <a:rPr lang="en-US" sz="1900" i="1" baseline="-25000" dirty="0">
                            <a:latin typeface="Cambria Math" panose="02040503050406030204" pitchFamily="18" charset="0"/>
                          </a:rPr>
                          <m:t>1</m:t>
                        </m:r>
                        <m:r>
                          <a:rPr lang="en-US" sz="1900" i="1" dirty="0">
                            <a:latin typeface="Cambria Math" panose="02040503050406030204" pitchFamily="18" charset="0"/>
                          </a:rPr>
                          <m:t>+</m:t>
                        </m:r>
                        <m:r>
                          <a:rPr lang="en-US" sz="1900" b="0" i="1" dirty="0" smtClean="0">
                            <a:latin typeface="Cambria Math" panose="02040503050406030204" pitchFamily="18" charset="0"/>
                          </a:rPr>
                          <m:t>2</m:t>
                        </m:r>
                      </m:num>
                      <m:den>
                        <m:r>
                          <a:rPr lang="en-US" sz="1900" i="1" dirty="0">
                            <a:latin typeface="Cambria Math" panose="02040503050406030204" pitchFamily="18" charset="0"/>
                          </a:rPr>
                          <m:t>𝑁</m:t>
                        </m:r>
                        <m:r>
                          <a:rPr lang="en-US" sz="1900" i="1" dirty="0">
                            <a:latin typeface="Cambria Math" panose="02040503050406030204" pitchFamily="18" charset="0"/>
                          </a:rPr>
                          <m:t>+4</m:t>
                        </m:r>
                      </m:den>
                    </m:f>
                  </m:oMath>
                </a14:m>
                <a:r>
                  <a:rPr lang="en-US" sz="1900" dirty="0"/>
                  <a:t>, where N</a:t>
                </a:r>
                <a:r>
                  <a:rPr lang="en-US" sz="1900" baseline="-25000" dirty="0"/>
                  <a:t>1</a:t>
                </a:r>
                <a:r>
                  <a:rPr lang="en-US" sz="1900" dirty="0"/>
                  <a:t> = # heads &amp; N = # coin tosses</a:t>
                </a:r>
              </a:p>
              <a:p>
                <a:pPr marL="635000" lvl="1" indent="-177800"/>
                <a:r>
                  <a:rPr lang="en-US" sz="1900" dirty="0"/>
                  <a:t>Class 1, feature 1: N = 1 (since class 1 appears once), </a:t>
                </a:r>
                <a:r>
                  <a:rPr lang="en-US" sz="1900" dirty="0">
                    <a:solidFill>
                      <a:srgbClr val="00B050"/>
                    </a:solidFill>
                  </a:rPr>
                  <a:t>N</a:t>
                </a:r>
                <a:r>
                  <a:rPr lang="en-US" sz="1900" baseline="-25000" dirty="0">
                    <a:solidFill>
                      <a:srgbClr val="00B050"/>
                    </a:solidFill>
                  </a:rPr>
                  <a:t>1</a:t>
                </a:r>
                <a:r>
                  <a:rPr lang="en-US" sz="1900" dirty="0">
                    <a:solidFill>
                      <a:srgbClr val="00B050"/>
                    </a:solidFill>
                  </a:rPr>
                  <a:t> = 0 </a:t>
                </a:r>
                <a:r>
                  <a:rPr lang="en-US" sz="1900" dirty="0"/>
                  <a:t>(since among class 1 training data, feature 1 is always 0), so </a:t>
                </a:r>
                <a14:m>
                  <m:oMath xmlns:m="http://schemas.openxmlformats.org/officeDocument/2006/math">
                    <m:r>
                      <m:rPr>
                        <m:sty m:val="p"/>
                      </m:rPr>
                      <a:rPr lang="en-US" sz="1900" dirty="0">
                        <a:latin typeface="Cambria Math" panose="02040503050406030204" pitchFamily="18" charset="0"/>
                      </a:rPr>
                      <m:t>p</m:t>
                    </m:r>
                    <m:d>
                      <m:dPr>
                        <m:endChr m:val="|"/>
                        <m:ctrlPr>
                          <a:rPr lang="en-US" sz="1900" b="0" i="1" dirty="0" smtClean="0">
                            <a:latin typeface="Cambria Math" panose="02040503050406030204" pitchFamily="18" charset="0"/>
                          </a:rPr>
                        </m:ctrlPr>
                      </m:dPr>
                      <m:e>
                        <m:acc>
                          <m:accPr>
                            <m:chr m:val="̃"/>
                            <m:ctrlPr>
                              <a:rPr lang="en-US" sz="1900" i="1" dirty="0">
                                <a:latin typeface="Cambria Math" panose="02040503050406030204" pitchFamily="18" charset="0"/>
                              </a:rPr>
                            </m:ctrlPr>
                          </m:accPr>
                          <m:e>
                            <m:r>
                              <a:rPr lang="en-US" sz="1900" i="1" dirty="0">
                                <a:latin typeface="Cambria Math" panose="02040503050406030204" pitchFamily="18" charset="0"/>
                              </a:rPr>
                              <m:t>𝑥</m:t>
                            </m:r>
                          </m:e>
                        </m:acc>
                        <m:r>
                          <m:rPr>
                            <m:nor/>
                          </m:rPr>
                          <a:rPr lang="en-US" sz="1900" baseline="-25000" dirty="0"/>
                          <m:t>1</m:t>
                        </m:r>
                        <m:r>
                          <m:rPr>
                            <m:nor/>
                          </m:rPr>
                          <a:rPr lang="en-US" sz="1900" dirty="0"/>
                          <m:t> =</m:t>
                        </m:r>
                        <m:r>
                          <a:rPr lang="en-US" sz="1900" b="0" i="0" dirty="0" smtClean="0">
                            <a:latin typeface="Cambria Math" panose="02040503050406030204" pitchFamily="18" charset="0"/>
                          </a:rPr>
                          <m:t> 1 </m:t>
                        </m:r>
                      </m:e>
                    </m:d>
                    <m:r>
                      <a:rPr lang="en-US" sz="1900" b="0" i="0" dirty="0" smtClean="0">
                        <a:latin typeface="Cambria Math" panose="02040503050406030204" pitchFamily="18" charset="0"/>
                      </a:rPr>
                      <m:t> </m:t>
                    </m:r>
                    <m:sSub>
                      <m:sSubPr>
                        <m:ctrlPr>
                          <a:rPr lang="en-US" sz="1900" b="0" i="1" dirty="0" smtClean="0">
                            <a:latin typeface="Cambria Math" panose="02040503050406030204" pitchFamily="18" charset="0"/>
                          </a:rPr>
                        </m:ctrlPr>
                      </m:sSubPr>
                      <m:e>
                        <m:r>
                          <a:rPr lang="en-US" sz="1900" b="0" i="1" dirty="0" smtClean="0">
                            <a:latin typeface="Cambria Math" panose="02040503050406030204" pitchFamily="18" charset="0"/>
                          </a:rPr>
                          <m:t>𝑥</m:t>
                        </m:r>
                      </m:e>
                      <m:sub>
                        <m:r>
                          <a:rPr lang="en-US" sz="1900" b="0" i="1" dirty="0" smtClean="0">
                            <a:latin typeface="Cambria Math" panose="02040503050406030204" pitchFamily="18" charset="0"/>
                          </a:rPr>
                          <m:t>𝑖</m:t>
                        </m:r>
                        <m:r>
                          <a:rPr lang="en-US" sz="1900" b="0" i="1" dirty="0" smtClean="0">
                            <a:latin typeface="Cambria Math" panose="02040503050406030204" pitchFamily="18" charset="0"/>
                            <a:ea typeface="Cambria Math" panose="02040503050406030204" pitchFamily="18" charset="0"/>
                          </a:rPr>
                          <m:t>∈1,1</m:t>
                        </m:r>
                      </m:sub>
                    </m:sSub>
                    <m:r>
                      <a:rPr lang="en-US" sz="1900" dirty="0">
                        <a:latin typeface="Cambria Math" panose="02040503050406030204" pitchFamily="18" charset="0"/>
                        <a:ea typeface="Cambria Math" panose="02040503050406030204" pitchFamily="18" charset="0"/>
                      </a:rPr>
                      <m:t>,</m:t>
                    </m:r>
                    <m:acc>
                      <m:accPr>
                        <m:chr m:val="̃"/>
                        <m:ctrlPr>
                          <a:rPr lang="en-US" sz="1900" i="1" dirty="0">
                            <a:latin typeface="Cambria Math" panose="02040503050406030204" pitchFamily="18" charset="0"/>
                          </a:rPr>
                        </m:ctrlPr>
                      </m:accPr>
                      <m:e>
                        <m:r>
                          <a:rPr lang="en-US" sz="1900" i="1" dirty="0">
                            <a:latin typeface="Cambria Math" panose="02040503050406030204" pitchFamily="18" charset="0"/>
                          </a:rPr>
                          <m:t>𝑦</m:t>
                        </m:r>
                      </m:e>
                    </m:acc>
                    <m:r>
                      <a:rPr lang="en-US" sz="1900" i="1" dirty="0">
                        <a:latin typeface="Cambria Math" panose="02040503050406030204" pitchFamily="18" charset="0"/>
                      </a:rPr>
                      <m:t>=1</m:t>
                    </m:r>
                    <m:r>
                      <a:rPr lang="en-US" sz="1900" b="0" i="0" dirty="0" smtClean="0">
                        <a:latin typeface="Cambria Math" panose="02040503050406030204" pitchFamily="18" charset="0"/>
                      </a:rPr>
                      <m:t>)</m:t>
                    </m:r>
                    <m:r>
                      <a:rPr lang="en-US" sz="1900" i="1" dirty="0">
                        <a:latin typeface="Cambria Math" panose="02040503050406030204" pitchFamily="18" charset="0"/>
                      </a:rPr>
                      <m:t>=</m:t>
                    </m:r>
                  </m:oMath>
                </a14:m>
                <a:r>
                  <a:rPr lang="en-US" sz="1900" dirty="0"/>
                  <a:t> </a:t>
                </a:r>
                <a14:m>
                  <m:oMath xmlns:m="http://schemas.openxmlformats.org/officeDocument/2006/math">
                    <m:f>
                      <m:fPr>
                        <m:ctrlPr>
                          <a:rPr lang="en-US" sz="1900" i="1" dirty="0">
                            <a:latin typeface="Cambria Math" panose="02040503050406030204" pitchFamily="18" charset="0"/>
                          </a:rPr>
                        </m:ctrlPr>
                      </m:fPr>
                      <m:num>
                        <m:r>
                          <a:rPr lang="en-US" sz="1900" b="0" i="1" dirty="0" smtClean="0">
                            <a:latin typeface="Cambria Math" panose="02040503050406030204" pitchFamily="18" charset="0"/>
                          </a:rPr>
                          <m:t>0</m:t>
                        </m:r>
                        <m:r>
                          <a:rPr lang="en-US" sz="1900" i="1" dirty="0">
                            <a:latin typeface="Cambria Math" panose="02040503050406030204" pitchFamily="18" charset="0"/>
                          </a:rPr>
                          <m:t>+2</m:t>
                        </m:r>
                      </m:num>
                      <m:den>
                        <m:r>
                          <a:rPr lang="en-US" sz="1900" b="0" i="1" dirty="0" smtClean="0">
                            <a:latin typeface="Cambria Math" panose="02040503050406030204" pitchFamily="18" charset="0"/>
                          </a:rPr>
                          <m:t>1</m:t>
                        </m:r>
                        <m:r>
                          <a:rPr lang="en-US" sz="1900" i="1" dirty="0">
                            <a:latin typeface="Cambria Math" panose="02040503050406030204" pitchFamily="18" charset="0"/>
                          </a:rPr>
                          <m:t>+4</m:t>
                        </m:r>
                      </m:den>
                    </m:f>
                    <m:r>
                      <a:rPr lang="en-US" sz="1900" b="0" i="1" dirty="0" smtClean="0">
                        <a:latin typeface="Cambria Math" panose="02040503050406030204" pitchFamily="18" charset="0"/>
                      </a:rPr>
                      <m:t>=2/5</m:t>
                    </m:r>
                  </m:oMath>
                </a14:m>
                <a:endParaRPr lang="en-US" sz="1900" dirty="0"/>
              </a:p>
              <a:p>
                <a:pPr marL="635000" lvl="1" indent="-177800"/>
                <a:r>
                  <a:rPr lang="en-US" sz="1900" dirty="0"/>
                  <a:t>Class 1, feature 2: N = 1 (since class 1 appears once), </a:t>
                </a:r>
                <a:r>
                  <a:rPr lang="en-US" sz="1900" dirty="0">
                    <a:solidFill>
                      <a:srgbClr val="FF0000"/>
                    </a:solidFill>
                  </a:rPr>
                  <a:t>N</a:t>
                </a:r>
                <a:r>
                  <a:rPr lang="en-US" sz="1900" baseline="-25000" dirty="0">
                    <a:solidFill>
                      <a:srgbClr val="FF0000"/>
                    </a:solidFill>
                  </a:rPr>
                  <a:t>1</a:t>
                </a:r>
                <a:r>
                  <a:rPr lang="en-US" sz="1900" dirty="0">
                    <a:solidFill>
                      <a:srgbClr val="FF0000"/>
                    </a:solidFill>
                  </a:rPr>
                  <a:t> = 0 </a:t>
                </a:r>
                <a:r>
                  <a:rPr lang="en-US" sz="1900" dirty="0"/>
                  <a:t>(since among class 1 training data, feature 2 is always 0</a:t>
                </a:r>
                <a:r>
                  <a:rPr lang="en-US" sz="1900" dirty="0">
                    <a:solidFill>
                      <a:schemeClr val="tx1"/>
                    </a:solidFill>
                  </a:rPr>
                  <a:t>), so </a:t>
                </a:r>
                <a14:m>
                  <m:oMath xmlns:m="http://schemas.openxmlformats.org/officeDocument/2006/math">
                    <m:r>
                      <m:rPr>
                        <m:sty m:val="p"/>
                      </m:rPr>
                      <a:rPr lang="en-US" sz="1900" dirty="0">
                        <a:solidFill>
                          <a:schemeClr val="tx1"/>
                        </a:solidFill>
                        <a:latin typeface="Cambria Math" panose="02040503050406030204" pitchFamily="18" charset="0"/>
                      </a:rPr>
                      <m:t>p</m:t>
                    </m:r>
                    <m:d>
                      <m:dPr>
                        <m:endChr m:val="|"/>
                        <m:ctrlPr>
                          <a:rPr lang="en-US" sz="1900" i="1" dirty="0">
                            <a:solidFill>
                              <a:schemeClr val="tx1"/>
                            </a:solidFill>
                            <a:latin typeface="Cambria Math" panose="02040503050406030204" pitchFamily="18" charset="0"/>
                          </a:rPr>
                        </m:ctrlPr>
                      </m:dPr>
                      <m:e>
                        <m:acc>
                          <m:accPr>
                            <m:chr m:val="̃"/>
                            <m:ctrlPr>
                              <a:rPr lang="en-US" sz="1900" i="1" dirty="0">
                                <a:solidFill>
                                  <a:schemeClr val="tx1"/>
                                </a:solidFill>
                                <a:latin typeface="Cambria Math" panose="02040503050406030204" pitchFamily="18" charset="0"/>
                              </a:rPr>
                            </m:ctrlPr>
                          </m:accPr>
                          <m:e>
                            <m:r>
                              <a:rPr lang="en-US" sz="1900" i="1" dirty="0">
                                <a:solidFill>
                                  <a:schemeClr val="tx1"/>
                                </a:solidFill>
                                <a:latin typeface="Cambria Math" panose="02040503050406030204" pitchFamily="18" charset="0"/>
                              </a:rPr>
                              <m:t>𝑥</m:t>
                            </m:r>
                          </m:e>
                        </m:acc>
                        <m:r>
                          <m:rPr>
                            <m:nor/>
                          </m:rPr>
                          <a:rPr lang="en-US" sz="1900" b="0" i="0" baseline="-25000" dirty="0" smtClean="0">
                            <a:solidFill>
                              <a:schemeClr val="tx1"/>
                            </a:solidFill>
                          </a:rPr>
                          <m:t>2</m:t>
                        </m:r>
                        <m:r>
                          <m:rPr>
                            <m:nor/>
                          </m:rPr>
                          <a:rPr lang="en-US" sz="1900" dirty="0">
                            <a:solidFill>
                              <a:schemeClr val="tx1"/>
                            </a:solidFill>
                          </a:rPr>
                          <m:t> =</m:t>
                        </m:r>
                        <m:r>
                          <a:rPr lang="en-US" sz="1900" dirty="0">
                            <a:solidFill>
                              <a:schemeClr val="tx1"/>
                            </a:solidFill>
                            <a:latin typeface="Cambria Math" panose="02040503050406030204" pitchFamily="18" charset="0"/>
                          </a:rPr>
                          <m:t> 1 </m:t>
                        </m:r>
                      </m:e>
                    </m:d>
                    <m:r>
                      <a:rPr lang="en-US" sz="1900" dirty="0">
                        <a:solidFill>
                          <a:schemeClr val="tx1"/>
                        </a:solidFill>
                        <a:latin typeface="Cambria Math" panose="02040503050406030204" pitchFamily="18" charset="0"/>
                      </a:rPr>
                      <m:t> </m:t>
                    </m:r>
                    <m:sSub>
                      <m:sSubPr>
                        <m:ctrlPr>
                          <a:rPr lang="en-US" sz="1900" i="1" dirty="0">
                            <a:solidFill>
                              <a:schemeClr val="tx1"/>
                            </a:solidFill>
                            <a:latin typeface="Cambria Math" panose="02040503050406030204" pitchFamily="18" charset="0"/>
                          </a:rPr>
                        </m:ctrlPr>
                      </m:sSubPr>
                      <m:e>
                        <m:r>
                          <a:rPr lang="en-US" sz="1900" i="1" dirty="0">
                            <a:solidFill>
                              <a:schemeClr val="tx1"/>
                            </a:solidFill>
                            <a:latin typeface="Cambria Math" panose="02040503050406030204" pitchFamily="18" charset="0"/>
                          </a:rPr>
                          <m:t>𝑥</m:t>
                        </m:r>
                      </m:e>
                      <m:sub>
                        <m:r>
                          <a:rPr lang="en-US" sz="1900" i="1" dirty="0">
                            <a:solidFill>
                              <a:schemeClr val="tx1"/>
                            </a:solidFill>
                            <a:latin typeface="Cambria Math" panose="02040503050406030204" pitchFamily="18" charset="0"/>
                          </a:rPr>
                          <m:t>𝑖</m:t>
                        </m:r>
                        <m:r>
                          <a:rPr lang="en-US" sz="1900" i="1" dirty="0">
                            <a:solidFill>
                              <a:schemeClr val="tx1"/>
                            </a:solidFill>
                            <a:latin typeface="Cambria Math" panose="02040503050406030204" pitchFamily="18" charset="0"/>
                            <a:ea typeface="Cambria Math" panose="02040503050406030204" pitchFamily="18" charset="0"/>
                          </a:rPr>
                          <m:t>∈1,</m:t>
                        </m:r>
                        <m:r>
                          <a:rPr lang="en-US" sz="1900" b="0" i="1" dirty="0" smtClean="0">
                            <a:solidFill>
                              <a:schemeClr val="tx1"/>
                            </a:solidFill>
                            <a:latin typeface="Cambria Math" panose="02040503050406030204" pitchFamily="18" charset="0"/>
                            <a:ea typeface="Cambria Math" panose="02040503050406030204" pitchFamily="18" charset="0"/>
                          </a:rPr>
                          <m:t>2</m:t>
                        </m:r>
                      </m:sub>
                    </m:sSub>
                    <m:r>
                      <a:rPr lang="en-US" sz="1900" dirty="0">
                        <a:solidFill>
                          <a:schemeClr val="tx1"/>
                        </a:solidFill>
                        <a:latin typeface="Cambria Math" panose="02040503050406030204" pitchFamily="18" charset="0"/>
                        <a:ea typeface="Cambria Math" panose="02040503050406030204" pitchFamily="18" charset="0"/>
                      </a:rPr>
                      <m:t>,</m:t>
                    </m:r>
                    <m:acc>
                      <m:accPr>
                        <m:chr m:val="̃"/>
                        <m:ctrlPr>
                          <a:rPr lang="en-US" sz="1900" i="1" dirty="0">
                            <a:solidFill>
                              <a:schemeClr val="tx1"/>
                            </a:solidFill>
                            <a:latin typeface="Cambria Math" panose="02040503050406030204" pitchFamily="18" charset="0"/>
                          </a:rPr>
                        </m:ctrlPr>
                      </m:accPr>
                      <m:e>
                        <m:r>
                          <a:rPr lang="en-US" sz="1900" i="1" dirty="0">
                            <a:solidFill>
                              <a:schemeClr val="tx1"/>
                            </a:solidFill>
                            <a:latin typeface="Cambria Math" panose="02040503050406030204" pitchFamily="18" charset="0"/>
                          </a:rPr>
                          <m:t>𝑦</m:t>
                        </m:r>
                      </m:e>
                    </m:acc>
                    <m:r>
                      <a:rPr lang="en-US" sz="1900" i="1" dirty="0">
                        <a:solidFill>
                          <a:schemeClr val="tx1"/>
                        </a:solidFill>
                        <a:latin typeface="Cambria Math" panose="02040503050406030204" pitchFamily="18" charset="0"/>
                      </a:rPr>
                      <m:t>=1</m:t>
                    </m:r>
                    <m:r>
                      <a:rPr lang="en-US" sz="1900" dirty="0">
                        <a:solidFill>
                          <a:schemeClr val="tx1"/>
                        </a:solidFill>
                        <a:latin typeface="Cambria Math" panose="02040503050406030204" pitchFamily="18" charset="0"/>
                      </a:rPr>
                      <m:t>)</m:t>
                    </m:r>
                    <m:r>
                      <a:rPr lang="en-US" sz="1900" i="1" dirty="0">
                        <a:solidFill>
                          <a:schemeClr val="tx1"/>
                        </a:solidFill>
                        <a:latin typeface="Cambria Math" panose="02040503050406030204" pitchFamily="18" charset="0"/>
                      </a:rPr>
                      <m:t>=</m:t>
                    </m:r>
                  </m:oMath>
                </a14:m>
                <a:r>
                  <a:rPr lang="en-US" sz="1900" dirty="0">
                    <a:solidFill>
                      <a:schemeClr val="tx1"/>
                    </a:solidFill>
                  </a:rPr>
                  <a:t> </a:t>
                </a:r>
                <a14:m>
                  <m:oMath xmlns:m="http://schemas.openxmlformats.org/officeDocument/2006/math">
                    <m:f>
                      <m:fPr>
                        <m:ctrlPr>
                          <a:rPr lang="en-US" sz="1900" i="1" dirty="0">
                            <a:solidFill>
                              <a:schemeClr val="tx1"/>
                            </a:solidFill>
                            <a:latin typeface="Cambria Math" panose="02040503050406030204" pitchFamily="18" charset="0"/>
                          </a:rPr>
                        </m:ctrlPr>
                      </m:fPr>
                      <m:num>
                        <m:r>
                          <a:rPr lang="en-US" sz="1900" i="1" dirty="0">
                            <a:solidFill>
                              <a:schemeClr val="tx1"/>
                            </a:solidFill>
                            <a:latin typeface="Cambria Math" panose="02040503050406030204" pitchFamily="18" charset="0"/>
                          </a:rPr>
                          <m:t>0+2</m:t>
                        </m:r>
                      </m:num>
                      <m:den>
                        <m:r>
                          <a:rPr lang="en-US" sz="1900" i="1" dirty="0">
                            <a:solidFill>
                              <a:schemeClr val="tx1"/>
                            </a:solidFill>
                            <a:latin typeface="Cambria Math" panose="02040503050406030204" pitchFamily="18" charset="0"/>
                          </a:rPr>
                          <m:t>1+4</m:t>
                        </m:r>
                      </m:den>
                    </m:f>
                    <m:r>
                      <a:rPr lang="en-US" sz="1900" i="1" dirty="0">
                        <a:solidFill>
                          <a:schemeClr val="tx1"/>
                        </a:solidFill>
                        <a:latin typeface="Cambria Math" panose="02040503050406030204" pitchFamily="18" charset="0"/>
                      </a:rPr>
                      <m:t>=2/5</m:t>
                    </m:r>
                  </m:oMath>
                </a14:m>
                <a:endParaRPr lang="en-US" sz="1900" dirty="0">
                  <a:solidFill>
                    <a:schemeClr val="bg1"/>
                  </a:solidFill>
                </a:endParaRPr>
              </a:p>
            </p:txBody>
          </p:sp>
        </mc:Choice>
        <mc:Fallback xmlns="">
          <p:sp>
            <p:nvSpPr>
              <p:cNvPr id="24" name="Content Placeholder 2">
                <a:extLst>
                  <a:ext uri="{FF2B5EF4-FFF2-40B4-BE49-F238E27FC236}">
                    <a16:creationId xmlns:a16="http://schemas.microsoft.com/office/drawing/2014/main" id="{ACEE431E-3257-F948-AA9C-76BE99A393AA}"/>
                  </a:ext>
                </a:extLst>
              </p:cNvPr>
              <p:cNvSpPr txBox="1">
                <a:spLocks noRot="1" noChangeAspect="1" noMove="1" noResize="1" noEditPoints="1" noAdjustHandles="1" noChangeArrowheads="1" noChangeShapeType="1" noTextEdit="1"/>
              </p:cNvSpPr>
              <p:nvPr/>
            </p:nvSpPr>
            <p:spPr>
              <a:xfrm>
                <a:off x="107091" y="4384387"/>
                <a:ext cx="8859624" cy="2208918"/>
              </a:xfrm>
              <a:prstGeom prst="rect">
                <a:avLst/>
              </a:prstGeom>
              <a:blipFill>
                <a:blip r:embed="rId6"/>
                <a:stretch>
                  <a:fillRect/>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5F2168E9-709E-B14E-AC07-C2A4E088CCB8}"/>
              </a:ext>
            </a:extLst>
          </p:cNvPr>
          <p:cNvSpPr/>
          <p:nvPr/>
        </p:nvSpPr>
        <p:spPr>
          <a:xfrm>
            <a:off x="3419271" y="3900548"/>
            <a:ext cx="880880" cy="436875"/>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Curved Left Arrow 16">
            <a:extLst>
              <a:ext uri="{FF2B5EF4-FFF2-40B4-BE49-F238E27FC236}">
                <a16:creationId xmlns:a16="http://schemas.microsoft.com/office/drawing/2014/main" id="{AFD0556E-9D3F-CD4D-B9EE-F31EB2E17A19}"/>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4EF2D357-4C68-A849-9AB3-9221FA21A9AD}"/>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 1</a:t>
            </a:r>
          </a:p>
        </p:txBody>
      </p:sp>
      <p:sp>
        <p:nvSpPr>
          <p:cNvPr id="13" name="Oval 12">
            <a:extLst>
              <a:ext uri="{FF2B5EF4-FFF2-40B4-BE49-F238E27FC236}">
                <a16:creationId xmlns:a16="http://schemas.microsoft.com/office/drawing/2014/main" id="{1F477B3C-85A6-2845-942A-AC8C90B8F4BC}"/>
              </a:ext>
            </a:extLst>
          </p:cNvPr>
          <p:cNvSpPr/>
          <p:nvPr/>
        </p:nvSpPr>
        <p:spPr>
          <a:xfrm>
            <a:off x="6044033" y="3516651"/>
            <a:ext cx="2574018" cy="544079"/>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243B6CB-6B02-334B-A2ED-97483E3B4DEA}"/>
              </a:ext>
            </a:extLst>
          </p:cNvPr>
          <p:cNvSpPr/>
          <p:nvPr/>
        </p:nvSpPr>
        <p:spPr>
          <a:xfrm>
            <a:off x="2308440" y="3915227"/>
            <a:ext cx="550064" cy="43687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721359C0-E087-9843-AEA2-D3E671C0B6CC}"/>
              </a:ext>
            </a:extLst>
          </p:cNvPr>
          <p:cNvSpPr/>
          <p:nvPr/>
        </p:nvSpPr>
        <p:spPr>
          <a:xfrm>
            <a:off x="2947861" y="3569248"/>
            <a:ext cx="2693281" cy="43687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p:spTree>
    <p:extLst>
      <p:ext uri="{BB962C8B-B14F-4D97-AF65-F5344CB8AC3E}">
        <p14:creationId xmlns:p14="http://schemas.microsoft.com/office/powerpoint/2010/main" val="208470188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E0B4CA5-A240-5C47-88F1-C6231A516F78}"/>
              </a:ext>
            </a:extLst>
          </p:cNvPr>
          <p:cNvPicPr>
            <a:picLocks noChangeAspect="1"/>
          </p:cNvPicPr>
          <p:nvPr/>
        </p:nvPicPr>
        <p:blipFill rotWithShape="1">
          <a:blip r:embed="rId3"/>
          <a:srcRect t="48118" b="7350"/>
          <a:stretch/>
        </p:blipFill>
        <p:spPr>
          <a:xfrm>
            <a:off x="246237" y="2263406"/>
            <a:ext cx="8229600" cy="2096775"/>
          </a:xfrm>
          <a:prstGeom prst="rect">
            <a:avLst/>
          </a:prstGeom>
        </p:spPr>
      </p:pic>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178544899"/>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solidFill>
                                <a:srgbClr val="00B050"/>
                              </a:solidFill>
                            </a:rPr>
                            <a:t>x</a:t>
                          </a:r>
                          <a:r>
                            <a:rPr lang="en-US" sz="1600" baseline="-25000" dirty="0">
                              <a:solidFill>
                                <a:srgbClr val="00B050"/>
                              </a:solidFill>
                            </a:rPr>
                            <a:t>11</a:t>
                          </a:r>
                          <a:r>
                            <a:rPr lang="en-US" sz="1600" dirty="0">
                              <a:solidFill>
                                <a:srgbClr val="00B05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12</a:t>
                          </a:r>
                          <a:r>
                            <a:rPr lang="en-US" sz="1600" dirty="0">
                              <a:solidFill>
                                <a:srgbClr val="FF0000"/>
                              </a:solidFill>
                            </a:rPr>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solidFill>
                                <a:srgbClr val="00B050"/>
                              </a:solidFill>
                            </a:rPr>
                            <a:t>x</a:t>
                          </a:r>
                          <a:r>
                            <a:rPr lang="en-US" sz="1600" baseline="-25000" dirty="0">
                              <a:solidFill>
                                <a:srgbClr val="00B050"/>
                              </a:solidFill>
                            </a:rPr>
                            <a:t>21</a:t>
                          </a:r>
                          <a:r>
                            <a:rPr lang="en-US" sz="1600" dirty="0">
                              <a:solidFill>
                                <a:srgbClr val="00B05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22</a:t>
                          </a:r>
                          <a:r>
                            <a:rPr lang="en-US" sz="1600" dirty="0">
                              <a:solidFill>
                                <a:srgbClr val="FF0000"/>
                              </a:solidFill>
                            </a:rPr>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dirty="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solidFill>
                                        <a:srgbClr val="00B050"/>
                                      </a:solidFill>
                                      <a:latin typeface="Cambria Math" panose="02040503050406030204" pitchFamily="18" charset="0"/>
                                    </a:rPr>
                                  </m:ctrlPr>
                                </m:accPr>
                                <m:e>
                                  <m:r>
                                    <a:rPr lang="en-US" sz="1600" b="0" i="1" dirty="0" smtClean="0">
                                      <a:solidFill>
                                        <a:srgbClr val="00B050"/>
                                      </a:solidFill>
                                      <a:latin typeface="Cambria Math" panose="02040503050406030204" pitchFamily="18" charset="0"/>
                                    </a:rPr>
                                    <m:t>𝑥</m:t>
                                  </m:r>
                                </m:e>
                              </m:acc>
                              <m:r>
                                <m:rPr>
                                  <m:nor/>
                                </m:rPr>
                                <a:rPr lang="en-US" sz="1600" b="0" i="0" baseline="-25000" dirty="0" smtClean="0">
                                  <a:solidFill>
                                    <a:srgbClr val="00B050"/>
                                  </a:solidFill>
                                </a:rPr>
                                <m:t>1</m:t>
                              </m:r>
                            </m:oMath>
                          </a14:m>
                          <a:r>
                            <a:rPr lang="en-US" sz="1600" dirty="0">
                              <a:solidFill>
                                <a:srgbClr val="00B05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solidFill>
                                        <a:srgbClr val="FF0000"/>
                                      </a:solidFill>
                                      <a:latin typeface="Cambria Math" panose="02040503050406030204" pitchFamily="18" charset="0"/>
                                    </a:rPr>
                                  </m:ctrlPr>
                                </m:accPr>
                                <m:e>
                                  <m:r>
                                    <a:rPr lang="en-US" sz="1600" b="0" i="1" dirty="0" smtClean="0">
                                      <a:solidFill>
                                        <a:srgbClr val="FF0000"/>
                                      </a:solidFill>
                                      <a:latin typeface="Cambria Math" panose="02040503050406030204" pitchFamily="18" charset="0"/>
                                    </a:rPr>
                                    <m:t>𝑥</m:t>
                                  </m:r>
                                </m:e>
                              </m:acc>
                            </m:oMath>
                          </a14:m>
                          <a:r>
                            <a:rPr lang="en-US" sz="1600" baseline="-25000" dirty="0">
                              <a:solidFill>
                                <a:srgbClr val="FF0000"/>
                              </a:solidFill>
                            </a:rPr>
                            <a:t>2</a:t>
                          </a:r>
                          <a:r>
                            <a:rPr lang="en-US" sz="1600" dirty="0">
                              <a:solidFill>
                                <a:srgbClr val="FF0000"/>
                              </a:solidFill>
                            </a:rPr>
                            <a:t> = 0</a:t>
                          </a:r>
                          <a:endParaRPr lang="en-US" sz="1600" dirty="0"/>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178544899"/>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solidFill>
                                <a:srgbClr val="00B050"/>
                              </a:solidFill>
                            </a:rPr>
                            <a:t>x</a:t>
                          </a:r>
                          <a:r>
                            <a:rPr lang="en-US" sz="1600" baseline="-25000" dirty="0">
                              <a:solidFill>
                                <a:srgbClr val="00B050"/>
                              </a:solidFill>
                            </a:rPr>
                            <a:t>11</a:t>
                          </a:r>
                          <a:r>
                            <a:rPr lang="en-US" sz="1600" dirty="0">
                              <a:solidFill>
                                <a:srgbClr val="00B05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12</a:t>
                          </a:r>
                          <a:r>
                            <a:rPr lang="en-US" sz="1600" dirty="0">
                              <a:solidFill>
                                <a:srgbClr val="FF0000"/>
                              </a:solidFill>
                            </a:rPr>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solidFill>
                                <a:srgbClr val="00B050"/>
                              </a:solidFill>
                            </a:rPr>
                            <a:t>x</a:t>
                          </a:r>
                          <a:r>
                            <a:rPr lang="en-US" sz="1600" baseline="-25000" dirty="0">
                              <a:solidFill>
                                <a:srgbClr val="00B050"/>
                              </a:solidFill>
                            </a:rPr>
                            <a:t>21</a:t>
                          </a:r>
                          <a:r>
                            <a:rPr lang="en-US" sz="1600" dirty="0">
                              <a:solidFill>
                                <a:srgbClr val="00B050"/>
                              </a:solidFill>
                            </a:rPr>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x</a:t>
                          </a:r>
                          <a:r>
                            <a:rPr lang="en-US" sz="1600" baseline="-25000" dirty="0">
                              <a:solidFill>
                                <a:srgbClr val="FF0000"/>
                              </a:solidFill>
                            </a:rPr>
                            <a:t>22</a:t>
                          </a:r>
                          <a:r>
                            <a:rPr lang="en-US" sz="1600" dirty="0">
                              <a:solidFill>
                                <a:srgbClr val="FF0000"/>
                              </a:solidFill>
                            </a:rPr>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dirty="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a:t>
                </a:r>
                <a:r>
                  <a:rPr lang="en-US" sz="2000" dirty="0">
                    <a:solidFill>
                      <a:schemeClr val="tx1"/>
                    </a:solidFill>
                  </a:rPr>
                  <a:t>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oMath>
                </a14:m>
                <a:r>
                  <a:rPr lang="en-US" sz="2000" dirty="0"/>
                  <a:t>using ML for class prior &amp; posterior predictive with prior Beta(2, 2)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1EB562DC-EEAC-8544-B94A-EBAE0119C281}"/>
                  </a:ext>
                </a:extLst>
              </p:cNvPr>
              <p:cNvSpPr txBox="1">
                <a:spLocks/>
              </p:cNvSpPr>
              <p:nvPr/>
            </p:nvSpPr>
            <p:spPr>
              <a:xfrm>
                <a:off x="107091" y="4384387"/>
                <a:ext cx="8859624" cy="22570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950" indent="-177800"/>
                <a:r>
                  <a:rPr lang="en-US" sz="1900" dirty="0"/>
                  <a:t>Last lecture: p(</a:t>
                </a:r>
                <a14:m>
                  <m:oMath xmlns:m="http://schemas.openxmlformats.org/officeDocument/2006/math">
                    <m:acc>
                      <m:accPr>
                        <m:chr m:val="̃"/>
                        <m:ctrlPr>
                          <a:rPr lang="en-US" sz="1900" i="1" dirty="0">
                            <a:latin typeface="Cambria Math" panose="02040503050406030204" pitchFamily="18" charset="0"/>
                          </a:rPr>
                        </m:ctrlPr>
                      </m:accPr>
                      <m:e>
                        <m:r>
                          <a:rPr lang="en-US" sz="1900" i="1" dirty="0">
                            <a:latin typeface="Cambria Math" panose="02040503050406030204" pitchFamily="18" charset="0"/>
                          </a:rPr>
                          <m:t>𝑥</m:t>
                        </m:r>
                      </m:e>
                    </m:acc>
                    <m:r>
                      <a:rPr lang="en-US" sz="1900" b="0" i="1" dirty="0" smtClean="0">
                        <a:latin typeface="Cambria Math" panose="02040503050406030204" pitchFamily="18" charset="0"/>
                      </a:rPr>
                      <m:t>=1</m:t>
                    </m:r>
                    <m:r>
                      <m:rPr>
                        <m:nor/>
                      </m:rPr>
                      <a:rPr lang="en-US" sz="1900" b="0" i="0" dirty="0" smtClean="0">
                        <a:latin typeface="Cambria Math" panose="02040503050406030204" pitchFamily="18" charset="0"/>
                      </a:rPr>
                      <m:t> | </m:t>
                    </m:r>
                    <m:r>
                      <m:rPr>
                        <m:nor/>
                      </m:rPr>
                      <a:rPr lang="en-US" sz="1900" b="0" i="0" dirty="0" smtClean="0">
                        <a:latin typeface="Cambria Math" panose="02040503050406030204" pitchFamily="18" charset="0"/>
                      </a:rPr>
                      <m:t>D</m:t>
                    </m:r>
                    <m:r>
                      <m:rPr>
                        <m:nor/>
                      </m:rPr>
                      <a:rPr lang="en-US" sz="1900" b="0" i="0" dirty="0" smtClean="0">
                        <a:latin typeface="Cambria Math" panose="02040503050406030204" pitchFamily="18" charset="0"/>
                      </a:rPr>
                      <m:t>) = </m:t>
                    </m:r>
                    <m:f>
                      <m:fPr>
                        <m:ctrlPr>
                          <a:rPr lang="en-US" sz="1900" b="0" i="1" dirty="0" smtClean="0">
                            <a:latin typeface="Cambria Math" panose="02040503050406030204" pitchFamily="18" charset="0"/>
                          </a:rPr>
                        </m:ctrlPr>
                      </m:fPr>
                      <m:num>
                        <m:r>
                          <a:rPr lang="en-US" sz="1900" b="0" i="1" dirty="0" smtClean="0">
                            <a:latin typeface="Cambria Math" panose="02040503050406030204" pitchFamily="18" charset="0"/>
                          </a:rPr>
                          <m:t>𝑁</m:t>
                        </m:r>
                        <m:r>
                          <a:rPr lang="en-US" sz="1900" b="0" i="1" baseline="-25000" dirty="0" smtClean="0">
                            <a:latin typeface="Cambria Math" panose="02040503050406030204" pitchFamily="18" charset="0"/>
                          </a:rPr>
                          <m:t>1</m:t>
                        </m:r>
                        <m:r>
                          <a:rPr lang="en-US" sz="1900" b="0" i="1" dirty="0" smtClean="0">
                            <a:latin typeface="Cambria Math" panose="02040503050406030204" pitchFamily="18" charset="0"/>
                          </a:rPr>
                          <m:t>+</m:t>
                        </m:r>
                        <m:r>
                          <a:rPr lang="en-US" sz="1900" b="0" i="1" dirty="0" smtClean="0">
                            <a:latin typeface="Cambria Math" panose="02040503050406030204" pitchFamily="18" charset="0"/>
                          </a:rPr>
                          <m:t>𝑎</m:t>
                        </m:r>
                      </m:num>
                      <m:den>
                        <m:r>
                          <a:rPr lang="en-US" sz="1900" b="0" i="1" dirty="0" smtClean="0">
                            <a:latin typeface="Cambria Math" panose="02040503050406030204" pitchFamily="18" charset="0"/>
                          </a:rPr>
                          <m:t>𝑁</m:t>
                        </m:r>
                        <m:r>
                          <a:rPr lang="en-US" sz="1900" b="0" i="1" dirty="0" smtClean="0">
                            <a:latin typeface="Cambria Math" panose="02040503050406030204" pitchFamily="18" charset="0"/>
                          </a:rPr>
                          <m:t>+</m:t>
                        </m:r>
                        <m:r>
                          <a:rPr lang="en-US" sz="1900" b="0" i="1" dirty="0" smtClean="0">
                            <a:latin typeface="Cambria Math" panose="02040503050406030204" pitchFamily="18" charset="0"/>
                          </a:rPr>
                          <m:t>𝑎</m:t>
                        </m:r>
                        <m:r>
                          <a:rPr lang="en-US" sz="1900" b="0" i="1" dirty="0" smtClean="0">
                            <a:latin typeface="Cambria Math" panose="02040503050406030204" pitchFamily="18" charset="0"/>
                          </a:rPr>
                          <m:t>+</m:t>
                        </m:r>
                        <m:r>
                          <a:rPr lang="en-US" sz="1900" b="0" i="1" dirty="0" smtClean="0">
                            <a:latin typeface="Cambria Math" panose="02040503050406030204" pitchFamily="18" charset="0"/>
                          </a:rPr>
                          <m:t>𝑏</m:t>
                        </m:r>
                      </m:den>
                    </m:f>
                    <m:r>
                      <a:rPr lang="en-US" sz="1900" b="0" i="1" dirty="0" smtClean="0">
                        <a:latin typeface="Cambria Math" panose="02040503050406030204" pitchFamily="18" charset="0"/>
                      </a:rPr>
                      <m:t>=</m:t>
                    </m:r>
                    <m:f>
                      <m:fPr>
                        <m:ctrlPr>
                          <a:rPr lang="en-US" sz="1900" i="1" dirty="0">
                            <a:latin typeface="Cambria Math" panose="02040503050406030204" pitchFamily="18" charset="0"/>
                          </a:rPr>
                        </m:ctrlPr>
                      </m:fPr>
                      <m:num>
                        <m:r>
                          <a:rPr lang="en-US" sz="1900" i="1" dirty="0">
                            <a:latin typeface="Cambria Math" panose="02040503050406030204" pitchFamily="18" charset="0"/>
                          </a:rPr>
                          <m:t>𝑁</m:t>
                        </m:r>
                        <m:r>
                          <a:rPr lang="en-US" sz="1900" i="1" baseline="-25000" dirty="0">
                            <a:latin typeface="Cambria Math" panose="02040503050406030204" pitchFamily="18" charset="0"/>
                          </a:rPr>
                          <m:t>1</m:t>
                        </m:r>
                        <m:r>
                          <a:rPr lang="en-US" sz="1900" i="1" dirty="0">
                            <a:latin typeface="Cambria Math" panose="02040503050406030204" pitchFamily="18" charset="0"/>
                          </a:rPr>
                          <m:t>+</m:t>
                        </m:r>
                        <m:r>
                          <a:rPr lang="en-US" sz="1900" b="0" i="1" dirty="0" smtClean="0">
                            <a:latin typeface="Cambria Math" panose="02040503050406030204" pitchFamily="18" charset="0"/>
                          </a:rPr>
                          <m:t>2</m:t>
                        </m:r>
                      </m:num>
                      <m:den>
                        <m:r>
                          <a:rPr lang="en-US" sz="1900" i="1" dirty="0">
                            <a:latin typeface="Cambria Math" panose="02040503050406030204" pitchFamily="18" charset="0"/>
                          </a:rPr>
                          <m:t>𝑁</m:t>
                        </m:r>
                        <m:r>
                          <a:rPr lang="en-US" sz="1900" i="1" dirty="0">
                            <a:latin typeface="Cambria Math" panose="02040503050406030204" pitchFamily="18" charset="0"/>
                          </a:rPr>
                          <m:t>+4</m:t>
                        </m:r>
                      </m:den>
                    </m:f>
                  </m:oMath>
                </a14:m>
                <a:r>
                  <a:rPr lang="en-US" sz="1900" dirty="0"/>
                  <a:t>, where N</a:t>
                </a:r>
                <a:r>
                  <a:rPr lang="en-US" sz="1900" baseline="-25000" dirty="0"/>
                  <a:t>1</a:t>
                </a:r>
                <a:r>
                  <a:rPr lang="en-US" sz="1900" dirty="0"/>
                  <a:t> = # heads &amp; N = # coin tosses</a:t>
                </a:r>
              </a:p>
              <a:p>
                <a:pPr marL="635000" lvl="1" indent="-177800"/>
                <a:r>
                  <a:rPr lang="en-US" sz="1900" dirty="0"/>
                  <a:t>Class 2, feature 1: N = 2 (since class 2 appears twice), </a:t>
                </a:r>
                <a:r>
                  <a:rPr lang="en-US" sz="1900" dirty="0">
                    <a:solidFill>
                      <a:srgbClr val="00B050"/>
                    </a:solidFill>
                  </a:rPr>
                  <a:t>N</a:t>
                </a:r>
                <a:r>
                  <a:rPr lang="en-US" sz="1900" baseline="-25000" dirty="0">
                    <a:solidFill>
                      <a:srgbClr val="00B050"/>
                    </a:solidFill>
                  </a:rPr>
                  <a:t>1</a:t>
                </a:r>
                <a:r>
                  <a:rPr lang="en-US" sz="1900" dirty="0">
                    <a:solidFill>
                      <a:srgbClr val="00B050"/>
                    </a:solidFill>
                  </a:rPr>
                  <a:t> = 2</a:t>
                </a:r>
                <a:r>
                  <a:rPr lang="en-US" sz="1900" dirty="0"/>
                  <a:t> (since among class 2 training data, feature 1 is 1 twice), so </a:t>
                </a:r>
                <a14:m>
                  <m:oMath xmlns:m="http://schemas.openxmlformats.org/officeDocument/2006/math">
                    <m:r>
                      <m:rPr>
                        <m:sty m:val="p"/>
                      </m:rPr>
                      <a:rPr lang="en-US" sz="1800" dirty="0">
                        <a:latin typeface="Cambria Math" panose="02040503050406030204" pitchFamily="18" charset="0"/>
                      </a:rPr>
                      <m:t>p</m:t>
                    </m:r>
                    <m:d>
                      <m:dPr>
                        <m:endChr m:val="|"/>
                        <m:ctrlPr>
                          <a:rPr lang="en-US" sz="1800" i="1" dirty="0">
                            <a:latin typeface="Cambria Math" panose="02040503050406030204" pitchFamily="18" charset="0"/>
                          </a:rPr>
                        </m:ctrlPr>
                      </m:d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𝑥</m:t>
                            </m:r>
                          </m:e>
                        </m:acc>
                        <m:r>
                          <m:rPr>
                            <m:nor/>
                          </m:rPr>
                          <a:rPr lang="en-US" sz="1800" baseline="-25000" dirty="0"/>
                          <m:t>1</m:t>
                        </m:r>
                        <m:r>
                          <m:rPr>
                            <m:nor/>
                          </m:rPr>
                          <a:rPr lang="en-US" sz="1800" dirty="0"/>
                          <m:t> =</m:t>
                        </m:r>
                        <m:r>
                          <a:rPr lang="en-US" sz="1800" dirty="0">
                            <a:latin typeface="Cambria Math" panose="02040503050406030204" pitchFamily="18" charset="0"/>
                          </a:rPr>
                          <m:t> 1 </m:t>
                        </m:r>
                      </m:e>
                    </m:d>
                    <m:r>
                      <a:rPr lang="en-US" sz="1800" dirty="0">
                        <a:latin typeface="Cambria Math" panose="02040503050406030204" pitchFamily="18" charset="0"/>
                      </a:rPr>
                      <m:t> </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𝑖</m:t>
                        </m:r>
                        <m:r>
                          <a:rPr lang="en-US" sz="1800" i="1" dirty="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1</m:t>
                        </m:r>
                      </m:sub>
                    </m:sSub>
                    <m:r>
                      <a:rPr lang="en-US" sz="1800" dirty="0">
                        <a:latin typeface="Cambria Math" panose="02040503050406030204" pitchFamily="18" charset="0"/>
                        <a:ea typeface="Cambria Math" panose="02040503050406030204" pitchFamily="18" charset="0"/>
                      </a:rPr>
                      <m:t>,</m:t>
                    </m:r>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r>
                      <a:rPr lang="en-US" sz="1800" i="1" dirty="0">
                        <a:latin typeface="Cambria Math" panose="02040503050406030204" pitchFamily="18" charset="0"/>
                      </a:rPr>
                      <m:t>=</m:t>
                    </m:r>
                    <m:r>
                      <a:rPr lang="en-US" sz="1800" b="0" i="1" dirty="0" smtClean="0">
                        <a:latin typeface="Cambria Math" panose="02040503050406030204" pitchFamily="18" charset="0"/>
                      </a:rPr>
                      <m:t>2</m:t>
                    </m:r>
                    <m:r>
                      <a:rPr lang="en-US" sz="1800" dirty="0">
                        <a:latin typeface="Cambria Math" panose="02040503050406030204" pitchFamily="18" charset="0"/>
                      </a:rPr>
                      <m:t>)</m:t>
                    </m:r>
                    <m:r>
                      <a:rPr lang="en-US" sz="1900" i="1" dirty="0">
                        <a:latin typeface="Cambria Math" panose="02040503050406030204" pitchFamily="18" charset="0"/>
                      </a:rPr>
                      <m:t>=</m:t>
                    </m:r>
                  </m:oMath>
                </a14:m>
                <a:r>
                  <a:rPr lang="en-US" sz="1900" dirty="0"/>
                  <a:t> </a:t>
                </a:r>
                <a14:m>
                  <m:oMath xmlns:m="http://schemas.openxmlformats.org/officeDocument/2006/math">
                    <m:f>
                      <m:fPr>
                        <m:ctrlPr>
                          <a:rPr lang="en-US" sz="1900" i="1" dirty="0">
                            <a:latin typeface="Cambria Math" panose="02040503050406030204" pitchFamily="18" charset="0"/>
                          </a:rPr>
                        </m:ctrlPr>
                      </m:fPr>
                      <m:num>
                        <m:r>
                          <a:rPr lang="en-US" sz="1900" b="0" i="1" dirty="0" smtClean="0">
                            <a:latin typeface="Cambria Math" panose="02040503050406030204" pitchFamily="18" charset="0"/>
                          </a:rPr>
                          <m:t>2</m:t>
                        </m:r>
                        <m:r>
                          <a:rPr lang="en-US" sz="1900" i="1" dirty="0">
                            <a:latin typeface="Cambria Math" panose="02040503050406030204" pitchFamily="18" charset="0"/>
                          </a:rPr>
                          <m:t>+2</m:t>
                        </m:r>
                      </m:num>
                      <m:den>
                        <m:r>
                          <a:rPr lang="en-US" sz="1900" b="0" i="1" dirty="0" smtClean="0">
                            <a:latin typeface="Cambria Math" panose="02040503050406030204" pitchFamily="18" charset="0"/>
                          </a:rPr>
                          <m:t>2</m:t>
                        </m:r>
                        <m:r>
                          <a:rPr lang="en-US" sz="1900" i="1" dirty="0">
                            <a:latin typeface="Cambria Math" panose="02040503050406030204" pitchFamily="18" charset="0"/>
                          </a:rPr>
                          <m:t>+4</m:t>
                        </m:r>
                      </m:den>
                    </m:f>
                    <m:r>
                      <a:rPr lang="en-US" sz="1900" i="1" dirty="0">
                        <a:latin typeface="Cambria Math" panose="02040503050406030204" pitchFamily="18" charset="0"/>
                      </a:rPr>
                      <m:t>=</m:t>
                    </m:r>
                    <m:r>
                      <a:rPr lang="en-US" sz="1900" b="0" i="1" dirty="0" smtClean="0">
                        <a:latin typeface="Cambria Math" panose="02040503050406030204" pitchFamily="18" charset="0"/>
                      </a:rPr>
                      <m:t>2</m:t>
                    </m:r>
                    <m:r>
                      <a:rPr lang="en-US" sz="1900" i="1" dirty="0">
                        <a:latin typeface="Cambria Math" panose="02040503050406030204" pitchFamily="18" charset="0"/>
                      </a:rPr>
                      <m:t>/</m:t>
                    </m:r>
                    <m:r>
                      <a:rPr lang="en-US" sz="1900" b="0" i="1" dirty="0" smtClean="0">
                        <a:latin typeface="Cambria Math" panose="02040503050406030204" pitchFamily="18" charset="0"/>
                      </a:rPr>
                      <m:t>3</m:t>
                    </m:r>
                  </m:oMath>
                </a14:m>
                <a:endParaRPr lang="en-US" sz="1900" dirty="0"/>
              </a:p>
              <a:p>
                <a:pPr marL="635000" lvl="1" indent="-177800"/>
                <a:r>
                  <a:rPr lang="en-US" sz="1900" dirty="0"/>
                  <a:t>Class 2, feature 2: N = 2 (since class 2 appears twice), </a:t>
                </a:r>
                <a:r>
                  <a:rPr lang="en-US" sz="1900" dirty="0">
                    <a:solidFill>
                      <a:srgbClr val="FF0000"/>
                    </a:solidFill>
                  </a:rPr>
                  <a:t>N</a:t>
                </a:r>
                <a:r>
                  <a:rPr lang="en-US" sz="1900" baseline="-25000" dirty="0">
                    <a:solidFill>
                      <a:srgbClr val="FF0000"/>
                    </a:solidFill>
                  </a:rPr>
                  <a:t>1</a:t>
                </a:r>
                <a:r>
                  <a:rPr lang="en-US" sz="1900" dirty="0">
                    <a:solidFill>
                      <a:srgbClr val="FF0000"/>
                    </a:solidFill>
                  </a:rPr>
                  <a:t> = 1 </a:t>
                </a:r>
                <a:r>
                  <a:rPr lang="en-US" sz="1900" dirty="0"/>
                  <a:t>(since among class 2 training data, feature 2 is 1 once), so </a:t>
                </a:r>
                <a14:m>
                  <m:oMath xmlns:m="http://schemas.openxmlformats.org/officeDocument/2006/math">
                    <m:r>
                      <m:rPr>
                        <m:sty m:val="p"/>
                      </m:rPr>
                      <a:rPr lang="en-US" sz="1800" dirty="0">
                        <a:latin typeface="Cambria Math" panose="02040503050406030204" pitchFamily="18" charset="0"/>
                      </a:rPr>
                      <m:t>p</m:t>
                    </m:r>
                    <m:d>
                      <m:dPr>
                        <m:endChr m:val="|"/>
                        <m:ctrlPr>
                          <a:rPr lang="en-US" sz="1800" i="1" dirty="0">
                            <a:latin typeface="Cambria Math" panose="02040503050406030204" pitchFamily="18" charset="0"/>
                          </a:rPr>
                        </m:ctrlPr>
                      </m:d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𝑥</m:t>
                            </m:r>
                          </m:e>
                        </m:acc>
                        <m:r>
                          <m:rPr>
                            <m:nor/>
                          </m:rPr>
                          <a:rPr lang="en-US" sz="1800" b="0" i="0" baseline="-25000" dirty="0" smtClean="0"/>
                          <m:t>2</m:t>
                        </m:r>
                        <m:r>
                          <m:rPr>
                            <m:nor/>
                          </m:rPr>
                          <a:rPr lang="en-US" sz="1800" dirty="0"/>
                          <m:t> =</m:t>
                        </m:r>
                        <m:r>
                          <a:rPr lang="en-US" sz="1800" dirty="0">
                            <a:latin typeface="Cambria Math" panose="02040503050406030204" pitchFamily="18" charset="0"/>
                          </a:rPr>
                          <m:t> 1 </m:t>
                        </m:r>
                      </m:e>
                    </m:d>
                    <m:r>
                      <a:rPr lang="en-US" sz="1800" dirty="0">
                        <a:latin typeface="Cambria Math" panose="02040503050406030204" pitchFamily="18" charset="0"/>
                      </a:rPr>
                      <m:t> </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𝑖</m:t>
                        </m:r>
                        <m:r>
                          <a:rPr lang="en-US" sz="1800" i="1" dirty="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2</m:t>
                        </m:r>
                      </m:sub>
                    </m:sSub>
                    <m:r>
                      <a:rPr lang="en-US" sz="1800" dirty="0">
                        <a:latin typeface="Cambria Math" panose="02040503050406030204" pitchFamily="18" charset="0"/>
                        <a:ea typeface="Cambria Math" panose="02040503050406030204" pitchFamily="18" charset="0"/>
                      </a:rPr>
                      <m:t>,</m:t>
                    </m:r>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r>
                      <a:rPr lang="en-US" sz="1800" i="1" dirty="0">
                        <a:latin typeface="Cambria Math" panose="02040503050406030204" pitchFamily="18" charset="0"/>
                      </a:rPr>
                      <m:t>=</m:t>
                    </m:r>
                    <m:r>
                      <a:rPr lang="en-US" sz="1800" b="0" i="1" dirty="0" smtClean="0">
                        <a:latin typeface="Cambria Math" panose="02040503050406030204" pitchFamily="18" charset="0"/>
                      </a:rPr>
                      <m:t>2</m:t>
                    </m:r>
                    <m:r>
                      <a:rPr lang="en-US" sz="1800" dirty="0">
                        <a:latin typeface="Cambria Math" panose="02040503050406030204" pitchFamily="18" charset="0"/>
                      </a:rPr>
                      <m:t>)</m:t>
                    </m:r>
                    <m:r>
                      <a:rPr lang="en-US" sz="1900" i="1" dirty="0">
                        <a:latin typeface="Cambria Math" panose="02040503050406030204" pitchFamily="18" charset="0"/>
                      </a:rPr>
                      <m:t>=</m:t>
                    </m:r>
                  </m:oMath>
                </a14:m>
                <a:r>
                  <a:rPr lang="en-US" sz="1900" dirty="0"/>
                  <a:t> </a:t>
                </a:r>
                <a14:m>
                  <m:oMath xmlns:m="http://schemas.openxmlformats.org/officeDocument/2006/math">
                    <m:f>
                      <m:fPr>
                        <m:ctrlPr>
                          <a:rPr lang="en-US" sz="1900" i="1" dirty="0">
                            <a:latin typeface="Cambria Math" panose="02040503050406030204" pitchFamily="18" charset="0"/>
                          </a:rPr>
                        </m:ctrlPr>
                      </m:fPr>
                      <m:num>
                        <m:r>
                          <a:rPr lang="en-US" sz="1900" b="0" i="1" dirty="0" smtClean="0">
                            <a:latin typeface="Cambria Math" panose="02040503050406030204" pitchFamily="18" charset="0"/>
                          </a:rPr>
                          <m:t>1</m:t>
                        </m:r>
                        <m:r>
                          <a:rPr lang="en-US" sz="1900" i="1" dirty="0">
                            <a:latin typeface="Cambria Math" panose="02040503050406030204" pitchFamily="18" charset="0"/>
                          </a:rPr>
                          <m:t>+2</m:t>
                        </m:r>
                      </m:num>
                      <m:den>
                        <m:r>
                          <a:rPr lang="en-US" sz="1900" b="0" i="1" dirty="0" smtClean="0">
                            <a:latin typeface="Cambria Math" panose="02040503050406030204" pitchFamily="18" charset="0"/>
                          </a:rPr>
                          <m:t>2</m:t>
                        </m:r>
                        <m:r>
                          <a:rPr lang="en-US" sz="1900" i="1" dirty="0">
                            <a:latin typeface="Cambria Math" panose="02040503050406030204" pitchFamily="18" charset="0"/>
                          </a:rPr>
                          <m:t>+4</m:t>
                        </m:r>
                      </m:den>
                    </m:f>
                    <m:r>
                      <a:rPr lang="en-US" sz="1900" i="1" dirty="0">
                        <a:latin typeface="Cambria Math" panose="02040503050406030204" pitchFamily="18" charset="0"/>
                      </a:rPr>
                      <m:t>=</m:t>
                    </m:r>
                    <m:r>
                      <a:rPr lang="en-US" sz="1900" b="0" i="1" dirty="0" smtClean="0">
                        <a:latin typeface="Cambria Math" panose="02040503050406030204" pitchFamily="18" charset="0"/>
                      </a:rPr>
                      <m:t>1</m:t>
                    </m:r>
                    <m:r>
                      <a:rPr lang="en-US" sz="1900" i="1" dirty="0">
                        <a:latin typeface="Cambria Math" panose="02040503050406030204" pitchFamily="18" charset="0"/>
                      </a:rPr>
                      <m:t>/</m:t>
                    </m:r>
                    <m:r>
                      <a:rPr lang="en-US" sz="1900" b="0" i="1" dirty="0" smtClean="0">
                        <a:latin typeface="Cambria Math" panose="02040503050406030204" pitchFamily="18" charset="0"/>
                      </a:rPr>
                      <m:t>2</m:t>
                    </m:r>
                  </m:oMath>
                </a14:m>
                <a:endParaRPr lang="en-US" sz="1900" dirty="0"/>
              </a:p>
            </p:txBody>
          </p:sp>
        </mc:Choice>
        <mc:Fallback xmlns="">
          <p:sp>
            <p:nvSpPr>
              <p:cNvPr id="20" name="Content Placeholder 2">
                <a:extLst>
                  <a:ext uri="{FF2B5EF4-FFF2-40B4-BE49-F238E27FC236}">
                    <a16:creationId xmlns:a16="http://schemas.microsoft.com/office/drawing/2014/main" id="{1EB562DC-EEAC-8544-B94A-EBAE0119C281}"/>
                  </a:ext>
                </a:extLst>
              </p:cNvPr>
              <p:cNvSpPr txBox="1">
                <a:spLocks noRot="1" noChangeAspect="1" noMove="1" noResize="1" noEditPoints="1" noAdjustHandles="1" noChangeArrowheads="1" noChangeShapeType="1" noTextEdit="1"/>
              </p:cNvSpPr>
              <p:nvPr/>
            </p:nvSpPr>
            <p:spPr>
              <a:xfrm>
                <a:off x="107091" y="4384387"/>
                <a:ext cx="8859624" cy="2257045"/>
              </a:xfrm>
              <a:prstGeom prst="rect">
                <a:avLst/>
              </a:prstGeom>
              <a:blipFill>
                <a:blip r:embed="rId6"/>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98AC1034-3E55-8646-8016-E677032417BF}"/>
              </a:ext>
            </a:extLst>
          </p:cNvPr>
          <p:cNvPicPr>
            <a:picLocks noChangeAspect="1"/>
          </p:cNvPicPr>
          <p:nvPr/>
        </p:nvPicPr>
        <p:blipFill rotWithShape="1">
          <a:blip r:embed="rId7"/>
          <a:srcRect b="93702"/>
          <a:stretch/>
        </p:blipFill>
        <p:spPr>
          <a:xfrm>
            <a:off x="247771" y="1991313"/>
            <a:ext cx="8229600" cy="296300"/>
          </a:xfrm>
          <a:prstGeom prst="rect">
            <a:avLst/>
          </a:prstGeom>
        </p:spPr>
      </p:pic>
      <p:sp>
        <p:nvSpPr>
          <p:cNvPr id="22" name="Curved Left Arrow 21">
            <a:extLst>
              <a:ext uri="{FF2B5EF4-FFF2-40B4-BE49-F238E27FC236}">
                <a16:creationId xmlns:a16="http://schemas.microsoft.com/office/drawing/2014/main" id="{91DE61F3-8A49-D740-81A3-427D4B10DB64}"/>
              </a:ext>
            </a:extLst>
          </p:cNvPr>
          <p:cNvSpPr>
            <a:spLocks noChangeAspect="1"/>
          </p:cNvSpPr>
          <p:nvPr/>
        </p:nvSpPr>
        <p:spPr>
          <a:xfrm>
            <a:off x="5902352" y="2471268"/>
            <a:ext cx="251978" cy="64008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F75235C0-9DDF-7946-ADC2-1EF2D56465CC}"/>
              </a:ext>
            </a:extLst>
          </p:cNvPr>
          <p:cNvSpPr/>
          <p:nvPr/>
        </p:nvSpPr>
        <p:spPr>
          <a:xfrm>
            <a:off x="6028341" y="2471268"/>
            <a:ext cx="2146774" cy="584775"/>
          </a:xfrm>
          <a:prstGeom prst="rect">
            <a:avLst/>
          </a:prstGeom>
        </p:spPr>
        <p:txBody>
          <a:bodyPr wrap="square">
            <a:spAutoFit/>
          </a:bodyPr>
          <a:lstStyle/>
          <a:p>
            <a:pPr algn="ctr"/>
            <a:r>
              <a:rPr lang="en-US" sz="1600" dirty="0"/>
              <a:t>Formula from </a:t>
            </a:r>
          </a:p>
          <a:p>
            <a:pPr algn="ctr"/>
            <a:r>
              <a:rPr lang="en-US" sz="1600" dirty="0"/>
              <a:t>previous slide: c </a:t>
            </a:r>
            <a:r>
              <a:rPr lang="en-US" sz="1600"/>
              <a:t>= 2</a:t>
            </a:r>
            <a:endParaRPr lang="en-US" sz="1600" dirty="0"/>
          </a:p>
        </p:txBody>
      </p:sp>
    </p:spTree>
    <p:extLst>
      <p:ext uri="{BB962C8B-B14F-4D97-AF65-F5344CB8AC3E}">
        <p14:creationId xmlns:p14="http://schemas.microsoft.com/office/powerpoint/2010/main" val="21607553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B7F66EE-78D6-014B-8966-E0EFF9179429}"/>
              </a:ext>
            </a:extLst>
          </p:cNvPr>
          <p:cNvPicPr>
            <a:picLocks noChangeAspect="1"/>
          </p:cNvPicPr>
          <p:nvPr/>
        </p:nvPicPr>
        <p:blipFill>
          <a:blip r:embed="rId3"/>
          <a:stretch>
            <a:fillRect/>
          </a:stretch>
        </p:blipFill>
        <p:spPr>
          <a:xfrm>
            <a:off x="257990" y="1993494"/>
            <a:ext cx="8229600" cy="4708478"/>
          </a:xfrm>
          <a:prstGeom prst="rect">
            <a:avLst/>
          </a:prstGeom>
        </p:spPr>
      </p:pic>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1438035189"/>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38256">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pPr algn="ct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r>
                                <m:rPr>
                                  <m:nor/>
                                </m:rPr>
                                <a:rPr lang="en-US" sz="1600" b="0" i="0" baseline="-25000" dirty="0" smtClean="0"/>
                                <m:t>1</m:t>
                              </m:r>
                            </m:oMath>
                          </a14:m>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𝑥</m:t>
                                  </m:r>
                                </m:e>
                              </m:acc>
                            </m:oMath>
                          </a14:m>
                          <a:r>
                            <a:rPr lang="en-US" sz="1600" baseline="-25000" dirty="0"/>
                            <a:t>2</a:t>
                          </a:r>
                          <a:r>
                            <a:rPr lang="en-US" sz="1600" dirty="0"/>
                            <a:t> = 0</a:t>
                          </a:r>
                        </a:p>
                      </a:txBody>
                      <a:tcPr marT="0" marB="0" anchor="ctr"/>
                    </a:tc>
                    <a:tc>
                      <a:txBody>
                        <a:bodyPr/>
                        <a:lstStyle/>
                        <a:p>
                          <a:pPr algn="ctr"/>
                          <a14:m>
                            <m:oMath xmlns:m="http://schemas.openxmlformats.org/officeDocument/2006/math">
                              <m:acc>
                                <m:accPr>
                                  <m:chr m:val="̃"/>
                                  <m:ctrlPr>
                                    <a:rPr lang="en-US" sz="1600" i="1" dirty="0" smtClean="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𝑦</m:t>
                                  </m:r>
                                </m:e>
                              </m:acc>
                              <m:r>
                                <a:rPr lang="en-US" sz="1600" b="0" i="1" dirty="0" smtClean="0">
                                  <a:solidFill>
                                    <a:schemeClr val="tx1"/>
                                  </a:solidFill>
                                  <a:latin typeface="Cambria Math" panose="02040503050406030204" pitchFamily="18" charset="0"/>
                                </a:rPr>
                                <m:t> </m:t>
                              </m:r>
                            </m:oMath>
                          </a14:m>
                          <a:r>
                            <a:rPr lang="en-US" sz="1600" dirty="0">
                              <a:solidFill>
                                <a:schemeClr val="tx1"/>
                              </a:solidFill>
                            </a:rPr>
                            <a:t> = ?</a:t>
                          </a:r>
                        </a:p>
                      </a:txBody>
                      <a:tcPr marT="0" marB="0" anchor="ctr"/>
                    </a:tc>
                    <a:extLst>
                      <a:ext uri="{0D108BD9-81ED-4DB2-BD59-A6C34878D82A}">
                        <a16:rowId xmlns:a16="http://schemas.microsoft.com/office/drawing/2014/main" val="3818576034"/>
                      </a:ext>
                    </a:extLst>
                  </a:tr>
                </a:tbl>
              </a:graphicData>
            </a:graphic>
          </p:graphicFrame>
        </mc:Choice>
        <mc:Fallback xmlns="">
          <p:graphicFrame>
            <p:nvGraphicFramePr>
              <p:cNvPr id="4" name="Content Placeholder 3">
                <a:extLst>
                  <a:ext uri="{FF2B5EF4-FFF2-40B4-BE49-F238E27FC236}">
                    <a16:creationId xmlns:a16="http://schemas.microsoft.com/office/drawing/2014/main" id="{3802DE0A-4B21-EB4D-9F34-CB47A78280CC}"/>
                  </a:ext>
                </a:extLst>
              </p:cNvPr>
              <p:cNvGraphicFramePr>
                <a:graphicFrameLocks noGrp="1"/>
              </p:cNvGraphicFramePr>
              <p:nvPr>
                <p:ph idx="1"/>
                <p:extLst>
                  <p:ext uri="{D42A27DB-BD31-4B8C-83A1-F6EECF244321}">
                    <p14:modId xmlns:p14="http://schemas.microsoft.com/office/powerpoint/2010/main" val="1438035189"/>
                  </p:ext>
                </p:extLst>
              </p:nvPr>
            </p:nvGraphicFramePr>
            <p:xfrm>
              <a:off x="300194" y="302007"/>
              <a:ext cx="3455894" cy="1471315"/>
            </p:xfrm>
            <a:graphic>
              <a:graphicData uri="http://schemas.openxmlformats.org/drawingml/2006/table">
                <a:tbl>
                  <a:tblPr firstRow="1" bandRow="1">
                    <a:tableStyleId>{5940675A-B579-460E-94D1-54222C63F5DA}</a:tableStyleId>
                  </a:tblPr>
                  <a:tblGrid>
                    <a:gridCol w="1116106">
                      <a:extLst>
                        <a:ext uri="{9D8B030D-6E8A-4147-A177-3AD203B41FA5}">
                          <a16:colId xmlns:a16="http://schemas.microsoft.com/office/drawing/2014/main" val="2768461396"/>
                        </a:ext>
                      </a:extLst>
                    </a:gridCol>
                    <a:gridCol w="1089212">
                      <a:extLst>
                        <a:ext uri="{9D8B030D-6E8A-4147-A177-3AD203B41FA5}">
                          <a16:colId xmlns:a16="http://schemas.microsoft.com/office/drawing/2014/main" val="1885347964"/>
                        </a:ext>
                      </a:extLst>
                    </a:gridCol>
                    <a:gridCol w="1250576">
                      <a:extLst>
                        <a:ext uri="{9D8B030D-6E8A-4147-A177-3AD203B41FA5}">
                          <a16:colId xmlns:a16="http://schemas.microsoft.com/office/drawing/2014/main" val="3241885910"/>
                        </a:ext>
                      </a:extLst>
                    </a:gridCol>
                  </a:tblGrid>
                  <a:tr h="245495">
                    <a:tc>
                      <a:txBody>
                        <a:bodyPr/>
                        <a:lstStyle/>
                        <a:p>
                          <a:pPr algn="ctr"/>
                          <a:r>
                            <a:rPr lang="en-US" sz="1600" dirty="0"/>
                            <a:t>Feature 1</a:t>
                          </a:r>
                        </a:p>
                      </a:txBody>
                      <a:tcPr marT="0" marB="0" anchor="ctr"/>
                    </a:tc>
                    <a:tc>
                      <a:txBody>
                        <a:bodyPr/>
                        <a:lstStyle/>
                        <a:p>
                          <a:pPr algn="ctr"/>
                          <a:r>
                            <a:rPr lang="en-US" sz="1600" dirty="0"/>
                            <a:t>Feature 2</a:t>
                          </a:r>
                        </a:p>
                      </a:txBody>
                      <a:tcPr marT="0" marB="0" anchor="ctr"/>
                    </a:tc>
                    <a:tc>
                      <a:txBody>
                        <a:bodyPr/>
                        <a:lstStyle/>
                        <a:p>
                          <a:pPr algn="ctr"/>
                          <a:r>
                            <a:rPr lang="en-US" sz="1600" dirty="0"/>
                            <a:t>Class Label</a:t>
                          </a:r>
                        </a:p>
                      </a:txBody>
                      <a:tcPr marT="0" marB="0" anchor="ctr"/>
                    </a:tc>
                    <a:extLst>
                      <a:ext uri="{0D108BD9-81ED-4DB2-BD59-A6C34878D82A}">
                        <a16:rowId xmlns:a16="http://schemas.microsoft.com/office/drawing/2014/main" val="2060993367"/>
                      </a:ext>
                    </a:extLst>
                  </a:tr>
                  <a:tr h="243840">
                    <a:tc>
                      <a:txBody>
                        <a:bodyPr/>
                        <a:lstStyle/>
                        <a:p>
                          <a:pPr algn="ctr"/>
                          <a:r>
                            <a:rPr lang="en-US" sz="1600" dirty="0"/>
                            <a:t>x</a:t>
                          </a:r>
                          <a:r>
                            <a:rPr lang="en-US" sz="1600" baseline="-25000" dirty="0"/>
                            <a:t>11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12</a:t>
                          </a:r>
                          <a:r>
                            <a:rPr lang="en-US" sz="1600" dirty="0"/>
                            <a:t> = 0</a:t>
                          </a:r>
                        </a:p>
                      </a:txBody>
                      <a:tcPr marT="0" marB="0" anchor="ctr"/>
                    </a:tc>
                    <a:tc>
                      <a:txBody>
                        <a:bodyPr/>
                        <a:lstStyle/>
                        <a:p>
                          <a:pPr algn="ctr"/>
                          <a:r>
                            <a:rPr lang="en-US" sz="1600" dirty="0"/>
                            <a:t>y</a:t>
                          </a:r>
                          <a:r>
                            <a:rPr lang="en-US" sz="1600" baseline="-25000" dirty="0"/>
                            <a:t>1</a:t>
                          </a:r>
                          <a:r>
                            <a:rPr lang="en-US" sz="1600" dirty="0"/>
                            <a:t> = 2</a:t>
                          </a:r>
                        </a:p>
                      </a:txBody>
                      <a:tcPr marT="0" marB="0" anchor="ctr"/>
                    </a:tc>
                    <a:extLst>
                      <a:ext uri="{0D108BD9-81ED-4DB2-BD59-A6C34878D82A}">
                        <a16:rowId xmlns:a16="http://schemas.microsoft.com/office/drawing/2014/main" val="1826197328"/>
                      </a:ext>
                    </a:extLst>
                  </a:tr>
                  <a:tr h="245495">
                    <a:tc>
                      <a:txBody>
                        <a:bodyPr/>
                        <a:lstStyle/>
                        <a:p>
                          <a:pPr algn="ctr"/>
                          <a:r>
                            <a:rPr lang="en-US" sz="1600" dirty="0"/>
                            <a:t>x</a:t>
                          </a:r>
                          <a:r>
                            <a:rPr lang="en-US" sz="1600" baseline="-25000" dirty="0"/>
                            <a:t>21</a:t>
                          </a:r>
                          <a:r>
                            <a:rPr lang="en-US" sz="1600" dirty="0"/>
                            <a:t> = 1</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22</a:t>
                          </a:r>
                          <a:r>
                            <a:rPr lang="en-US" sz="1600" dirty="0"/>
                            <a:t> = 1</a:t>
                          </a:r>
                        </a:p>
                      </a:txBody>
                      <a:tcPr marT="0" marB="0" anchor="ctr"/>
                    </a:tc>
                    <a:tc>
                      <a:txBody>
                        <a:bodyPr/>
                        <a:lstStyle/>
                        <a:p>
                          <a:pPr algn="ctr"/>
                          <a:r>
                            <a:rPr lang="en-US" sz="1600" dirty="0"/>
                            <a:t>y</a:t>
                          </a:r>
                          <a:r>
                            <a:rPr lang="en-US" sz="1600" baseline="-25000" dirty="0"/>
                            <a:t>2</a:t>
                          </a:r>
                          <a:r>
                            <a:rPr lang="en-US" sz="1600" dirty="0"/>
                            <a:t> = 2</a:t>
                          </a:r>
                        </a:p>
                      </a:txBody>
                      <a:tcPr marT="0" marB="0" anchor="ctr"/>
                    </a:tc>
                    <a:extLst>
                      <a:ext uri="{0D108BD9-81ED-4DB2-BD59-A6C34878D82A}">
                        <a16:rowId xmlns:a16="http://schemas.microsoft.com/office/drawing/2014/main" val="824087491"/>
                      </a:ext>
                    </a:extLst>
                  </a:tr>
                  <a:tr h="245495">
                    <a:tc>
                      <a:txBody>
                        <a:bodyPr/>
                        <a:lstStyle/>
                        <a:p>
                          <a:pPr algn="ctr"/>
                          <a:r>
                            <a:rPr lang="en-US" sz="1600" dirty="0"/>
                            <a:t>x</a:t>
                          </a:r>
                          <a:r>
                            <a:rPr lang="en-US" sz="1600" baseline="-25000" dirty="0"/>
                            <a:t>31</a:t>
                          </a:r>
                          <a:r>
                            <a:rPr lang="en-US" sz="1600" dirty="0"/>
                            <a:t> = 0</a:t>
                          </a:r>
                        </a:p>
                      </a:txBody>
                      <a:tcPr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x</a:t>
                          </a:r>
                          <a:r>
                            <a:rPr lang="en-US" sz="1600" baseline="-25000" dirty="0"/>
                            <a:t>32</a:t>
                          </a:r>
                          <a:r>
                            <a:rPr lang="en-US" sz="1600" dirty="0"/>
                            <a:t> = 0</a:t>
                          </a:r>
                        </a:p>
                      </a:txBody>
                      <a:tcPr marT="0" marB="0" anchor="ctr"/>
                    </a:tc>
                    <a:tc>
                      <a:txBody>
                        <a:bodyPr/>
                        <a:lstStyle/>
                        <a:p>
                          <a:pPr algn="ctr"/>
                          <a:r>
                            <a:rPr lang="en-US" sz="1600" dirty="0"/>
                            <a:t>y</a:t>
                          </a:r>
                          <a:r>
                            <a:rPr lang="en-US" sz="1600" baseline="-25000" dirty="0"/>
                            <a:t>3</a:t>
                          </a:r>
                          <a:r>
                            <a:rPr lang="en-US" sz="1600" dirty="0"/>
                            <a:t> = 1</a:t>
                          </a:r>
                        </a:p>
                      </a:txBody>
                      <a:tcPr marT="0" marB="0" anchor="ctr"/>
                    </a:tc>
                    <a:extLst>
                      <a:ext uri="{0D108BD9-81ED-4DB2-BD59-A6C34878D82A}">
                        <a16:rowId xmlns:a16="http://schemas.microsoft.com/office/drawing/2014/main" val="1765263072"/>
                      </a:ext>
                    </a:extLst>
                  </a:tr>
                  <a:tr h="245495">
                    <a:tc>
                      <a:txBody>
                        <a:bodyPr/>
                        <a:lstStyle/>
                        <a:p>
                          <a:pPr algn="ctr"/>
                          <a:endParaRPr lang="en-US" sz="1600" dirty="0"/>
                        </a:p>
                      </a:txBody>
                      <a:tcPr marT="0" marB="0" anchor="ctr"/>
                    </a:tc>
                    <a:tc>
                      <a:txBody>
                        <a:bodyPr/>
                        <a:lstStyle/>
                        <a:p>
                          <a:pPr algn="ctr"/>
                          <a:endParaRPr lang="en-US" sz="1600"/>
                        </a:p>
                      </a:txBody>
                      <a:tcPr marT="0" marB="0" anchor="ctr"/>
                    </a:tc>
                    <a:tc>
                      <a:txBody>
                        <a:bodyPr/>
                        <a:lstStyle/>
                        <a:p>
                          <a:pPr algn="ctr"/>
                          <a:endParaRPr lang="en-US" sz="1600" dirty="0"/>
                        </a:p>
                      </a:txBody>
                      <a:tcPr marT="0" marB="0" anchor="ctr"/>
                    </a:tc>
                    <a:extLst>
                      <a:ext uri="{0D108BD9-81ED-4DB2-BD59-A6C34878D82A}">
                        <a16:rowId xmlns:a16="http://schemas.microsoft.com/office/drawing/2014/main" val="89630455"/>
                      </a:ext>
                    </a:extLst>
                  </a:tr>
                  <a:tr h="245495">
                    <a:tc>
                      <a:txBody>
                        <a:bodyPr/>
                        <a:lstStyle/>
                        <a:p>
                          <a:endParaRPr lang="en-US"/>
                        </a:p>
                      </a:txBody>
                      <a:tcPr marT="0" marB="0" anchor="ctr">
                        <a:blipFill>
                          <a:blip r:embed="rId4"/>
                          <a:stretch>
                            <a:fillRect t="-510000" r="-211364" b="-45000"/>
                          </a:stretch>
                        </a:blipFill>
                      </a:tcPr>
                    </a:tc>
                    <a:tc>
                      <a:txBody>
                        <a:bodyPr/>
                        <a:lstStyle/>
                        <a:p>
                          <a:endParaRPr lang="en-US"/>
                        </a:p>
                      </a:txBody>
                      <a:tcPr marT="0" marB="0" anchor="ctr">
                        <a:blipFill>
                          <a:blip r:embed="rId4"/>
                          <a:stretch>
                            <a:fillRect l="-102326" t="-510000" r="-116279" b="-45000"/>
                          </a:stretch>
                        </a:blipFill>
                      </a:tcPr>
                    </a:tc>
                    <a:tc>
                      <a:txBody>
                        <a:bodyPr/>
                        <a:lstStyle/>
                        <a:p>
                          <a:endParaRPr lang="en-US"/>
                        </a:p>
                      </a:txBody>
                      <a:tcPr marT="0" marB="0" anchor="ctr">
                        <a:blipFill>
                          <a:blip r:embed="rId4"/>
                          <a:stretch>
                            <a:fillRect l="-175758" t="-510000" r="-1010" b="-45000"/>
                          </a:stretch>
                        </a:blipFill>
                      </a:tcPr>
                    </a:tc>
                    <a:extLst>
                      <a:ext uri="{0D108BD9-81ED-4DB2-BD59-A6C34878D82A}">
                        <a16:rowId xmlns:a16="http://schemas.microsoft.com/office/drawing/2014/main" val="3818576034"/>
                      </a:ext>
                    </a:extLst>
                  </a:tr>
                </a:tbl>
              </a:graphicData>
            </a:graphic>
          </p:graphicFrame>
        </mc:Fallback>
      </mc:AlternateContent>
      <p:sp>
        <p:nvSpPr>
          <p:cNvPr id="5" name="Right Brace 4">
            <a:extLst>
              <a:ext uri="{FF2B5EF4-FFF2-40B4-BE49-F238E27FC236}">
                <a16:creationId xmlns:a16="http://schemas.microsoft.com/office/drawing/2014/main" id="{BF4FDD77-7671-7941-A7E1-7D3B9BE1D42E}"/>
              </a:ext>
            </a:extLst>
          </p:cNvPr>
          <p:cNvSpPr/>
          <p:nvPr/>
        </p:nvSpPr>
        <p:spPr>
          <a:xfrm>
            <a:off x="3826593" y="516794"/>
            <a:ext cx="266761" cy="772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95626-3574-EE41-97EB-B03EFC488F4E}"/>
              </a:ext>
            </a:extLst>
          </p:cNvPr>
          <p:cNvSpPr txBox="1"/>
          <p:nvPr/>
        </p:nvSpPr>
        <p:spPr>
          <a:xfrm>
            <a:off x="4032406" y="617466"/>
            <a:ext cx="887487" cy="584775"/>
          </a:xfrm>
          <a:prstGeom prst="rect">
            <a:avLst/>
          </a:prstGeom>
          <a:noFill/>
        </p:spPr>
        <p:txBody>
          <a:bodyPr wrap="none" rtlCol="0">
            <a:spAutoFit/>
          </a:bodyPr>
          <a:lstStyle/>
          <a:p>
            <a:pPr algn="ctr"/>
            <a:r>
              <a:rPr lang="en-US" sz="1600" dirty="0"/>
              <a:t>Training </a:t>
            </a:r>
          </a:p>
          <a:p>
            <a:pPr algn="ctr"/>
            <a:r>
              <a:rPr lang="en-US" sz="1600" dirty="0"/>
              <a:t>Data</a:t>
            </a:r>
          </a:p>
        </p:txBody>
      </p:sp>
      <p:sp>
        <p:nvSpPr>
          <p:cNvPr id="7" name="TextBox 6">
            <a:extLst>
              <a:ext uri="{FF2B5EF4-FFF2-40B4-BE49-F238E27FC236}">
                <a16:creationId xmlns:a16="http://schemas.microsoft.com/office/drawing/2014/main" id="{BB6293B3-8370-4C41-8C50-B4522DD40A4C}"/>
              </a:ext>
            </a:extLst>
          </p:cNvPr>
          <p:cNvSpPr txBox="1"/>
          <p:nvPr/>
        </p:nvSpPr>
        <p:spPr>
          <a:xfrm>
            <a:off x="3743731" y="1478685"/>
            <a:ext cx="948401" cy="338554"/>
          </a:xfrm>
          <a:prstGeom prst="rect">
            <a:avLst/>
          </a:prstGeom>
          <a:noFill/>
        </p:spPr>
        <p:txBody>
          <a:bodyPr wrap="none" rtlCol="0">
            <a:spAutoFit/>
          </a:bodyPr>
          <a:lstStyle/>
          <a:p>
            <a:r>
              <a:rPr lang="en-US" sz="1600" dirty="0"/>
              <a:t>Test Data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5AA9C6F-BC1B-5A48-BD42-FCA8D6F15BDA}"/>
                  </a:ext>
                </a:extLst>
              </p:cNvPr>
              <p:cNvSpPr txBox="1">
                <a:spLocks/>
              </p:cNvSpPr>
              <p:nvPr/>
            </p:nvSpPr>
            <p:spPr>
              <a:xfrm>
                <a:off x="4957802" y="275641"/>
                <a:ext cx="4008913" cy="1680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Class 2 = head, Class 1 = tail</a:t>
                </a:r>
              </a:p>
              <a:p>
                <a:r>
                  <a:rPr lang="en-US" sz="2000" dirty="0"/>
                  <a:t>Predict</a:t>
                </a:r>
                <a:r>
                  <a:rPr lang="en-US" sz="2000" dirty="0">
                    <a:solidFill>
                      <a:schemeClr val="tx1"/>
                    </a:solidFill>
                  </a:rPr>
                  <a:t>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oMath>
                </a14:m>
                <a:r>
                  <a:rPr lang="en-US" sz="2000" dirty="0"/>
                  <a:t>using ML for class prior &amp; posterior predictive with prior Beta(2, 2) for feature likelihood</a:t>
                </a:r>
              </a:p>
            </p:txBody>
          </p:sp>
        </mc:Choice>
        <mc:Fallback xmlns="">
          <p:sp>
            <p:nvSpPr>
              <p:cNvPr id="8" name="Content Placeholder 2">
                <a:extLst>
                  <a:ext uri="{FF2B5EF4-FFF2-40B4-BE49-F238E27FC236}">
                    <a16:creationId xmlns:a16="http://schemas.microsoft.com/office/drawing/2014/main" id="{35AA9C6F-BC1B-5A48-BD42-FCA8D6F15BDA}"/>
                  </a:ext>
                </a:extLst>
              </p:cNvPr>
              <p:cNvSpPr txBox="1">
                <a:spLocks noRot="1" noChangeAspect="1" noMove="1" noResize="1" noEditPoints="1" noAdjustHandles="1" noChangeArrowheads="1" noChangeShapeType="1" noTextEdit="1"/>
              </p:cNvSpPr>
              <p:nvPr/>
            </p:nvSpPr>
            <p:spPr>
              <a:xfrm>
                <a:off x="4957802" y="275641"/>
                <a:ext cx="4008913" cy="1680883"/>
              </a:xfrm>
              <a:prstGeom prst="rect">
                <a:avLst/>
              </a:prstGeom>
              <a:blipFill>
                <a:blip r:embed="rId5"/>
                <a:stretch>
                  <a:fillRect l="-946" t="-1504" r="-315"/>
                </a:stretch>
              </a:blipFill>
            </p:spPr>
            <p:txBody>
              <a:bodyPr/>
              <a:lstStyle/>
              <a:p>
                <a:r>
                  <a:rPr lang="en-US">
                    <a:noFill/>
                  </a:rPr>
                  <a:t> </a:t>
                </a:r>
              </a:p>
            </p:txBody>
          </p:sp>
        </mc:Fallback>
      </mc:AlternateContent>
    </p:spTree>
    <p:extLst>
      <p:ext uri="{BB962C8B-B14F-4D97-AF65-F5344CB8AC3E}">
        <p14:creationId xmlns:p14="http://schemas.microsoft.com/office/powerpoint/2010/main" val="346462383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Summary</a:t>
            </a:r>
          </a:p>
        </p:txBody>
      </p:sp>
      <p:sp>
        <p:nvSpPr>
          <p:cNvPr id="4" name="Content Placeholder 2">
            <a:extLst>
              <a:ext uri="{FF2B5EF4-FFF2-40B4-BE49-F238E27FC236}">
                <a16:creationId xmlns:a16="http://schemas.microsoft.com/office/drawing/2014/main" id="{FFF0A4CC-983E-2C40-82FF-789A772A354F}"/>
              </a:ext>
            </a:extLst>
          </p:cNvPr>
          <p:cNvSpPr>
            <a:spLocks noGrp="1"/>
          </p:cNvSpPr>
          <p:nvPr>
            <p:ph idx="1"/>
          </p:nvPr>
        </p:nvSpPr>
        <p:spPr>
          <a:xfrm>
            <a:off x="457200" y="1417638"/>
            <a:ext cx="8229600" cy="4525963"/>
          </a:xfrm>
        </p:spPr>
        <p:txBody>
          <a:bodyPr/>
          <a:lstStyle/>
          <a:p>
            <a:r>
              <a:rPr lang="en-US" sz="2600" dirty="0"/>
              <a:t>Univariate Gaussian</a:t>
            </a:r>
          </a:p>
          <a:p>
            <a:pPr lvl="1"/>
            <a:r>
              <a:rPr lang="en-US" sz="2600" dirty="0"/>
              <a:t>ML, MAP, posterior predictive</a:t>
            </a:r>
          </a:p>
        </p:txBody>
      </p:sp>
    </p:spTree>
    <p:extLst>
      <p:ext uri="{BB962C8B-B14F-4D97-AF65-F5344CB8AC3E}">
        <p14:creationId xmlns:p14="http://schemas.microsoft.com/office/powerpoint/2010/main" val="426973024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Summary</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FFF0A4CC-983E-2C40-82FF-789A772A354F}"/>
                  </a:ext>
                </a:extLst>
              </p:cNvPr>
              <p:cNvSpPr>
                <a:spLocks noGrp="1"/>
              </p:cNvSpPr>
              <p:nvPr>
                <p:ph idx="1"/>
              </p:nvPr>
            </p:nvSpPr>
            <p:spPr>
              <a:xfrm>
                <a:off x="457200" y="1417638"/>
                <a:ext cx="8229600" cy="4525963"/>
              </a:xfrm>
            </p:spPr>
            <p:txBody>
              <a:bodyPr>
                <a:normAutofit/>
              </a:bodyPr>
              <a:lstStyle/>
              <a:p>
                <a:r>
                  <a:rPr lang="en-US" sz="2600" dirty="0"/>
                  <a:t>Univariate Gaussian</a:t>
                </a:r>
              </a:p>
              <a:p>
                <a:pPr lvl="1"/>
                <a:r>
                  <a:rPr lang="en-US" sz="2600" dirty="0"/>
                  <a:t>ML, MAP, posterior predictive</a:t>
                </a:r>
              </a:p>
              <a:p>
                <a:r>
                  <a:rPr lang="en-US" sz="2600" dirty="0"/>
                  <a:t>Naïve Bayes Classifier</a:t>
                </a:r>
              </a:p>
              <a:p>
                <a:pPr lvl="1"/>
                <a:r>
                  <a:rPr lang="en-US" sz="2600" dirty="0"/>
                  <a:t>Generative classifier: </a:t>
                </a:r>
                <a14:m>
                  <m:oMath xmlns:m="http://schemas.openxmlformats.org/officeDocument/2006/math">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 </m:t>
                        </m:r>
                        <m:r>
                          <a:rPr lang="en-US" sz="2600" i="1">
                            <a:latin typeface="Cambria Math" panose="02040503050406030204" pitchFamily="18" charset="0"/>
                          </a:rPr>
                          <m:t>𝑦</m:t>
                        </m:r>
                        <m:r>
                          <a:rPr lang="en-US" sz="2600" i="1">
                            <a:latin typeface="Cambria Math" panose="02040503050406030204" pitchFamily="18" charset="0"/>
                          </a:rPr>
                          <m:t> | </m:t>
                        </m:r>
                        <m:r>
                          <m:rPr>
                            <m:nor/>
                          </m:rPr>
                          <a:rPr lang="en-US" sz="2600" dirty="0"/>
                          <m:t>𝛉</m:t>
                        </m:r>
                      </m:e>
                    </m:d>
                    <m:r>
                      <a:rPr lang="en-US" sz="2600" i="1">
                        <a:latin typeface="Cambria Math" panose="02040503050406030204" pitchFamily="18" charset="0"/>
                      </a:rPr>
                      <m:t>=</m:t>
                    </m:r>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𝑦</m:t>
                        </m:r>
                        <m:r>
                          <a:rPr lang="en-US" sz="2600" i="1">
                            <a:latin typeface="Cambria Math" panose="02040503050406030204" pitchFamily="18" charset="0"/>
                          </a:rPr>
                          <m:t> | </m:t>
                        </m:r>
                        <m:r>
                          <m:rPr>
                            <m:sty m:val="p"/>
                          </m:rPr>
                          <a:rPr lang="el-GR" sz="2600" i="1" dirty="0">
                            <a:latin typeface="Cambria Math" panose="02040503050406030204" pitchFamily="18" charset="0"/>
                            <a:ea typeface="Cambria Math" panose="02040503050406030204" pitchFamily="18" charset="0"/>
                          </a:rPr>
                          <m:t>λ</m:t>
                        </m:r>
                      </m:e>
                    </m:d>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 | </m:t>
                        </m:r>
                        <m:r>
                          <a:rPr lang="en-US" sz="2600" i="1">
                            <a:latin typeface="Cambria Math" panose="02040503050406030204" pitchFamily="18" charset="0"/>
                          </a:rPr>
                          <m:t>𝑦</m:t>
                        </m:r>
                        <m:r>
                          <a:rPr lang="en-US" sz="2600" i="1">
                            <a:latin typeface="Cambria Math" panose="02040503050406030204" pitchFamily="18" charset="0"/>
                          </a:rPr>
                          <m:t>,</m:t>
                        </m:r>
                        <m:r>
                          <m:rPr>
                            <m:sty m:val="p"/>
                          </m:rPr>
                          <a:rPr lang="el-GR" sz="2600" i="1" dirty="0">
                            <a:latin typeface="Cambria Math" panose="02040503050406030204" pitchFamily="18" charset="0"/>
                            <a:ea typeface="Cambria Math" panose="02040503050406030204" pitchFamily="18" charset="0"/>
                          </a:rPr>
                          <m:t>η</m:t>
                        </m:r>
                      </m:e>
                    </m:d>
                  </m:oMath>
                </a14:m>
                <a:endParaRPr lang="en-US" sz="2600" dirty="0"/>
              </a:p>
              <a:p>
                <a:pPr lvl="1"/>
                <a:r>
                  <a:rPr lang="en-US" sz="2600" dirty="0"/>
                  <a:t>Features are independent given class labels</a:t>
                </a:r>
              </a:p>
              <a:p>
                <a:pPr lvl="1"/>
                <a:endParaRPr lang="en-US" sz="2600" dirty="0"/>
              </a:p>
            </p:txBody>
          </p:sp>
        </mc:Choice>
        <mc:Fallback xmlns="">
          <p:sp>
            <p:nvSpPr>
              <p:cNvPr id="4" name="Content Placeholder 2">
                <a:extLst>
                  <a:ext uri="{FF2B5EF4-FFF2-40B4-BE49-F238E27FC236}">
                    <a16:creationId xmlns:a16="http://schemas.microsoft.com/office/drawing/2014/main" id="{FFF0A4CC-983E-2C40-82FF-789A772A354F}"/>
                  </a:ext>
                </a:extLst>
              </p:cNvPr>
              <p:cNvSpPr>
                <a:spLocks noGrp="1" noRot="1" noChangeAspect="1" noMove="1" noResize="1" noEditPoints="1" noAdjustHandles="1" noChangeArrowheads="1" noChangeShapeType="1" noTextEdit="1"/>
              </p:cNvSpPr>
              <p:nvPr>
                <p:ph idx="1"/>
              </p:nvPr>
            </p:nvSpPr>
            <p:spPr>
              <a:xfrm>
                <a:off x="457200" y="1417638"/>
                <a:ext cx="8229600" cy="4525963"/>
              </a:xfrm>
              <a:blipFill>
                <a:blip r:embed="rId3"/>
                <a:stretch>
                  <a:fillRect l="-1235" t="-1120"/>
                </a:stretch>
              </a:blipFill>
            </p:spPr>
            <p:txBody>
              <a:bodyPr/>
              <a:lstStyle/>
              <a:p>
                <a:r>
                  <a:rPr lang="en-US">
                    <a:noFill/>
                  </a:rPr>
                  <a:t> </a:t>
                </a:r>
              </a:p>
            </p:txBody>
          </p:sp>
        </mc:Fallback>
      </mc:AlternateContent>
    </p:spTree>
    <p:extLst>
      <p:ext uri="{BB962C8B-B14F-4D97-AF65-F5344CB8AC3E}">
        <p14:creationId xmlns:p14="http://schemas.microsoft.com/office/powerpoint/2010/main" val="224225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b="59238"/>
          <a:stretch/>
        </p:blipFill>
        <p:spPr>
          <a:xfrm>
            <a:off x="431800" y="1136650"/>
            <a:ext cx="8280400" cy="2241550"/>
          </a:xfrm>
          <a:prstGeom prst="rect">
            <a:avLst/>
          </a:prstGeom>
        </p:spPr>
      </p:pic>
      <p:sp>
        <p:nvSpPr>
          <p:cNvPr id="7" name="Title 1">
            <a:extLst>
              <a:ext uri="{FF2B5EF4-FFF2-40B4-BE49-F238E27FC236}">
                <a16:creationId xmlns:a16="http://schemas.microsoft.com/office/drawing/2014/main" id="{24B3411D-997E-9B40-BEB9-DA7C501697BA}"/>
              </a:ext>
            </a:extLst>
          </p:cNvPr>
          <p:cNvSpPr>
            <a:spLocks noGrp="1"/>
          </p:cNvSpPr>
          <p:nvPr>
            <p:ph type="title"/>
          </p:nvPr>
        </p:nvSpPr>
        <p:spPr>
          <a:xfrm>
            <a:off x="457200" y="89218"/>
            <a:ext cx="8229600" cy="1143000"/>
          </a:xfrm>
        </p:spPr>
        <p:txBody>
          <a:bodyPr>
            <a:normAutofit/>
          </a:bodyPr>
          <a:lstStyle/>
          <a:p>
            <a:r>
              <a:rPr lang="en-US" sz="3400" dirty="0"/>
              <a:t>ML estimation of </a:t>
            </a:r>
            <a:r>
              <a:rPr lang="en-US" sz="3400" dirty="0" err="1"/>
              <a:t>μ</a:t>
            </a:r>
            <a:r>
              <a:rPr lang="en-US" sz="3400" dirty="0"/>
              <a:t>, σ</a:t>
            </a:r>
            <a:r>
              <a:rPr lang="en-US" sz="3400" baseline="30000" dirty="0"/>
              <a:t>2 </a:t>
            </a:r>
            <a:r>
              <a:rPr lang="en-US" sz="3400" dirty="0"/>
              <a:t>given </a:t>
            </a:r>
            <a:br>
              <a:rPr lang="en-US" sz="3400" dirty="0"/>
            </a:br>
            <a:r>
              <a:rPr lang="en-US" sz="3400" dirty="0"/>
              <a:t>training data D = {x</a:t>
            </a:r>
            <a:r>
              <a:rPr lang="en-US" sz="3400" baseline="-25000" dirty="0"/>
              <a:t>1</a:t>
            </a:r>
            <a:r>
              <a:rPr lang="en-US" sz="3400" dirty="0"/>
              <a:t>,…,</a:t>
            </a:r>
            <a:r>
              <a:rPr lang="en-US" sz="3400" dirty="0" err="1"/>
              <a:t>x</a:t>
            </a:r>
            <a:r>
              <a:rPr lang="en-US" sz="3400" baseline="-25000" dirty="0" err="1"/>
              <a:t>N</a:t>
            </a:r>
            <a:r>
              <a:rPr lang="en-US" sz="3400" dirty="0"/>
              <a:t>}</a:t>
            </a:r>
            <a:endParaRPr lang="en-US" sz="3400" baseline="-25000" dirty="0"/>
          </a:p>
        </p:txBody>
      </p:sp>
    </p:spTree>
    <p:extLst>
      <p:ext uri="{BB962C8B-B14F-4D97-AF65-F5344CB8AC3E}">
        <p14:creationId xmlns:p14="http://schemas.microsoft.com/office/powerpoint/2010/main" val="36693818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Summary</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FFF0A4CC-983E-2C40-82FF-789A772A354F}"/>
                  </a:ext>
                </a:extLst>
              </p:cNvPr>
              <p:cNvSpPr>
                <a:spLocks noGrp="1"/>
              </p:cNvSpPr>
              <p:nvPr>
                <p:ph idx="1"/>
              </p:nvPr>
            </p:nvSpPr>
            <p:spPr>
              <a:xfrm>
                <a:off x="457200" y="1417638"/>
                <a:ext cx="8229600" cy="4525963"/>
              </a:xfrm>
            </p:spPr>
            <p:txBody>
              <a:bodyPr>
                <a:normAutofit/>
              </a:bodyPr>
              <a:lstStyle/>
              <a:p>
                <a:r>
                  <a:rPr lang="en-US" sz="2600" dirty="0"/>
                  <a:t>Univariate Gaussian</a:t>
                </a:r>
              </a:p>
              <a:p>
                <a:pPr lvl="1"/>
                <a:r>
                  <a:rPr lang="en-US" sz="2600" dirty="0"/>
                  <a:t>ML, MAP, posterior predictive</a:t>
                </a:r>
              </a:p>
              <a:p>
                <a:r>
                  <a:rPr lang="en-US" sz="2600" dirty="0"/>
                  <a:t>Naïve Bayes Classifier</a:t>
                </a:r>
              </a:p>
              <a:p>
                <a:pPr lvl="1"/>
                <a:r>
                  <a:rPr lang="en-US" sz="2600" dirty="0"/>
                  <a:t>Generative classifier: </a:t>
                </a:r>
                <a14:m>
                  <m:oMath xmlns:m="http://schemas.openxmlformats.org/officeDocument/2006/math">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 </m:t>
                        </m:r>
                        <m:r>
                          <a:rPr lang="en-US" sz="2600" i="1">
                            <a:latin typeface="Cambria Math" panose="02040503050406030204" pitchFamily="18" charset="0"/>
                          </a:rPr>
                          <m:t>𝑦</m:t>
                        </m:r>
                        <m:r>
                          <a:rPr lang="en-US" sz="2600" i="1">
                            <a:latin typeface="Cambria Math" panose="02040503050406030204" pitchFamily="18" charset="0"/>
                          </a:rPr>
                          <m:t> | </m:t>
                        </m:r>
                        <m:r>
                          <m:rPr>
                            <m:nor/>
                          </m:rPr>
                          <a:rPr lang="en-US" sz="2600" dirty="0"/>
                          <m:t>𝛉</m:t>
                        </m:r>
                      </m:e>
                    </m:d>
                    <m:r>
                      <a:rPr lang="en-US" sz="2600" i="1">
                        <a:latin typeface="Cambria Math" panose="02040503050406030204" pitchFamily="18" charset="0"/>
                      </a:rPr>
                      <m:t>=</m:t>
                    </m:r>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𝑦</m:t>
                        </m:r>
                        <m:r>
                          <a:rPr lang="en-US" sz="2600" i="1">
                            <a:latin typeface="Cambria Math" panose="02040503050406030204" pitchFamily="18" charset="0"/>
                          </a:rPr>
                          <m:t> | </m:t>
                        </m:r>
                        <m:r>
                          <m:rPr>
                            <m:sty m:val="p"/>
                          </m:rPr>
                          <a:rPr lang="el-GR" sz="2600" i="1" dirty="0">
                            <a:latin typeface="Cambria Math" panose="02040503050406030204" pitchFamily="18" charset="0"/>
                            <a:ea typeface="Cambria Math" panose="02040503050406030204" pitchFamily="18" charset="0"/>
                          </a:rPr>
                          <m:t>λ</m:t>
                        </m:r>
                      </m:e>
                    </m:d>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 | </m:t>
                        </m:r>
                        <m:r>
                          <a:rPr lang="en-US" sz="2600" i="1">
                            <a:latin typeface="Cambria Math" panose="02040503050406030204" pitchFamily="18" charset="0"/>
                          </a:rPr>
                          <m:t>𝑦</m:t>
                        </m:r>
                        <m:r>
                          <a:rPr lang="en-US" sz="2600" i="1">
                            <a:latin typeface="Cambria Math" panose="02040503050406030204" pitchFamily="18" charset="0"/>
                          </a:rPr>
                          <m:t>,</m:t>
                        </m:r>
                        <m:r>
                          <m:rPr>
                            <m:sty m:val="p"/>
                          </m:rPr>
                          <a:rPr lang="el-GR" sz="2600" i="1" dirty="0">
                            <a:latin typeface="Cambria Math" panose="02040503050406030204" pitchFamily="18" charset="0"/>
                            <a:ea typeface="Cambria Math" panose="02040503050406030204" pitchFamily="18" charset="0"/>
                          </a:rPr>
                          <m:t>η</m:t>
                        </m:r>
                      </m:e>
                    </m:d>
                  </m:oMath>
                </a14:m>
                <a:r>
                  <a:rPr lang="en-US" sz="2600" dirty="0"/>
                  <a:t> </a:t>
                </a:r>
              </a:p>
              <a:p>
                <a:pPr lvl="1"/>
                <a:r>
                  <a:rPr lang="en-US" sz="2600" dirty="0"/>
                  <a:t>Features are independent given class labels</a:t>
                </a:r>
              </a:p>
              <a:p>
                <a:pPr lvl="1"/>
                <a:r>
                  <a:rPr lang="en-US" sz="2600" dirty="0"/>
                  <a:t>ML, MAP or posterior predictive strategies for estimating model parameters and classifying new test sample</a:t>
                </a:r>
              </a:p>
              <a:p>
                <a:endParaRPr lang="en-US" sz="2600" dirty="0"/>
              </a:p>
            </p:txBody>
          </p:sp>
        </mc:Choice>
        <mc:Fallback xmlns="">
          <p:sp>
            <p:nvSpPr>
              <p:cNvPr id="4" name="Content Placeholder 2">
                <a:extLst>
                  <a:ext uri="{FF2B5EF4-FFF2-40B4-BE49-F238E27FC236}">
                    <a16:creationId xmlns:a16="http://schemas.microsoft.com/office/drawing/2014/main" id="{FFF0A4CC-983E-2C40-82FF-789A772A354F}"/>
                  </a:ext>
                </a:extLst>
              </p:cNvPr>
              <p:cNvSpPr>
                <a:spLocks noGrp="1" noRot="1" noChangeAspect="1" noMove="1" noResize="1" noEditPoints="1" noAdjustHandles="1" noChangeArrowheads="1" noChangeShapeType="1" noTextEdit="1"/>
              </p:cNvSpPr>
              <p:nvPr>
                <p:ph idx="1"/>
              </p:nvPr>
            </p:nvSpPr>
            <p:spPr>
              <a:xfrm>
                <a:off x="457200" y="1417638"/>
                <a:ext cx="8229600" cy="4525963"/>
              </a:xfrm>
              <a:blipFill>
                <a:blip r:embed="rId3"/>
                <a:stretch>
                  <a:fillRect l="-1235" t="-1120" r="-772"/>
                </a:stretch>
              </a:blipFill>
            </p:spPr>
            <p:txBody>
              <a:bodyPr/>
              <a:lstStyle/>
              <a:p>
                <a:r>
                  <a:rPr lang="en-US">
                    <a:noFill/>
                  </a:rPr>
                  <a:t> </a:t>
                </a:r>
              </a:p>
            </p:txBody>
          </p:sp>
        </mc:Fallback>
      </mc:AlternateContent>
    </p:spTree>
    <p:extLst>
      <p:ext uri="{BB962C8B-B14F-4D97-AF65-F5344CB8AC3E}">
        <p14:creationId xmlns:p14="http://schemas.microsoft.com/office/powerpoint/2010/main" val="75799125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solidFill>
                  <a:srgbClr val="FF0000"/>
                </a:solidFill>
              </a:rPr>
              <a:t>Optional Reading</a:t>
            </a:r>
          </a:p>
        </p:txBody>
      </p:sp>
      <p:sp>
        <p:nvSpPr>
          <p:cNvPr id="3" name="Content Placeholder 2"/>
          <p:cNvSpPr>
            <a:spLocks noGrp="1"/>
          </p:cNvSpPr>
          <p:nvPr>
            <p:ph idx="1"/>
          </p:nvPr>
        </p:nvSpPr>
        <p:spPr>
          <a:xfrm>
            <a:off x="341313" y="1465527"/>
            <a:ext cx="8445500" cy="4525963"/>
          </a:xfrm>
        </p:spPr>
        <p:txBody>
          <a:bodyPr/>
          <a:lstStyle/>
          <a:p>
            <a:r>
              <a:rPr lang="en-US" sz="2800" dirty="0"/>
              <a:t>Notes based on </a:t>
            </a:r>
          </a:p>
          <a:p>
            <a:pPr lvl="1"/>
            <a:r>
              <a:rPr lang="en-US" sz="2400" dirty="0"/>
              <a:t>SP Chapters 4.4 (</a:t>
            </a:r>
            <a:r>
              <a:rPr lang="en-US" sz="2400" dirty="0">
                <a:solidFill>
                  <a:srgbClr val="0000FF"/>
                </a:solidFill>
              </a:rPr>
              <a:t>free: </a:t>
            </a:r>
            <a:r>
              <a:rPr lang="en-US" sz="2400" dirty="0" err="1">
                <a:solidFill>
                  <a:srgbClr val="0000FF"/>
                </a:solidFill>
              </a:rPr>
              <a:t>www.computervisionmodels.com</a:t>
            </a:r>
            <a:r>
              <a:rPr lang="en-US" sz="2400" dirty="0"/>
              <a:t>) </a:t>
            </a:r>
          </a:p>
          <a:p>
            <a:pPr lvl="1"/>
            <a:r>
              <a:rPr lang="en-US" sz="2400" dirty="0"/>
              <a:t>KM Chapter 3.5 (beware of typos)</a:t>
            </a:r>
          </a:p>
          <a:p>
            <a:r>
              <a:rPr lang="en-US" sz="2800" dirty="0"/>
              <a:t>I won’t test you on Big-Oh notation, but for brief introduction, see </a:t>
            </a:r>
            <a:r>
              <a:rPr lang="en-US" sz="2800" dirty="0">
                <a:hlinkClick r:id="rId3"/>
              </a:rPr>
              <a:t>https://www.khanacademy.org/computing/computer-science/algorithms/asymptotic-notation/a/asymptotic-notation</a:t>
            </a:r>
            <a:endParaRPr lang="en-US" sz="2800" dirty="0"/>
          </a:p>
          <a:p>
            <a:endParaRPr lang="en-US" sz="2800"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401803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Last Week Recap</a:t>
            </a:r>
          </a:p>
        </p:txBody>
      </p:sp>
      <p:sp>
        <p:nvSpPr>
          <p:cNvPr id="4" name="Content Placeholder 2">
            <a:extLst>
              <a:ext uri="{FF2B5EF4-FFF2-40B4-BE49-F238E27FC236}">
                <a16:creationId xmlns:a16="http://schemas.microsoft.com/office/drawing/2014/main" id="{91B628B3-70B8-274F-9F4C-6FC4F944DC77}"/>
              </a:ext>
            </a:extLst>
          </p:cNvPr>
          <p:cNvSpPr>
            <a:spLocks noGrp="1"/>
          </p:cNvSpPr>
          <p:nvPr>
            <p:ph idx="1"/>
          </p:nvPr>
        </p:nvSpPr>
        <p:spPr>
          <a:xfrm>
            <a:off x="270457" y="1254125"/>
            <a:ext cx="8630656" cy="5442889"/>
          </a:xfrm>
        </p:spPr>
        <p:txBody>
          <a:bodyPr>
            <a:noAutofit/>
          </a:bodyPr>
          <a:lstStyle/>
          <a:p>
            <a:r>
              <a:rPr lang="en-US" sz="2200" dirty="0"/>
              <a:t>Probabilistic Signal Detection / Estimation</a:t>
            </a:r>
          </a:p>
          <a:p>
            <a:pPr lvl="1"/>
            <a:r>
              <a:rPr lang="en-US" sz="2200" dirty="0"/>
              <a:t>MAP &amp; ML estimation</a:t>
            </a:r>
          </a:p>
        </p:txBody>
      </p:sp>
    </p:spTree>
    <p:extLst>
      <p:ext uri="{BB962C8B-B14F-4D97-AF65-F5344CB8AC3E}">
        <p14:creationId xmlns:p14="http://schemas.microsoft.com/office/powerpoint/2010/main" val="4138714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b="43072"/>
          <a:stretch/>
        </p:blipFill>
        <p:spPr>
          <a:xfrm>
            <a:off x="431800" y="1136650"/>
            <a:ext cx="8280400" cy="3130550"/>
          </a:xfrm>
          <a:prstGeom prst="rect">
            <a:avLst/>
          </a:prstGeom>
        </p:spPr>
      </p:pic>
      <p:sp>
        <p:nvSpPr>
          <p:cNvPr id="7" name="Title 1">
            <a:extLst>
              <a:ext uri="{FF2B5EF4-FFF2-40B4-BE49-F238E27FC236}">
                <a16:creationId xmlns:a16="http://schemas.microsoft.com/office/drawing/2014/main" id="{4E468085-8BDF-C946-B3FA-C33DD9FF8EBC}"/>
              </a:ext>
            </a:extLst>
          </p:cNvPr>
          <p:cNvSpPr>
            <a:spLocks noGrp="1"/>
          </p:cNvSpPr>
          <p:nvPr>
            <p:ph type="title"/>
          </p:nvPr>
        </p:nvSpPr>
        <p:spPr>
          <a:xfrm>
            <a:off x="457200" y="89218"/>
            <a:ext cx="8229600" cy="1143000"/>
          </a:xfrm>
        </p:spPr>
        <p:txBody>
          <a:bodyPr>
            <a:normAutofit/>
          </a:bodyPr>
          <a:lstStyle/>
          <a:p>
            <a:r>
              <a:rPr lang="en-US" sz="3400" dirty="0"/>
              <a:t>ML estimation of </a:t>
            </a:r>
            <a:r>
              <a:rPr lang="en-US" sz="3400" dirty="0" err="1"/>
              <a:t>μ</a:t>
            </a:r>
            <a:r>
              <a:rPr lang="en-US" sz="3400" dirty="0"/>
              <a:t>, σ</a:t>
            </a:r>
            <a:r>
              <a:rPr lang="en-US" sz="3400" baseline="30000" dirty="0"/>
              <a:t>2 </a:t>
            </a:r>
            <a:r>
              <a:rPr lang="en-US" sz="3400" dirty="0"/>
              <a:t>given </a:t>
            </a:r>
            <a:br>
              <a:rPr lang="en-US" sz="3400" dirty="0"/>
            </a:br>
            <a:r>
              <a:rPr lang="en-US" sz="3400" dirty="0"/>
              <a:t>training data D = {x</a:t>
            </a:r>
            <a:r>
              <a:rPr lang="en-US" sz="3400" baseline="-25000" dirty="0"/>
              <a:t>1</a:t>
            </a:r>
            <a:r>
              <a:rPr lang="en-US" sz="3400" dirty="0"/>
              <a:t>,…,</a:t>
            </a:r>
            <a:r>
              <a:rPr lang="en-US" sz="3400" dirty="0" err="1"/>
              <a:t>x</a:t>
            </a:r>
            <a:r>
              <a:rPr lang="en-US" sz="3400" baseline="-25000" dirty="0" err="1"/>
              <a:t>N</a:t>
            </a:r>
            <a:r>
              <a:rPr lang="en-US" sz="3400" dirty="0"/>
              <a:t>}</a:t>
            </a:r>
            <a:endParaRPr lang="en-US" sz="3400" baseline="-25000" dirty="0"/>
          </a:p>
        </p:txBody>
      </p:sp>
    </p:spTree>
    <p:extLst>
      <p:ext uri="{BB962C8B-B14F-4D97-AF65-F5344CB8AC3E}">
        <p14:creationId xmlns:p14="http://schemas.microsoft.com/office/powerpoint/2010/main" val="3594852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136650"/>
            <a:ext cx="8280400" cy="5499100"/>
          </a:xfrm>
          <a:prstGeom prst="rect">
            <a:avLst/>
          </a:prstGeom>
        </p:spPr>
      </p:pic>
      <p:sp>
        <p:nvSpPr>
          <p:cNvPr id="6" name="Title 1">
            <a:extLst>
              <a:ext uri="{FF2B5EF4-FFF2-40B4-BE49-F238E27FC236}">
                <a16:creationId xmlns:a16="http://schemas.microsoft.com/office/drawing/2014/main" id="{4E4CEA8D-8D6F-DD46-B2F0-1A6DEB5285F5}"/>
              </a:ext>
            </a:extLst>
          </p:cNvPr>
          <p:cNvSpPr>
            <a:spLocks noGrp="1"/>
          </p:cNvSpPr>
          <p:nvPr>
            <p:ph type="title"/>
          </p:nvPr>
        </p:nvSpPr>
        <p:spPr>
          <a:xfrm>
            <a:off x="457200" y="89218"/>
            <a:ext cx="8229600" cy="1143000"/>
          </a:xfrm>
        </p:spPr>
        <p:txBody>
          <a:bodyPr>
            <a:normAutofit/>
          </a:bodyPr>
          <a:lstStyle/>
          <a:p>
            <a:r>
              <a:rPr lang="en-US" sz="3400" dirty="0"/>
              <a:t>ML estimation of </a:t>
            </a:r>
            <a:r>
              <a:rPr lang="en-US" sz="3400" dirty="0" err="1"/>
              <a:t>μ</a:t>
            </a:r>
            <a:r>
              <a:rPr lang="en-US" sz="3400" dirty="0"/>
              <a:t>, σ</a:t>
            </a:r>
            <a:r>
              <a:rPr lang="en-US" sz="3400" baseline="30000" dirty="0"/>
              <a:t>2 </a:t>
            </a:r>
            <a:r>
              <a:rPr lang="en-US" sz="3400" dirty="0"/>
              <a:t>given </a:t>
            </a:r>
            <a:br>
              <a:rPr lang="en-US" sz="3400" dirty="0"/>
            </a:br>
            <a:r>
              <a:rPr lang="en-US" sz="3400" dirty="0"/>
              <a:t>training data D = {x</a:t>
            </a:r>
            <a:r>
              <a:rPr lang="en-US" sz="3400" baseline="-25000" dirty="0"/>
              <a:t>1</a:t>
            </a:r>
            <a:r>
              <a:rPr lang="en-US" sz="3400" dirty="0"/>
              <a:t>,…,</a:t>
            </a:r>
            <a:r>
              <a:rPr lang="en-US" sz="3400" dirty="0" err="1"/>
              <a:t>x</a:t>
            </a:r>
            <a:r>
              <a:rPr lang="en-US" sz="3400" baseline="-25000" dirty="0" err="1"/>
              <a:t>N</a:t>
            </a:r>
            <a:r>
              <a:rPr lang="en-US" sz="3400" dirty="0"/>
              <a:t>}</a:t>
            </a:r>
            <a:endParaRPr lang="en-US" sz="3400" baseline="-25000" dirty="0"/>
          </a:p>
        </p:txBody>
      </p:sp>
    </p:spTree>
    <p:extLst>
      <p:ext uri="{BB962C8B-B14F-4D97-AF65-F5344CB8AC3E}">
        <p14:creationId xmlns:p14="http://schemas.microsoft.com/office/powerpoint/2010/main" val="3594852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8438"/>
            <a:ext cx="9144000" cy="1143000"/>
          </a:xfrm>
        </p:spPr>
        <p:txBody>
          <a:bodyPr>
            <a:normAutofit/>
          </a:bodyPr>
          <a:lstStyle/>
          <a:p>
            <a:r>
              <a:rPr lang="en-GB" sz="3400" dirty="0" err="1"/>
              <a:t>Modeling</a:t>
            </a:r>
            <a:r>
              <a:rPr lang="en-GB" sz="3400" dirty="0"/>
              <a:t> </a:t>
            </a:r>
            <a:r>
              <a:rPr lang="en-US" sz="3400" dirty="0" err="1"/>
              <a:t>μ</a:t>
            </a:r>
            <a:r>
              <a:rPr lang="en-US" sz="3400" dirty="0"/>
              <a:t>, σ</a:t>
            </a:r>
            <a:r>
              <a:rPr lang="en-US" sz="3400" baseline="30000" dirty="0"/>
              <a:t>2 </a:t>
            </a:r>
            <a:r>
              <a:rPr lang="en-US" sz="3400" dirty="0"/>
              <a:t>as random variables using </a:t>
            </a:r>
            <a:br>
              <a:rPr lang="en-US" sz="3400" dirty="0"/>
            </a:br>
            <a:r>
              <a:rPr lang="en-GB" sz="3400" dirty="0"/>
              <a:t>Normal Inverse Gamma Distribution</a:t>
            </a:r>
            <a:endParaRPr lang="en-US" sz="3400" dirty="0"/>
          </a:p>
        </p:txBody>
      </p:sp>
      <p:sp>
        <p:nvSpPr>
          <p:cNvPr id="7" name="Rectangle 6"/>
          <p:cNvSpPr/>
          <p:nvPr/>
        </p:nvSpPr>
        <p:spPr>
          <a:xfrm>
            <a:off x="428596" y="2857496"/>
            <a:ext cx="5357850" cy="461665"/>
          </a:xfrm>
          <a:prstGeom prst="rect">
            <a:avLst/>
          </a:prstGeom>
        </p:spPr>
        <p:txBody>
          <a:bodyPr wrap="square">
            <a:spAutoFit/>
          </a:bodyPr>
          <a:lstStyle/>
          <a:p>
            <a:r>
              <a:rPr lang="en-GB" sz="2400" dirty="0"/>
              <a:t>or for short</a:t>
            </a:r>
            <a:endParaRPr lang="en-US" sz="2400" dirty="0"/>
          </a:p>
        </p:txBody>
      </p:sp>
      <p:sp>
        <p:nvSpPr>
          <p:cNvPr id="9"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22</a:t>
            </a:fld>
            <a:endParaRPr lang="en-CA"/>
          </a:p>
        </p:txBody>
      </p:sp>
      <p:sp>
        <p:nvSpPr>
          <p:cNvPr id="11" name="Rounded Rectangle 10"/>
          <p:cNvSpPr/>
          <p:nvPr/>
        </p:nvSpPr>
        <p:spPr>
          <a:xfrm>
            <a:off x="2357422" y="2928934"/>
            <a:ext cx="5857916" cy="642942"/>
          </a:xfrm>
          <a:prstGeom prst="roundRect">
            <a:avLst/>
          </a:prstGeom>
          <a:noFill/>
          <a:ln w="381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5862" y="3039761"/>
            <a:ext cx="5724000" cy="383426"/>
          </a:xfrm>
          <a:prstGeom prst="rect">
            <a:avLst/>
          </a:prstGeom>
        </p:spPr>
      </p:pic>
      <p:sp>
        <p:nvSpPr>
          <p:cNvPr id="13" name="TextBox 12"/>
          <p:cNvSpPr txBox="1"/>
          <p:nvPr/>
        </p:nvSpPr>
        <p:spPr>
          <a:xfrm>
            <a:off x="500034" y="3571876"/>
            <a:ext cx="5424532" cy="461665"/>
          </a:xfrm>
          <a:prstGeom prst="rect">
            <a:avLst/>
          </a:prstGeom>
          <a:noFill/>
        </p:spPr>
        <p:txBody>
          <a:bodyPr wrap="none" rtlCol="0">
            <a:spAutoFit/>
          </a:bodyPr>
          <a:lstStyle/>
          <a:p>
            <a:r>
              <a:rPr lang="en-GB" sz="2400" dirty="0"/>
              <a:t>Four parameters</a:t>
            </a:r>
            <a:r>
              <a:rPr lang="en-GB" sz="2400" dirty="0">
                <a:latin typeface="Symbol" pitchFamily="18" charset="2"/>
              </a:rPr>
              <a:t> a &gt; 0, b &gt; 0, g &gt; 0 </a:t>
            </a:r>
            <a:r>
              <a:rPr lang="en-GB" sz="2400" dirty="0"/>
              <a:t>and </a:t>
            </a:r>
            <a:r>
              <a:rPr lang="en-GB" sz="2400" dirty="0">
                <a:latin typeface="Symbol" pitchFamily="18" charset="2"/>
              </a:rPr>
              <a:t>d.</a:t>
            </a:r>
            <a:endParaRPr lang="en-US" sz="2400" dirty="0">
              <a:latin typeface="Symbol" pitchFamily="18" charset="2"/>
            </a:endParaRPr>
          </a:p>
        </p:txBody>
      </p:sp>
      <p:sp>
        <p:nvSpPr>
          <p:cNvPr id="12" name="Rectangle 11"/>
          <p:cNvSpPr/>
          <p:nvPr/>
        </p:nvSpPr>
        <p:spPr>
          <a:xfrm>
            <a:off x="357158" y="1339836"/>
            <a:ext cx="5357850" cy="461665"/>
          </a:xfrm>
          <a:prstGeom prst="rect">
            <a:avLst/>
          </a:prstGeom>
        </p:spPr>
        <p:txBody>
          <a:bodyPr wrap="square">
            <a:spAutoFit/>
          </a:bodyPr>
          <a:lstStyle/>
          <a:p>
            <a:r>
              <a:rPr lang="en-GB" sz="2400" dirty="0"/>
              <a:t>Defined on 2 variables </a:t>
            </a:r>
            <a:r>
              <a:rPr lang="en-GB" sz="2400" dirty="0">
                <a:latin typeface="Symbol" pitchFamily="18" charset="2"/>
              </a:rPr>
              <a:t>m</a:t>
            </a:r>
            <a:r>
              <a:rPr lang="en-GB" sz="2400" dirty="0"/>
              <a:t> and </a:t>
            </a:r>
            <a:r>
              <a:rPr lang="en-GB" sz="2400" dirty="0">
                <a:latin typeface="Symbol" pitchFamily="18" charset="2"/>
              </a:rPr>
              <a:t>s</a:t>
            </a:r>
            <a:r>
              <a:rPr lang="en-GB" sz="2400" baseline="30000" dirty="0"/>
              <a:t>2</a:t>
            </a:r>
            <a:r>
              <a:rPr lang="en-GB" sz="2400" dirty="0"/>
              <a:t>&gt;0</a:t>
            </a:r>
            <a:endParaRPr lang="en-US" sz="2400" dirty="0"/>
          </a:p>
        </p:txBody>
      </p:sp>
      <p:sp>
        <p:nvSpPr>
          <p:cNvPr id="15" name="Footer Placeholder 4">
            <a:extLst>
              <a:ext uri="{FF2B5EF4-FFF2-40B4-BE49-F238E27FC236}">
                <a16:creationId xmlns:a16="http://schemas.microsoft.com/office/drawing/2014/main" id="{61C6080B-9352-ED42-9A9D-FC845073BD17}"/>
              </a:ext>
            </a:extLst>
          </p:cNvPr>
          <p:cNvSpPr>
            <a:spLocks noGrp="1"/>
          </p:cNvSpPr>
          <p:nvPr>
            <p:ph type="ftr" sz="quarter" idx="11"/>
          </p:nvPr>
        </p:nvSpPr>
        <p:spPr>
          <a:xfrm>
            <a:off x="1817279" y="6464300"/>
            <a:ext cx="5112568" cy="365125"/>
          </a:xfrm>
        </p:spPr>
        <p:txBody>
          <a:bodyPr/>
          <a:lstStyle/>
          <a:p>
            <a:r>
              <a:rPr lang="en-CA" dirty="0"/>
              <a:t>Computer vision: models, learning and inference.  ©2011 Simon J.D. Prince</a:t>
            </a:r>
          </a:p>
        </p:txBody>
      </p:sp>
      <p:grpSp>
        <p:nvGrpSpPr>
          <p:cNvPr id="6" name="Group 5">
            <a:extLst>
              <a:ext uri="{FF2B5EF4-FFF2-40B4-BE49-F238E27FC236}">
                <a16:creationId xmlns:a16="http://schemas.microsoft.com/office/drawing/2014/main" id="{1DB746D7-EA9E-6640-9A6D-F7F81D9643DE}"/>
              </a:ext>
            </a:extLst>
          </p:cNvPr>
          <p:cNvGrpSpPr/>
          <p:nvPr/>
        </p:nvGrpSpPr>
        <p:grpSpPr>
          <a:xfrm>
            <a:off x="183308" y="1732879"/>
            <a:ext cx="8905803" cy="1098790"/>
            <a:chOff x="1133563" y="1732879"/>
            <a:chExt cx="8905803" cy="1098790"/>
          </a:xfrm>
        </p:grpSpPr>
        <p:pic>
          <p:nvPicPr>
            <p:cNvPr id="14" name="Picture 13" descr="latex-image-1.pdf"/>
            <p:cNvPicPr>
              <a:picLocks noChangeAspect="1"/>
            </p:cNvPicPr>
            <p:nvPr/>
          </p:nvPicPr>
          <p:blipFill rotWithShape="1">
            <a:blip r:embed="rId4">
              <a:extLst>
                <a:ext uri="{28A0092B-C50C-407E-A947-70E740481C1C}">
                  <a14:useLocalDpi xmlns:a14="http://schemas.microsoft.com/office/drawing/2010/main" val="0"/>
                </a:ext>
              </a:extLst>
            </a:blip>
            <a:srcRect t="35410" r="97018"/>
            <a:stretch/>
          </p:blipFill>
          <p:spPr>
            <a:xfrm>
              <a:off x="1133563" y="2133600"/>
              <a:ext cx="193213" cy="539504"/>
            </a:xfrm>
            <a:prstGeom prst="rect">
              <a:avLst/>
            </a:prstGeom>
          </p:spPr>
        </p:pic>
        <p:pic>
          <p:nvPicPr>
            <p:cNvPr id="5" name="Picture 4">
              <a:extLst>
                <a:ext uri="{FF2B5EF4-FFF2-40B4-BE49-F238E27FC236}">
                  <a16:creationId xmlns:a16="http://schemas.microsoft.com/office/drawing/2014/main" id="{79ADBC5F-1BBC-8E4D-B9AD-DADC7FFEB6D4}"/>
                </a:ext>
              </a:extLst>
            </p:cNvPr>
            <p:cNvPicPr>
              <a:picLocks noChangeAspect="1"/>
            </p:cNvPicPr>
            <p:nvPr/>
          </p:nvPicPr>
          <p:blipFill>
            <a:blip r:embed="rId5"/>
            <a:stretch>
              <a:fillRect/>
            </a:stretch>
          </p:blipFill>
          <p:spPr>
            <a:xfrm>
              <a:off x="1352566" y="1732879"/>
              <a:ext cx="8686800" cy="1098790"/>
            </a:xfrm>
            <a:prstGeom prst="rect">
              <a:avLst/>
            </a:prstGeom>
          </p:spPr>
        </p:pic>
      </p:grpSp>
    </p:spTree>
    <p:extLst>
      <p:ext uri="{BB962C8B-B14F-4D97-AF65-F5344CB8AC3E}">
        <p14:creationId xmlns:p14="http://schemas.microsoft.com/office/powerpoint/2010/main" val="1913410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5" name="Picture 5"/>
          <p:cNvPicPr>
            <a:picLocks noChangeAspect="1" noChangeArrowheads="1"/>
          </p:cNvPicPr>
          <p:nvPr/>
        </p:nvPicPr>
        <p:blipFill rotWithShape="1">
          <a:blip r:embed="rId3" cstate="print"/>
          <a:srcRect t="9850"/>
          <a:stretch/>
        </p:blipFill>
        <p:spPr bwMode="auto">
          <a:xfrm>
            <a:off x="703313" y="4191000"/>
            <a:ext cx="7613103" cy="2360928"/>
          </a:xfrm>
          <a:prstGeom prst="rect">
            <a:avLst/>
          </a:prstGeom>
          <a:noFill/>
          <a:ln w="9525">
            <a:noFill/>
            <a:miter lim="800000"/>
            <a:headEnd/>
            <a:tailEnd/>
          </a:ln>
        </p:spPr>
      </p:pic>
      <p:sp>
        <p:nvSpPr>
          <p:cNvPr id="7" name="Rectangle 6"/>
          <p:cNvSpPr/>
          <p:nvPr/>
        </p:nvSpPr>
        <p:spPr>
          <a:xfrm>
            <a:off x="428596" y="2857496"/>
            <a:ext cx="5357850" cy="461665"/>
          </a:xfrm>
          <a:prstGeom prst="rect">
            <a:avLst/>
          </a:prstGeom>
        </p:spPr>
        <p:txBody>
          <a:bodyPr wrap="square">
            <a:spAutoFit/>
          </a:bodyPr>
          <a:lstStyle/>
          <a:p>
            <a:r>
              <a:rPr lang="en-GB" sz="2400" dirty="0"/>
              <a:t>or for short</a:t>
            </a:r>
            <a:endParaRPr lang="en-US" sz="2400" dirty="0"/>
          </a:p>
        </p:txBody>
      </p:sp>
      <p:sp>
        <p:nvSpPr>
          <p:cNvPr id="8" name="TextBox 7"/>
          <p:cNvSpPr txBox="1"/>
          <p:nvPr/>
        </p:nvSpPr>
        <p:spPr>
          <a:xfrm>
            <a:off x="500034" y="3571876"/>
            <a:ext cx="5424532" cy="461665"/>
          </a:xfrm>
          <a:prstGeom prst="rect">
            <a:avLst/>
          </a:prstGeom>
          <a:noFill/>
        </p:spPr>
        <p:txBody>
          <a:bodyPr wrap="none" rtlCol="0">
            <a:spAutoFit/>
          </a:bodyPr>
          <a:lstStyle/>
          <a:p>
            <a:r>
              <a:rPr lang="en-GB" sz="2400" dirty="0"/>
              <a:t>Four parameters</a:t>
            </a:r>
            <a:r>
              <a:rPr lang="en-GB" sz="2400" dirty="0">
                <a:latin typeface="Symbol" pitchFamily="18" charset="2"/>
              </a:rPr>
              <a:t> a &gt; 0, b &gt; 0, g &gt; 0 </a:t>
            </a:r>
            <a:r>
              <a:rPr lang="en-GB" sz="2400" dirty="0"/>
              <a:t>and </a:t>
            </a:r>
            <a:r>
              <a:rPr lang="en-GB" sz="2400" dirty="0">
                <a:latin typeface="Symbol" pitchFamily="18" charset="2"/>
              </a:rPr>
              <a:t>d.</a:t>
            </a:r>
            <a:endParaRPr lang="en-US" sz="2400" dirty="0">
              <a:latin typeface="Symbol" pitchFamily="18" charset="2"/>
            </a:endParaRPr>
          </a:p>
        </p:txBody>
      </p:sp>
      <p:sp>
        <p:nvSpPr>
          <p:cNvPr id="10" name="Footer Placeholder 4"/>
          <p:cNvSpPr>
            <a:spLocks noGrp="1"/>
          </p:cNvSpPr>
          <p:nvPr>
            <p:ph type="ftr" sz="quarter" idx="11"/>
          </p:nvPr>
        </p:nvSpPr>
        <p:spPr>
          <a:xfrm>
            <a:off x="1817279" y="6464300"/>
            <a:ext cx="5112568" cy="365125"/>
          </a:xfrm>
        </p:spPr>
        <p:txBody>
          <a:bodyPr/>
          <a:lstStyle/>
          <a:p>
            <a:r>
              <a:rPr lang="en-CA" dirty="0"/>
              <a:t>Computer vision: models, learning and inference.  ©2011 Simon J.D. Prince</a:t>
            </a:r>
          </a:p>
        </p:txBody>
      </p:sp>
      <p:sp>
        <p:nvSpPr>
          <p:cNvPr id="11" name="Rounded Rectangle 10"/>
          <p:cNvSpPr/>
          <p:nvPr/>
        </p:nvSpPr>
        <p:spPr>
          <a:xfrm>
            <a:off x="2357422" y="2928934"/>
            <a:ext cx="5857916" cy="642942"/>
          </a:xfrm>
          <a:prstGeom prst="roundRect">
            <a:avLst/>
          </a:prstGeom>
          <a:noFill/>
          <a:ln w="381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5862" y="3039761"/>
            <a:ext cx="5724000" cy="383426"/>
          </a:xfrm>
          <a:prstGeom prst="rect">
            <a:avLst/>
          </a:prstGeom>
        </p:spPr>
      </p:pic>
      <p:sp>
        <p:nvSpPr>
          <p:cNvPr id="3" name="Rectangle 2"/>
          <p:cNvSpPr/>
          <p:nvPr/>
        </p:nvSpPr>
        <p:spPr>
          <a:xfrm>
            <a:off x="3479800" y="4084341"/>
            <a:ext cx="4897576" cy="21640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7158" y="1339836"/>
            <a:ext cx="5357850" cy="461665"/>
          </a:xfrm>
          <a:prstGeom prst="rect">
            <a:avLst/>
          </a:prstGeom>
        </p:spPr>
        <p:txBody>
          <a:bodyPr wrap="square">
            <a:spAutoFit/>
          </a:bodyPr>
          <a:lstStyle/>
          <a:p>
            <a:r>
              <a:rPr lang="en-GB" sz="2400" dirty="0"/>
              <a:t>Defined on 2 variables </a:t>
            </a:r>
            <a:r>
              <a:rPr lang="en-GB" sz="2400" dirty="0">
                <a:latin typeface="Symbol" pitchFamily="18" charset="2"/>
              </a:rPr>
              <a:t>m</a:t>
            </a:r>
            <a:r>
              <a:rPr lang="en-GB" sz="2400" dirty="0"/>
              <a:t> and </a:t>
            </a:r>
            <a:r>
              <a:rPr lang="en-GB" sz="2400" dirty="0">
                <a:latin typeface="Symbol" pitchFamily="18" charset="2"/>
              </a:rPr>
              <a:t>s</a:t>
            </a:r>
            <a:r>
              <a:rPr lang="en-GB" sz="2400" baseline="30000" dirty="0"/>
              <a:t>2</a:t>
            </a:r>
            <a:r>
              <a:rPr lang="en-GB" sz="2400" dirty="0"/>
              <a:t>&gt;0</a:t>
            </a:r>
            <a:endParaRPr lang="en-US" sz="2400" dirty="0"/>
          </a:p>
        </p:txBody>
      </p:sp>
      <p:sp>
        <p:nvSpPr>
          <p:cNvPr id="15" name="Title 1">
            <a:extLst>
              <a:ext uri="{FF2B5EF4-FFF2-40B4-BE49-F238E27FC236}">
                <a16:creationId xmlns:a16="http://schemas.microsoft.com/office/drawing/2014/main" id="{67B11E8C-9B5F-684B-AAF7-F4667A386FBB}"/>
              </a:ext>
            </a:extLst>
          </p:cNvPr>
          <p:cNvSpPr>
            <a:spLocks noGrp="1"/>
          </p:cNvSpPr>
          <p:nvPr>
            <p:ph type="title"/>
          </p:nvPr>
        </p:nvSpPr>
        <p:spPr>
          <a:xfrm>
            <a:off x="0" y="198438"/>
            <a:ext cx="9144000" cy="1143000"/>
          </a:xfrm>
        </p:spPr>
        <p:txBody>
          <a:bodyPr>
            <a:normAutofit/>
          </a:bodyPr>
          <a:lstStyle/>
          <a:p>
            <a:r>
              <a:rPr lang="en-GB" sz="3400" dirty="0" err="1"/>
              <a:t>Modeling</a:t>
            </a:r>
            <a:r>
              <a:rPr lang="en-GB" sz="3400" dirty="0"/>
              <a:t> </a:t>
            </a:r>
            <a:r>
              <a:rPr lang="en-US" sz="3400" dirty="0" err="1"/>
              <a:t>μ</a:t>
            </a:r>
            <a:r>
              <a:rPr lang="en-US" sz="3400" dirty="0"/>
              <a:t>, σ</a:t>
            </a:r>
            <a:r>
              <a:rPr lang="en-US" sz="3400" baseline="30000" dirty="0"/>
              <a:t>2 </a:t>
            </a:r>
            <a:r>
              <a:rPr lang="en-US" sz="3400" dirty="0"/>
              <a:t>as random variables using </a:t>
            </a:r>
            <a:br>
              <a:rPr lang="en-US" sz="3400" dirty="0"/>
            </a:br>
            <a:r>
              <a:rPr lang="en-GB" sz="3400" dirty="0"/>
              <a:t>Normal Inverse Gamma Distribution</a:t>
            </a:r>
            <a:endParaRPr lang="en-US" sz="3400" dirty="0"/>
          </a:p>
        </p:txBody>
      </p:sp>
      <p:sp>
        <p:nvSpPr>
          <p:cNvPr id="16" name="TextBox 15">
            <a:extLst>
              <a:ext uri="{FF2B5EF4-FFF2-40B4-BE49-F238E27FC236}">
                <a16:creationId xmlns:a16="http://schemas.microsoft.com/office/drawing/2014/main" id="{47C4A10D-FBEF-D64E-8D04-51031C2A5411}"/>
              </a:ext>
            </a:extLst>
          </p:cNvPr>
          <p:cNvSpPr txBox="1"/>
          <p:nvPr/>
        </p:nvSpPr>
        <p:spPr>
          <a:xfrm>
            <a:off x="642353" y="5002132"/>
            <a:ext cx="386644" cy="276999"/>
          </a:xfrm>
          <a:prstGeom prst="rect">
            <a:avLst/>
          </a:prstGeom>
          <a:solidFill>
            <a:schemeClr val="bg1"/>
          </a:solidFill>
        </p:spPr>
        <p:txBody>
          <a:bodyPr wrap="none" tIns="0" bIns="0" rtlCol="0">
            <a:spAutoFit/>
          </a:bodyPr>
          <a:lstStyle/>
          <a:p>
            <a:r>
              <a:rPr lang="en-US" dirty="0"/>
              <a:t>σ</a:t>
            </a:r>
            <a:r>
              <a:rPr lang="en-US" baseline="30000" dirty="0"/>
              <a:t>2</a:t>
            </a:r>
            <a:endParaRPr lang="en-US" dirty="0"/>
          </a:p>
        </p:txBody>
      </p:sp>
      <p:sp>
        <p:nvSpPr>
          <p:cNvPr id="17" name="TextBox 16">
            <a:extLst>
              <a:ext uri="{FF2B5EF4-FFF2-40B4-BE49-F238E27FC236}">
                <a16:creationId xmlns:a16="http://schemas.microsoft.com/office/drawing/2014/main" id="{8207F701-F8B1-4A49-9654-FA960EAA1962}"/>
              </a:ext>
            </a:extLst>
          </p:cNvPr>
          <p:cNvSpPr txBox="1"/>
          <p:nvPr/>
        </p:nvSpPr>
        <p:spPr>
          <a:xfrm>
            <a:off x="2053850" y="6282183"/>
            <a:ext cx="311304" cy="276999"/>
          </a:xfrm>
          <a:prstGeom prst="rect">
            <a:avLst/>
          </a:prstGeom>
          <a:solidFill>
            <a:schemeClr val="bg1"/>
          </a:solidFill>
        </p:spPr>
        <p:txBody>
          <a:bodyPr wrap="none" tIns="0" bIns="0" rtlCol="0">
            <a:spAutoFit/>
          </a:bodyPr>
          <a:lstStyle/>
          <a:p>
            <a:r>
              <a:rPr lang="en-US" dirty="0" err="1"/>
              <a:t>μ</a:t>
            </a:r>
            <a:endParaRPr lang="en-US" dirty="0"/>
          </a:p>
        </p:txBody>
      </p:sp>
      <p:sp>
        <p:nvSpPr>
          <p:cNvPr id="23" name="TextBox 22">
            <a:extLst>
              <a:ext uri="{FF2B5EF4-FFF2-40B4-BE49-F238E27FC236}">
                <a16:creationId xmlns:a16="http://schemas.microsoft.com/office/drawing/2014/main" id="{70238BD4-234F-FA40-9A07-8A954E340F79}"/>
              </a:ext>
            </a:extLst>
          </p:cNvPr>
          <p:cNvSpPr txBox="1"/>
          <p:nvPr/>
        </p:nvSpPr>
        <p:spPr>
          <a:xfrm>
            <a:off x="1103583" y="4222657"/>
            <a:ext cx="1678345" cy="215444"/>
          </a:xfrm>
          <a:prstGeom prst="rect">
            <a:avLst/>
          </a:prstGeom>
          <a:solidFill>
            <a:schemeClr val="bg1"/>
          </a:solidFill>
        </p:spPr>
        <p:txBody>
          <a:bodyPr wrap="none" lIns="0" tIns="0" rIns="0" bIns="0" rtlCol="0" anchor="ctr" anchorCtr="0">
            <a:spAutoFit/>
          </a:bodyPr>
          <a:lstStyle/>
          <a:p>
            <a:r>
              <a:rPr lang="en-GB" sz="1400" dirty="0">
                <a:latin typeface="Symbol" pitchFamily="18" charset="2"/>
              </a:rPr>
              <a:t>(a, b, g, d) = </a:t>
            </a:r>
            <a:r>
              <a:rPr lang="en-US" sz="1400" dirty="0"/>
              <a:t>(1, 1, 1, 0)</a:t>
            </a:r>
          </a:p>
        </p:txBody>
      </p:sp>
      <p:grpSp>
        <p:nvGrpSpPr>
          <p:cNvPr id="18" name="Group 17">
            <a:extLst>
              <a:ext uri="{FF2B5EF4-FFF2-40B4-BE49-F238E27FC236}">
                <a16:creationId xmlns:a16="http://schemas.microsoft.com/office/drawing/2014/main" id="{6A1EF4AC-AE5C-0249-A12F-0585CC8D3842}"/>
              </a:ext>
            </a:extLst>
          </p:cNvPr>
          <p:cNvGrpSpPr/>
          <p:nvPr/>
        </p:nvGrpSpPr>
        <p:grpSpPr>
          <a:xfrm>
            <a:off x="183308" y="1732879"/>
            <a:ext cx="8905803" cy="1098790"/>
            <a:chOff x="1133563" y="1732879"/>
            <a:chExt cx="8905803" cy="1098790"/>
          </a:xfrm>
        </p:grpSpPr>
        <p:pic>
          <p:nvPicPr>
            <p:cNvPr id="19" name="Picture 18" descr="latex-image-1.pdf">
              <a:extLst>
                <a:ext uri="{FF2B5EF4-FFF2-40B4-BE49-F238E27FC236}">
                  <a16:creationId xmlns:a16="http://schemas.microsoft.com/office/drawing/2014/main" id="{03C5A454-7C60-1246-A789-8A18DE62AE2A}"/>
                </a:ext>
              </a:extLst>
            </p:cNvPr>
            <p:cNvPicPr>
              <a:picLocks noChangeAspect="1"/>
            </p:cNvPicPr>
            <p:nvPr/>
          </p:nvPicPr>
          <p:blipFill rotWithShape="1">
            <a:blip r:embed="rId5">
              <a:extLst>
                <a:ext uri="{28A0092B-C50C-407E-A947-70E740481C1C}">
                  <a14:useLocalDpi xmlns:a14="http://schemas.microsoft.com/office/drawing/2010/main" val="0"/>
                </a:ext>
              </a:extLst>
            </a:blip>
            <a:srcRect t="35410" r="97018"/>
            <a:stretch/>
          </p:blipFill>
          <p:spPr>
            <a:xfrm>
              <a:off x="1133563" y="2133600"/>
              <a:ext cx="193213" cy="539504"/>
            </a:xfrm>
            <a:prstGeom prst="rect">
              <a:avLst/>
            </a:prstGeom>
          </p:spPr>
        </p:pic>
        <p:pic>
          <p:nvPicPr>
            <p:cNvPr id="20" name="Picture 19">
              <a:extLst>
                <a:ext uri="{FF2B5EF4-FFF2-40B4-BE49-F238E27FC236}">
                  <a16:creationId xmlns:a16="http://schemas.microsoft.com/office/drawing/2014/main" id="{DE35FF79-482D-DE45-9502-83A172467433}"/>
                </a:ext>
              </a:extLst>
            </p:cNvPr>
            <p:cNvPicPr>
              <a:picLocks noChangeAspect="1"/>
            </p:cNvPicPr>
            <p:nvPr/>
          </p:nvPicPr>
          <p:blipFill>
            <a:blip r:embed="rId6"/>
            <a:stretch>
              <a:fillRect/>
            </a:stretch>
          </p:blipFill>
          <p:spPr>
            <a:xfrm>
              <a:off x="1352566" y="1732879"/>
              <a:ext cx="8686800" cy="1098790"/>
            </a:xfrm>
            <a:prstGeom prst="rect">
              <a:avLst/>
            </a:prstGeom>
          </p:spPr>
        </p:pic>
      </p:grpSp>
    </p:spTree>
    <p:extLst>
      <p:ext uri="{BB962C8B-B14F-4D97-AF65-F5344CB8AC3E}">
        <p14:creationId xmlns:p14="http://schemas.microsoft.com/office/powerpoint/2010/main" val="4106502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5" name="Picture 5"/>
          <p:cNvPicPr>
            <a:picLocks noChangeAspect="1" noChangeArrowheads="1"/>
          </p:cNvPicPr>
          <p:nvPr/>
        </p:nvPicPr>
        <p:blipFill rotWithShape="1">
          <a:blip r:embed="rId3" cstate="print"/>
          <a:srcRect t="9850"/>
          <a:stretch/>
        </p:blipFill>
        <p:spPr bwMode="auto">
          <a:xfrm>
            <a:off x="703313" y="4191000"/>
            <a:ext cx="7613103" cy="2360928"/>
          </a:xfrm>
          <a:prstGeom prst="rect">
            <a:avLst/>
          </a:prstGeom>
          <a:noFill/>
          <a:ln w="9525">
            <a:noFill/>
            <a:miter lim="800000"/>
            <a:headEnd/>
            <a:tailEnd/>
          </a:ln>
        </p:spPr>
      </p:pic>
      <p:sp>
        <p:nvSpPr>
          <p:cNvPr id="7" name="Rectangle 6"/>
          <p:cNvSpPr/>
          <p:nvPr/>
        </p:nvSpPr>
        <p:spPr>
          <a:xfrm>
            <a:off x="428596" y="2857496"/>
            <a:ext cx="5357850" cy="461665"/>
          </a:xfrm>
          <a:prstGeom prst="rect">
            <a:avLst/>
          </a:prstGeom>
        </p:spPr>
        <p:txBody>
          <a:bodyPr wrap="square">
            <a:spAutoFit/>
          </a:bodyPr>
          <a:lstStyle/>
          <a:p>
            <a:r>
              <a:rPr lang="en-GB" sz="2400" dirty="0"/>
              <a:t>or for short</a:t>
            </a:r>
            <a:endParaRPr lang="en-US" sz="2400" dirty="0"/>
          </a:p>
        </p:txBody>
      </p:sp>
      <p:sp>
        <p:nvSpPr>
          <p:cNvPr id="8" name="TextBox 7"/>
          <p:cNvSpPr txBox="1"/>
          <p:nvPr/>
        </p:nvSpPr>
        <p:spPr>
          <a:xfrm>
            <a:off x="500034" y="3571876"/>
            <a:ext cx="5424532" cy="461665"/>
          </a:xfrm>
          <a:prstGeom prst="rect">
            <a:avLst/>
          </a:prstGeom>
          <a:noFill/>
        </p:spPr>
        <p:txBody>
          <a:bodyPr wrap="none" rtlCol="0">
            <a:spAutoFit/>
          </a:bodyPr>
          <a:lstStyle/>
          <a:p>
            <a:r>
              <a:rPr lang="en-GB" sz="2400" dirty="0"/>
              <a:t>Four parameters</a:t>
            </a:r>
            <a:r>
              <a:rPr lang="en-GB" sz="2400" dirty="0">
                <a:latin typeface="Symbol" pitchFamily="18" charset="2"/>
              </a:rPr>
              <a:t> a &gt; 0, b &gt; 0, g &gt; 0 </a:t>
            </a:r>
            <a:r>
              <a:rPr lang="en-GB" sz="2400" dirty="0"/>
              <a:t>and </a:t>
            </a:r>
            <a:r>
              <a:rPr lang="en-GB" sz="2400" dirty="0">
                <a:latin typeface="Symbol" pitchFamily="18" charset="2"/>
              </a:rPr>
              <a:t>d.</a:t>
            </a:r>
            <a:endParaRPr lang="en-US" sz="2400" dirty="0">
              <a:latin typeface="Symbol" pitchFamily="18" charset="2"/>
            </a:endParaRPr>
          </a:p>
        </p:txBody>
      </p:sp>
      <p:sp>
        <p:nvSpPr>
          <p:cNvPr id="10" name="Footer Placeholder 4"/>
          <p:cNvSpPr>
            <a:spLocks noGrp="1"/>
          </p:cNvSpPr>
          <p:nvPr>
            <p:ph type="ftr" sz="quarter" idx="11"/>
          </p:nvPr>
        </p:nvSpPr>
        <p:spPr>
          <a:xfrm>
            <a:off x="1817279" y="6464300"/>
            <a:ext cx="5112568" cy="365125"/>
          </a:xfrm>
        </p:spPr>
        <p:txBody>
          <a:bodyPr/>
          <a:lstStyle/>
          <a:p>
            <a:r>
              <a:rPr lang="en-CA" dirty="0"/>
              <a:t>Computer vision: models, learning and inference.  ©2011 Simon J.D. Prince</a:t>
            </a:r>
          </a:p>
        </p:txBody>
      </p:sp>
      <p:sp>
        <p:nvSpPr>
          <p:cNvPr id="11" name="Rounded Rectangle 10"/>
          <p:cNvSpPr/>
          <p:nvPr/>
        </p:nvSpPr>
        <p:spPr>
          <a:xfrm>
            <a:off x="2357422" y="2928934"/>
            <a:ext cx="5857916" cy="642942"/>
          </a:xfrm>
          <a:prstGeom prst="roundRect">
            <a:avLst/>
          </a:prstGeom>
          <a:noFill/>
          <a:ln w="381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5862" y="3039761"/>
            <a:ext cx="5724000" cy="383426"/>
          </a:xfrm>
          <a:prstGeom prst="rect">
            <a:avLst/>
          </a:prstGeom>
        </p:spPr>
      </p:pic>
      <p:sp>
        <p:nvSpPr>
          <p:cNvPr id="3" name="Rectangle 2"/>
          <p:cNvSpPr/>
          <p:nvPr/>
        </p:nvSpPr>
        <p:spPr>
          <a:xfrm>
            <a:off x="3479800" y="4084341"/>
            <a:ext cx="3606800" cy="21640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7158" y="1339836"/>
            <a:ext cx="5357850" cy="461665"/>
          </a:xfrm>
          <a:prstGeom prst="rect">
            <a:avLst/>
          </a:prstGeom>
        </p:spPr>
        <p:txBody>
          <a:bodyPr wrap="square">
            <a:spAutoFit/>
          </a:bodyPr>
          <a:lstStyle/>
          <a:p>
            <a:r>
              <a:rPr lang="en-GB" sz="2400" dirty="0"/>
              <a:t>Defined on 2 variables </a:t>
            </a:r>
            <a:r>
              <a:rPr lang="en-GB" sz="2400" dirty="0">
                <a:latin typeface="Symbol" pitchFamily="18" charset="2"/>
              </a:rPr>
              <a:t>m</a:t>
            </a:r>
            <a:r>
              <a:rPr lang="en-GB" sz="2400" dirty="0"/>
              <a:t> and </a:t>
            </a:r>
            <a:r>
              <a:rPr lang="en-GB" sz="2400" dirty="0">
                <a:latin typeface="Symbol" pitchFamily="18" charset="2"/>
              </a:rPr>
              <a:t>s</a:t>
            </a:r>
            <a:r>
              <a:rPr lang="en-GB" sz="2400" baseline="30000" dirty="0"/>
              <a:t>2</a:t>
            </a:r>
            <a:r>
              <a:rPr lang="en-GB" sz="2400" dirty="0"/>
              <a:t>&gt;0</a:t>
            </a:r>
            <a:endParaRPr lang="en-US" sz="2400" dirty="0"/>
          </a:p>
        </p:txBody>
      </p:sp>
      <p:sp>
        <p:nvSpPr>
          <p:cNvPr id="15" name="Title 1">
            <a:extLst>
              <a:ext uri="{FF2B5EF4-FFF2-40B4-BE49-F238E27FC236}">
                <a16:creationId xmlns:a16="http://schemas.microsoft.com/office/drawing/2014/main" id="{67B11E8C-9B5F-684B-AAF7-F4667A386FBB}"/>
              </a:ext>
            </a:extLst>
          </p:cNvPr>
          <p:cNvSpPr>
            <a:spLocks noGrp="1"/>
          </p:cNvSpPr>
          <p:nvPr>
            <p:ph type="title"/>
          </p:nvPr>
        </p:nvSpPr>
        <p:spPr>
          <a:xfrm>
            <a:off x="0" y="198438"/>
            <a:ext cx="9144000" cy="1143000"/>
          </a:xfrm>
        </p:spPr>
        <p:txBody>
          <a:bodyPr>
            <a:normAutofit/>
          </a:bodyPr>
          <a:lstStyle/>
          <a:p>
            <a:r>
              <a:rPr lang="en-GB" sz="3400" dirty="0" err="1"/>
              <a:t>Modeling</a:t>
            </a:r>
            <a:r>
              <a:rPr lang="en-GB" sz="3400" dirty="0"/>
              <a:t> </a:t>
            </a:r>
            <a:r>
              <a:rPr lang="en-US" sz="3400" dirty="0" err="1"/>
              <a:t>μ</a:t>
            </a:r>
            <a:r>
              <a:rPr lang="en-US" sz="3400" dirty="0"/>
              <a:t>, σ</a:t>
            </a:r>
            <a:r>
              <a:rPr lang="en-US" sz="3400" baseline="30000" dirty="0"/>
              <a:t>2 </a:t>
            </a:r>
            <a:r>
              <a:rPr lang="en-US" sz="3400" dirty="0"/>
              <a:t>as random variables using </a:t>
            </a:r>
            <a:br>
              <a:rPr lang="en-US" sz="3400" dirty="0"/>
            </a:br>
            <a:r>
              <a:rPr lang="en-GB" sz="3400" dirty="0"/>
              <a:t>Normal Inverse Gamma Distribution</a:t>
            </a:r>
            <a:endParaRPr lang="en-US" sz="3400" dirty="0"/>
          </a:p>
        </p:txBody>
      </p:sp>
      <p:sp>
        <p:nvSpPr>
          <p:cNvPr id="16" name="TextBox 15">
            <a:extLst>
              <a:ext uri="{FF2B5EF4-FFF2-40B4-BE49-F238E27FC236}">
                <a16:creationId xmlns:a16="http://schemas.microsoft.com/office/drawing/2014/main" id="{47C4A10D-FBEF-D64E-8D04-51031C2A5411}"/>
              </a:ext>
            </a:extLst>
          </p:cNvPr>
          <p:cNvSpPr txBox="1"/>
          <p:nvPr/>
        </p:nvSpPr>
        <p:spPr>
          <a:xfrm>
            <a:off x="642353" y="5002132"/>
            <a:ext cx="386644" cy="276999"/>
          </a:xfrm>
          <a:prstGeom prst="rect">
            <a:avLst/>
          </a:prstGeom>
          <a:solidFill>
            <a:schemeClr val="bg1"/>
          </a:solidFill>
        </p:spPr>
        <p:txBody>
          <a:bodyPr wrap="none" tIns="0" bIns="0" rtlCol="0">
            <a:spAutoFit/>
          </a:bodyPr>
          <a:lstStyle/>
          <a:p>
            <a:r>
              <a:rPr lang="en-US" dirty="0"/>
              <a:t>σ</a:t>
            </a:r>
            <a:r>
              <a:rPr lang="en-US" baseline="30000" dirty="0"/>
              <a:t>2</a:t>
            </a:r>
            <a:endParaRPr lang="en-US" dirty="0"/>
          </a:p>
        </p:txBody>
      </p:sp>
      <p:sp>
        <p:nvSpPr>
          <p:cNvPr id="17" name="TextBox 16">
            <a:extLst>
              <a:ext uri="{FF2B5EF4-FFF2-40B4-BE49-F238E27FC236}">
                <a16:creationId xmlns:a16="http://schemas.microsoft.com/office/drawing/2014/main" id="{8207F701-F8B1-4A49-9654-FA960EAA1962}"/>
              </a:ext>
            </a:extLst>
          </p:cNvPr>
          <p:cNvSpPr txBox="1"/>
          <p:nvPr/>
        </p:nvSpPr>
        <p:spPr>
          <a:xfrm>
            <a:off x="2053850" y="6282183"/>
            <a:ext cx="311304" cy="276999"/>
          </a:xfrm>
          <a:prstGeom prst="rect">
            <a:avLst/>
          </a:prstGeom>
          <a:solidFill>
            <a:schemeClr val="bg1"/>
          </a:solidFill>
        </p:spPr>
        <p:txBody>
          <a:bodyPr wrap="none" tIns="0" bIns="0" rtlCol="0">
            <a:spAutoFit/>
          </a:bodyPr>
          <a:lstStyle/>
          <a:p>
            <a:r>
              <a:rPr lang="en-US" dirty="0" err="1"/>
              <a:t>μ</a:t>
            </a:r>
            <a:endParaRPr lang="en-US" dirty="0"/>
          </a:p>
        </p:txBody>
      </p:sp>
      <p:sp>
        <p:nvSpPr>
          <p:cNvPr id="21" name="TextBox 20">
            <a:extLst>
              <a:ext uri="{FF2B5EF4-FFF2-40B4-BE49-F238E27FC236}">
                <a16:creationId xmlns:a16="http://schemas.microsoft.com/office/drawing/2014/main" id="{F2EF9123-8727-044D-A4CB-1C0A788B2BAE}"/>
              </a:ext>
            </a:extLst>
          </p:cNvPr>
          <p:cNvSpPr txBox="1"/>
          <p:nvPr/>
        </p:nvSpPr>
        <p:spPr>
          <a:xfrm>
            <a:off x="8302699" y="4533654"/>
            <a:ext cx="386644" cy="276999"/>
          </a:xfrm>
          <a:prstGeom prst="rect">
            <a:avLst/>
          </a:prstGeom>
          <a:solidFill>
            <a:schemeClr val="bg1"/>
          </a:solidFill>
        </p:spPr>
        <p:txBody>
          <a:bodyPr wrap="none" tIns="0" bIns="0" rtlCol="0">
            <a:spAutoFit/>
          </a:bodyPr>
          <a:lstStyle/>
          <a:p>
            <a:r>
              <a:rPr lang="en-US" dirty="0"/>
              <a:t>σ</a:t>
            </a:r>
            <a:r>
              <a:rPr lang="en-US" baseline="30000" dirty="0"/>
              <a:t>2</a:t>
            </a:r>
            <a:endParaRPr lang="en-US" dirty="0"/>
          </a:p>
        </p:txBody>
      </p:sp>
      <p:sp>
        <p:nvSpPr>
          <p:cNvPr id="23" name="TextBox 22">
            <a:extLst>
              <a:ext uri="{FF2B5EF4-FFF2-40B4-BE49-F238E27FC236}">
                <a16:creationId xmlns:a16="http://schemas.microsoft.com/office/drawing/2014/main" id="{70238BD4-234F-FA40-9A07-8A954E340F79}"/>
              </a:ext>
            </a:extLst>
          </p:cNvPr>
          <p:cNvSpPr txBox="1"/>
          <p:nvPr/>
        </p:nvSpPr>
        <p:spPr>
          <a:xfrm>
            <a:off x="1103583" y="4222657"/>
            <a:ext cx="1678345" cy="215444"/>
          </a:xfrm>
          <a:prstGeom prst="rect">
            <a:avLst/>
          </a:prstGeom>
          <a:solidFill>
            <a:schemeClr val="bg1"/>
          </a:solidFill>
        </p:spPr>
        <p:txBody>
          <a:bodyPr wrap="none" lIns="0" tIns="0" rIns="0" bIns="0" rtlCol="0" anchor="ctr" anchorCtr="0">
            <a:spAutoFit/>
          </a:bodyPr>
          <a:lstStyle/>
          <a:p>
            <a:r>
              <a:rPr lang="en-GB" sz="1400" dirty="0">
                <a:latin typeface="Symbol" pitchFamily="18" charset="2"/>
              </a:rPr>
              <a:t>(a, b, g, d) = </a:t>
            </a:r>
            <a:r>
              <a:rPr lang="en-US" sz="1400" dirty="0"/>
              <a:t>(1, 1, 1, 0)</a:t>
            </a:r>
          </a:p>
        </p:txBody>
      </p:sp>
      <p:sp>
        <p:nvSpPr>
          <p:cNvPr id="24" name="TextBox 23">
            <a:extLst>
              <a:ext uri="{FF2B5EF4-FFF2-40B4-BE49-F238E27FC236}">
                <a16:creationId xmlns:a16="http://schemas.microsoft.com/office/drawing/2014/main" id="{AC3349F4-75D8-A14A-BD6B-0B80014A13CA}"/>
              </a:ext>
            </a:extLst>
          </p:cNvPr>
          <p:cNvSpPr txBox="1"/>
          <p:nvPr/>
        </p:nvSpPr>
        <p:spPr>
          <a:xfrm>
            <a:off x="7235874" y="4218801"/>
            <a:ext cx="791883" cy="184666"/>
          </a:xfrm>
          <a:prstGeom prst="rect">
            <a:avLst/>
          </a:prstGeom>
          <a:solidFill>
            <a:schemeClr val="bg1"/>
          </a:solidFill>
        </p:spPr>
        <p:txBody>
          <a:bodyPr wrap="none" lIns="0" tIns="0" rIns="0" bIns="0" rtlCol="0" anchor="ctr" anchorCtr="0">
            <a:spAutoFit/>
          </a:bodyPr>
          <a:lstStyle/>
          <a:p>
            <a:r>
              <a:rPr lang="en-US" sz="1200" dirty="0"/>
              <a:t>(1, 1, 1, -2.0)</a:t>
            </a:r>
          </a:p>
        </p:txBody>
      </p:sp>
      <p:sp>
        <p:nvSpPr>
          <p:cNvPr id="26" name="Rectangle 25">
            <a:extLst>
              <a:ext uri="{FF2B5EF4-FFF2-40B4-BE49-F238E27FC236}">
                <a16:creationId xmlns:a16="http://schemas.microsoft.com/office/drawing/2014/main" id="{4433FA42-FE35-0740-9F8F-4FE8D88C5CCF}"/>
              </a:ext>
            </a:extLst>
          </p:cNvPr>
          <p:cNvSpPr/>
          <p:nvPr/>
        </p:nvSpPr>
        <p:spPr>
          <a:xfrm>
            <a:off x="7116485" y="5208260"/>
            <a:ext cx="1897804" cy="12131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6481A0F-0AD0-2141-9E0A-CF4BC82D8EAD}"/>
              </a:ext>
            </a:extLst>
          </p:cNvPr>
          <p:cNvGrpSpPr/>
          <p:nvPr/>
        </p:nvGrpSpPr>
        <p:grpSpPr>
          <a:xfrm>
            <a:off x="183308" y="1732879"/>
            <a:ext cx="8905803" cy="1098790"/>
            <a:chOff x="1133563" y="1732879"/>
            <a:chExt cx="8905803" cy="1098790"/>
          </a:xfrm>
        </p:grpSpPr>
        <p:pic>
          <p:nvPicPr>
            <p:cNvPr id="19" name="Picture 18" descr="latex-image-1.pdf">
              <a:extLst>
                <a:ext uri="{FF2B5EF4-FFF2-40B4-BE49-F238E27FC236}">
                  <a16:creationId xmlns:a16="http://schemas.microsoft.com/office/drawing/2014/main" id="{6E400608-DC98-F34D-99BF-70E4DA75737F}"/>
                </a:ext>
              </a:extLst>
            </p:cNvPr>
            <p:cNvPicPr>
              <a:picLocks noChangeAspect="1"/>
            </p:cNvPicPr>
            <p:nvPr/>
          </p:nvPicPr>
          <p:blipFill rotWithShape="1">
            <a:blip r:embed="rId5">
              <a:extLst>
                <a:ext uri="{28A0092B-C50C-407E-A947-70E740481C1C}">
                  <a14:useLocalDpi xmlns:a14="http://schemas.microsoft.com/office/drawing/2010/main" val="0"/>
                </a:ext>
              </a:extLst>
            </a:blip>
            <a:srcRect t="35410" r="97018"/>
            <a:stretch/>
          </p:blipFill>
          <p:spPr>
            <a:xfrm>
              <a:off x="1133563" y="2133600"/>
              <a:ext cx="193213" cy="539504"/>
            </a:xfrm>
            <a:prstGeom prst="rect">
              <a:avLst/>
            </a:prstGeom>
          </p:spPr>
        </p:pic>
        <p:pic>
          <p:nvPicPr>
            <p:cNvPr id="20" name="Picture 19">
              <a:extLst>
                <a:ext uri="{FF2B5EF4-FFF2-40B4-BE49-F238E27FC236}">
                  <a16:creationId xmlns:a16="http://schemas.microsoft.com/office/drawing/2014/main" id="{74919991-944B-FA49-ABCF-52CF029FCB01}"/>
                </a:ext>
              </a:extLst>
            </p:cNvPr>
            <p:cNvPicPr>
              <a:picLocks noChangeAspect="1"/>
            </p:cNvPicPr>
            <p:nvPr/>
          </p:nvPicPr>
          <p:blipFill>
            <a:blip r:embed="rId6"/>
            <a:stretch>
              <a:fillRect/>
            </a:stretch>
          </p:blipFill>
          <p:spPr>
            <a:xfrm>
              <a:off x="1352566" y="1732879"/>
              <a:ext cx="8686800" cy="1098790"/>
            </a:xfrm>
            <a:prstGeom prst="rect">
              <a:avLst/>
            </a:prstGeom>
          </p:spPr>
        </p:pic>
      </p:grpSp>
    </p:spTree>
    <p:extLst>
      <p:ext uri="{BB962C8B-B14F-4D97-AF65-F5344CB8AC3E}">
        <p14:creationId xmlns:p14="http://schemas.microsoft.com/office/powerpoint/2010/main" val="3816126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5" name="Picture 5"/>
          <p:cNvPicPr>
            <a:picLocks noChangeAspect="1" noChangeArrowheads="1"/>
          </p:cNvPicPr>
          <p:nvPr/>
        </p:nvPicPr>
        <p:blipFill rotWithShape="1">
          <a:blip r:embed="rId3" cstate="print"/>
          <a:srcRect t="9850"/>
          <a:stretch/>
        </p:blipFill>
        <p:spPr bwMode="auto">
          <a:xfrm>
            <a:off x="703313" y="4191000"/>
            <a:ext cx="7613103" cy="2360928"/>
          </a:xfrm>
          <a:prstGeom prst="rect">
            <a:avLst/>
          </a:prstGeom>
          <a:noFill/>
          <a:ln w="9525">
            <a:noFill/>
            <a:miter lim="800000"/>
            <a:headEnd/>
            <a:tailEnd/>
          </a:ln>
        </p:spPr>
      </p:pic>
      <p:sp>
        <p:nvSpPr>
          <p:cNvPr id="7" name="Rectangle 6"/>
          <p:cNvSpPr/>
          <p:nvPr/>
        </p:nvSpPr>
        <p:spPr>
          <a:xfrm>
            <a:off x="428596" y="2857496"/>
            <a:ext cx="5357850" cy="461665"/>
          </a:xfrm>
          <a:prstGeom prst="rect">
            <a:avLst/>
          </a:prstGeom>
        </p:spPr>
        <p:txBody>
          <a:bodyPr wrap="square">
            <a:spAutoFit/>
          </a:bodyPr>
          <a:lstStyle/>
          <a:p>
            <a:r>
              <a:rPr lang="en-GB" sz="2400" dirty="0"/>
              <a:t>or for short</a:t>
            </a:r>
            <a:endParaRPr lang="en-US" sz="2400" dirty="0"/>
          </a:p>
        </p:txBody>
      </p:sp>
      <p:sp>
        <p:nvSpPr>
          <p:cNvPr id="8" name="TextBox 7"/>
          <p:cNvSpPr txBox="1"/>
          <p:nvPr/>
        </p:nvSpPr>
        <p:spPr>
          <a:xfrm>
            <a:off x="500034" y="3571876"/>
            <a:ext cx="5424532" cy="461665"/>
          </a:xfrm>
          <a:prstGeom prst="rect">
            <a:avLst/>
          </a:prstGeom>
          <a:noFill/>
        </p:spPr>
        <p:txBody>
          <a:bodyPr wrap="none" rtlCol="0">
            <a:spAutoFit/>
          </a:bodyPr>
          <a:lstStyle/>
          <a:p>
            <a:r>
              <a:rPr lang="en-GB" sz="2400" dirty="0"/>
              <a:t>Four parameters</a:t>
            </a:r>
            <a:r>
              <a:rPr lang="en-GB" sz="2400" dirty="0">
                <a:latin typeface="Symbol" pitchFamily="18" charset="2"/>
              </a:rPr>
              <a:t> a &gt; 0, b &gt; 0, g &gt; 0 </a:t>
            </a:r>
            <a:r>
              <a:rPr lang="en-GB" sz="2400" dirty="0"/>
              <a:t>and </a:t>
            </a:r>
            <a:r>
              <a:rPr lang="en-GB" sz="2400" dirty="0">
                <a:latin typeface="Symbol" pitchFamily="18" charset="2"/>
              </a:rPr>
              <a:t>d.</a:t>
            </a:r>
            <a:endParaRPr lang="en-US" sz="2400" dirty="0">
              <a:latin typeface="Symbol" pitchFamily="18" charset="2"/>
            </a:endParaRPr>
          </a:p>
        </p:txBody>
      </p:sp>
      <p:sp>
        <p:nvSpPr>
          <p:cNvPr id="10" name="Footer Placeholder 4"/>
          <p:cNvSpPr>
            <a:spLocks noGrp="1"/>
          </p:cNvSpPr>
          <p:nvPr>
            <p:ph type="ftr" sz="quarter" idx="11"/>
          </p:nvPr>
        </p:nvSpPr>
        <p:spPr>
          <a:xfrm>
            <a:off x="1817279" y="6464300"/>
            <a:ext cx="5112568" cy="365125"/>
          </a:xfrm>
        </p:spPr>
        <p:txBody>
          <a:bodyPr/>
          <a:lstStyle/>
          <a:p>
            <a:r>
              <a:rPr lang="en-CA" dirty="0"/>
              <a:t>Computer vision: models, learning and inference.  ©2011 Simon J.D. Prince</a:t>
            </a:r>
          </a:p>
        </p:txBody>
      </p:sp>
      <p:sp>
        <p:nvSpPr>
          <p:cNvPr id="11" name="Rounded Rectangle 10"/>
          <p:cNvSpPr/>
          <p:nvPr/>
        </p:nvSpPr>
        <p:spPr>
          <a:xfrm>
            <a:off x="2357422" y="2928934"/>
            <a:ext cx="5857916" cy="642942"/>
          </a:xfrm>
          <a:prstGeom prst="roundRect">
            <a:avLst/>
          </a:prstGeom>
          <a:noFill/>
          <a:ln w="381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5862" y="3039761"/>
            <a:ext cx="5724000" cy="383426"/>
          </a:xfrm>
          <a:prstGeom prst="rect">
            <a:avLst/>
          </a:prstGeom>
        </p:spPr>
      </p:pic>
      <p:sp>
        <p:nvSpPr>
          <p:cNvPr id="3" name="Rectangle 2"/>
          <p:cNvSpPr/>
          <p:nvPr/>
        </p:nvSpPr>
        <p:spPr>
          <a:xfrm>
            <a:off x="3479800" y="4084341"/>
            <a:ext cx="3606800" cy="21640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7158" y="1339836"/>
            <a:ext cx="5357850" cy="461665"/>
          </a:xfrm>
          <a:prstGeom prst="rect">
            <a:avLst/>
          </a:prstGeom>
        </p:spPr>
        <p:txBody>
          <a:bodyPr wrap="square">
            <a:spAutoFit/>
          </a:bodyPr>
          <a:lstStyle/>
          <a:p>
            <a:r>
              <a:rPr lang="en-GB" sz="2400" dirty="0"/>
              <a:t>Defined on 2 variables </a:t>
            </a:r>
            <a:r>
              <a:rPr lang="en-GB" sz="2400" dirty="0">
                <a:latin typeface="Symbol" pitchFamily="18" charset="2"/>
              </a:rPr>
              <a:t>m</a:t>
            </a:r>
            <a:r>
              <a:rPr lang="en-GB" sz="2400" dirty="0"/>
              <a:t> and </a:t>
            </a:r>
            <a:r>
              <a:rPr lang="en-GB" sz="2400" dirty="0">
                <a:latin typeface="Symbol" pitchFamily="18" charset="2"/>
              </a:rPr>
              <a:t>s</a:t>
            </a:r>
            <a:r>
              <a:rPr lang="en-GB" sz="2400" baseline="30000" dirty="0"/>
              <a:t>2</a:t>
            </a:r>
            <a:r>
              <a:rPr lang="en-GB" sz="2400" dirty="0"/>
              <a:t>&gt;0</a:t>
            </a:r>
            <a:endParaRPr lang="en-US" sz="2400" dirty="0"/>
          </a:p>
        </p:txBody>
      </p:sp>
      <p:sp>
        <p:nvSpPr>
          <p:cNvPr id="15" name="Title 1">
            <a:extLst>
              <a:ext uri="{FF2B5EF4-FFF2-40B4-BE49-F238E27FC236}">
                <a16:creationId xmlns:a16="http://schemas.microsoft.com/office/drawing/2014/main" id="{67B11E8C-9B5F-684B-AAF7-F4667A386FBB}"/>
              </a:ext>
            </a:extLst>
          </p:cNvPr>
          <p:cNvSpPr>
            <a:spLocks noGrp="1"/>
          </p:cNvSpPr>
          <p:nvPr>
            <p:ph type="title"/>
          </p:nvPr>
        </p:nvSpPr>
        <p:spPr>
          <a:xfrm>
            <a:off x="0" y="198438"/>
            <a:ext cx="9144000" cy="1143000"/>
          </a:xfrm>
        </p:spPr>
        <p:txBody>
          <a:bodyPr>
            <a:normAutofit/>
          </a:bodyPr>
          <a:lstStyle/>
          <a:p>
            <a:r>
              <a:rPr lang="en-GB" sz="3400" dirty="0" err="1"/>
              <a:t>Modeling</a:t>
            </a:r>
            <a:r>
              <a:rPr lang="en-GB" sz="3400" dirty="0"/>
              <a:t> </a:t>
            </a:r>
            <a:r>
              <a:rPr lang="en-US" sz="3400" dirty="0" err="1"/>
              <a:t>μ</a:t>
            </a:r>
            <a:r>
              <a:rPr lang="en-US" sz="3400" dirty="0"/>
              <a:t>, σ</a:t>
            </a:r>
            <a:r>
              <a:rPr lang="en-US" sz="3400" baseline="30000" dirty="0"/>
              <a:t>2 </a:t>
            </a:r>
            <a:r>
              <a:rPr lang="en-US" sz="3400" dirty="0"/>
              <a:t>as random variables using </a:t>
            </a:r>
            <a:br>
              <a:rPr lang="en-US" sz="3400" dirty="0"/>
            </a:br>
            <a:r>
              <a:rPr lang="en-GB" sz="3400" dirty="0"/>
              <a:t>Normal Inverse Gamma Distribution</a:t>
            </a:r>
            <a:endParaRPr lang="en-US" sz="3400" dirty="0"/>
          </a:p>
        </p:txBody>
      </p:sp>
      <p:sp>
        <p:nvSpPr>
          <p:cNvPr id="16" name="TextBox 15">
            <a:extLst>
              <a:ext uri="{FF2B5EF4-FFF2-40B4-BE49-F238E27FC236}">
                <a16:creationId xmlns:a16="http://schemas.microsoft.com/office/drawing/2014/main" id="{47C4A10D-FBEF-D64E-8D04-51031C2A5411}"/>
              </a:ext>
            </a:extLst>
          </p:cNvPr>
          <p:cNvSpPr txBox="1"/>
          <p:nvPr/>
        </p:nvSpPr>
        <p:spPr>
          <a:xfrm>
            <a:off x="642353" y="5002132"/>
            <a:ext cx="386644" cy="276999"/>
          </a:xfrm>
          <a:prstGeom prst="rect">
            <a:avLst/>
          </a:prstGeom>
          <a:solidFill>
            <a:schemeClr val="bg1"/>
          </a:solidFill>
        </p:spPr>
        <p:txBody>
          <a:bodyPr wrap="none" tIns="0" bIns="0" rtlCol="0">
            <a:spAutoFit/>
          </a:bodyPr>
          <a:lstStyle/>
          <a:p>
            <a:r>
              <a:rPr lang="en-US" dirty="0"/>
              <a:t>σ</a:t>
            </a:r>
            <a:r>
              <a:rPr lang="en-US" baseline="30000" dirty="0"/>
              <a:t>2</a:t>
            </a:r>
            <a:endParaRPr lang="en-US" dirty="0"/>
          </a:p>
        </p:txBody>
      </p:sp>
      <p:sp>
        <p:nvSpPr>
          <p:cNvPr id="17" name="TextBox 16">
            <a:extLst>
              <a:ext uri="{FF2B5EF4-FFF2-40B4-BE49-F238E27FC236}">
                <a16:creationId xmlns:a16="http://schemas.microsoft.com/office/drawing/2014/main" id="{8207F701-F8B1-4A49-9654-FA960EAA1962}"/>
              </a:ext>
            </a:extLst>
          </p:cNvPr>
          <p:cNvSpPr txBox="1"/>
          <p:nvPr/>
        </p:nvSpPr>
        <p:spPr>
          <a:xfrm>
            <a:off x="2053850" y="6282183"/>
            <a:ext cx="311304" cy="276999"/>
          </a:xfrm>
          <a:prstGeom prst="rect">
            <a:avLst/>
          </a:prstGeom>
          <a:solidFill>
            <a:schemeClr val="bg1"/>
          </a:solidFill>
        </p:spPr>
        <p:txBody>
          <a:bodyPr wrap="none" tIns="0" bIns="0" rtlCol="0">
            <a:spAutoFit/>
          </a:bodyPr>
          <a:lstStyle/>
          <a:p>
            <a:r>
              <a:rPr lang="en-US" dirty="0" err="1"/>
              <a:t>μ</a:t>
            </a:r>
            <a:endParaRPr lang="en-US" dirty="0"/>
          </a:p>
        </p:txBody>
      </p:sp>
      <p:sp>
        <p:nvSpPr>
          <p:cNvPr id="20" name="TextBox 19">
            <a:extLst>
              <a:ext uri="{FF2B5EF4-FFF2-40B4-BE49-F238E27FC236}">
                <a16:creationId xmlns:a16="http://schemas.microsoft.com/office/drawing/2014/main" id="{CD203C71-9E49-624D-ACB4-60552B9EA7B0}"/>
              </a:ext>
            </a:extLst>
          </p:cNvPr>
          <p:cNvSpPr txBox="1"/>
          <p:nvPr/>
        </p:nvSpPr>
        <p:spPr>
          <a:xfrm>
            <a:off x="7637403" y="6148954"/>
            <a:ext cx="311304" cy="276999"/>
          </a:xfrm>
          <a:prstGeom prst="rect">
            <a:avLst/>
          </a:prstGeom>
          <a:solidFill>
            <a:schemeClr val="bg1"/>
          </a:solidFill>
        </p:spPr>
        <p:txBody>
          <a:bodyPr wrap="none" tIns="0" bIns="0" rtlCol="0">
            <a:spAutoFit/>
          </a:bodyPr>
          <a:lstStyle/>
          <a:p>
            <a:r>
              <a:rPr lang="en-US" dirty="0" err="1"/>
              <a:t>μ</a:t>
            </a:r>
            <a:endParaRPr lang="en-US" dirty="0"/>
          </a:p>
        </p:txBody>
      </p:sp>
      <p:sp>
        <p:nvSpPr>
          <p:cNvPr id="21" name="TextBox 20">
            <a:extLst>
              <a:ext uri="{FF2B5EF4-FFF2-40B4-BE49-F238E27FC236}">
                <a16:creationId xmlns:a16="http://schemas.microsoft.com/office/drawing/2014/main" id="{F2EF9123-8727-044D-A4CB-1C0A788B2BAE}"/>
              </a:ext>
            </a:extLst>
          </p:cNvPr>
          <p:cNvSpPr txBox="1"/>
          <p:nvPr/>
        </p:nvSpPr>
        <p:spPr>
          <a:xfrm>
            <a:off x="8302699" y="4533654"/>
            <a:ext cx="386644" cy="276999"/>
          </a:xfrm>
          <a:prstGeom prst="rect">
            <a:avLst/>
          </a:prstGeom>
          <a:solidFill>
            <a:schemeClr val="bg1"/>
          </a:solidFill>
        </p:spPr>
        <p:txBody>
          <a:bodyPr wrap="none" tIns="0" bIns="0" rtlCol="0">
            <a:spAutoFit/>
          </a:bodyPr>
          <a:lstStyle/>
          <a:p>
            <a:r>
              <a:rPr lang="en-US" dirty="0"/>
              <a:t>σ</a:t>
            </a:r>
            <a:r>
              <a:rPr lang="en-US" baseline="30000" dirty="0"/>
              <a:t>2</a:t>
            </a:r>
            <a:endParaRPr lang="en-US" dirty="0"/>
          </a:p>
        </p:txBody>
      </p:sp>
      <p:sp>
        <p:nvSpPr>
          <p:cNvPr id="22" name="TextBox 21">
            <a:extLst>
              <a:ext uri="{FF2B5EF4-FFF2-40B4-BE49-F238E27FC236}">
                <a16:creationId xmlns:a16="http://schemas.microsoft.com/office/drawing/2014/main" id="{2A703F88-9704-2F49-9DE3-DCCA9A306386}"/>
              </a:ext>
            </a:extLst>
          </p:cNvPr>
          <p:cNvSpPr txBox="1"/>
          <p:nvPr/>
        </p:nvSpPr>
        <p:spPr>
          <a:xfrm>
            <a:off x="8309558" y="5445002"/>
            <a:ext cx="386644" cy="276999"/>
          </a:xfrm>
          <a:prstGeom prst="rect">
            <a:avLst/>
          </a:prstGeom>
          <a:solidFill>
            <a:schemeClr val="bg1"/>
          </a:solidFill>
        </p:spPr>
        <p:txBody>
          <a:bodyPr wrap="none" tIns="0" bIns="0" rtlCol="0">
            <a:spAutoFit/>
          </a:bodyPr>
          <a:lstStyle/>
          <a:p>
            <a:r>
              <a:rPr lang="en-US" dirty="0"/>
              <a:t>σ</a:t>
            </a:r>
            <a:r>
              <a:rPr lang="en-US" baseline="30000" dirty="0"/>
              <a:t>2</a:t>
            </a:r>
            <a:endParaRPr lang="en-US" dirty="0"/>
          </a:p>
        </p:txBody>
      </p:sp>
      <p:sp>
        <p:nvSpPr>
          <p:cNvPr id="23" name="TextBox 22">
            <a:extLst>
              <a:ext uri="{FF2B5EF4-FFF2-40B4-BE49-F238E27FC236}">
                <a16:creationId xmlns:a16="http://schemas.microsoft.com/office/drawing/2014/main" id="{70238BD4-234F-FA40-9A07-8A954E340F79}"/>
              </a:ext>
            </a:extLst>
          </p:cNvPr>
          <p:cNvSpPr txBox="1"/>
          <p:nvPr/>
        </p:nvSpPr>
        <p:spPr>
          <a:xfrm>
            <a:off x="1103583" y="4222657"/>
            <a:ext cx="1678345" cy="215444"/>
          </a:xfrm>
          <a:prstGeom prst="rect">
            <a:avLst/>
          </a:prstGeom>
          <a:solidFill>
            <a:schemeClr val="bg1"/>
          </a:solidFill>
        </p:spPr>
        <p:txBody>
          <a:bodyPr wrap="none" lIns="0" tIns="0" rIns="0" bIns="0" rtlCol="0" anchor="ctr" anchorCtr="0">
            <a:spAutoFit/>
          </a:bodyPr>
          <a:lstStyle/>
          <a:p>
            <a:r>
              <a:rPr lang="en-GB" sz="1400" dirty="0">
                <a:latin typeface="Symbol" pitchFamily="18" charset="2"/>
              </a:rPr>
              <a:t>(a, b, g, d) = </a:t>
            </a:r>
            <a:r>
              <a:rPr lang="en-US" sz="1400" dirty="0"/>
              <a:t>(1, 1, 1, 0)</a:t>
            </a:r>
          </a:p>
        </p:txBody>
      </p:sp>
      <p:sp>
        <p:nvSpPr>
          <p:cNvPr id="24" name="TextBox 23">
            <a:extLst>
              <a:ext uri="{FF2B5EF4-FFF2-40B4-BE49-F238E27FC236}">
                <a16:creationId xmlns:a16="http://schemas.microsoft.com/office/drawing/2014/main" id="{AC3349F4-75D8-A14A-BD6B-0B80014A13CA}"/>
              </a:ext>
            </a:extLst>
          </p:cNvPr>
          <p:cNvSpPr txBox="1"/>
          <p:nvPr/>
        </p:nvSpPr>
        <p:spPr>
          <a:xfrm>
            <a:off x="7235874" y="4218801"/>
            <a:ext cx="791883" cy="184666"/>
          </a:xfrm>
          <a:prstGeom prst="rect">
            <a:avLst/>
          </a:prstGeom>
          <a:solidFill>
            <a:schemeClr val="bg1"/>
          </a:solidFill>
        </p:spPr>
        <p:txBody>
          <a:bodyPr wrap="none" lIns="0" tIns="0" rIns="0" bIns="0" rtlCol="0" anchor="ctr" anchorCtr="0">
            <a:spAutoFit/>
          </a:bodyPr>
          <a:lstStyle/>
          <a:p>
            <a:r>
              <a:rPr lang="en-US" sz="1200" dirty="0"/>
              <a:t>(1, 1, 1, -2.0)</a:t>
            </a:r>
          </a:p>
        </p:txBody>
      </p:sp>
      <p:sp>
        <p:nvSpPr>
          <p:cNvPr id="25" name="TextBox 24">
            <a:extLst>
              <a:ext uri="{FF2B5EF4-FFF2-40B4-BE49-F238E27FC236}">
                <a16:creationId xmlns:a16="http://schemas.microsoft.com/office/drawing/2014/main" id="{B728F462-5C8A-CE48-B3B6-96D1B37E85C4}"/>
              </a:ext>
            </a:extLst>
          </p:cNvPr>
          <p:cNvSpPr txBox="1"/>
          <p:nvPr/>
        </p:nvSpPr>
        <p:spPr>
          <a:xfrm>
            <a:off x="7236776" y="5243919"/>
            <a:ext cx="822341" cy="184666"/>
          </a:xfrm>
          <a:prstGeom prst="rect">
            <a:avLst/>
          </a:prstGeom>
          <a:solidFill>
            <a:schemeClr val="bg1"/>
          </a:solidFill>
        </p:spPr>
        <p:txBody>
          <a:bodyPr wrap="none" lIns="0" tIns="0" rIns="0" bIns="0" rtlCol="0" anchor="ctr" anchorCtr="0">
            <a:spAutoFit/>
          </a:bodyPr>
          <a:lstStyle/>
          <a:p>
            <a:r>
              <a:rPr lang="en-US" sz="1200" dirty="0"/>
              <a:t>(1, 1, 1, +2.0)</a:t>
            </a:r>
          </a:p>
        </p:txBody>
      </p:sp>
      <p:grpSp>
        <p:nvGrpSpPr>
          <p:cNvPr id="26" name="Group 25">
            <a:extLst>
              <a:ext uri="{FF2B5EF4-FFF2-40B4-BE49-F238E27FC236}">
                <a16:creationId xmlns:a16="http://schemas.microsoft.com/office/drawing/2014/main" id="{BE282E3C-2FEA-BC46-8E4D-CB8A8DB462E5}"/>
              </a:ext>
            </a:extLst>
          </p:cNvPr>
          <p:cNvGrpSpPr/>
          <p:nvPr/>
        </p:nvGrpSpPr>
        <p:grpSpPr>
          <a:xfrm>
            <a:off x="183308" y="1732879"/>
            <a:ext cx="8905803" cy="1098790"/>
            <a:chOff x="1133563" y="1732879"/>
            <a:chExt cx="8905803" cy="1098790"/>
          </a:xfrm>
        </p:grpSpPr>
        <p:pic>
          <p:nvPicPr>
            <p:cNvPr id="27" name="Picture 26" descr="latex-image-1.pdf">
              <a:extLst>
                <a:ext uri="{FF2B5EF4-FFF2-40B4-BE49-F238E27FC236}">
                  <a16:creationId xmlns:a16="http://schemas.microsoft.com/office/drawing/2014/main" id="{EF177AED-B89D-0D4E-858F-87D14C4E31FB}"/>
                </a:ext>
              </a:extLst>
            </p:cNvPr>
            <p:cNvPicPr>
              <a:picLocks noChangeAspect="1"/>
            </p:cNvPicPr>
            <p:nvPr/>
          </p:nvPicPr>
          <p:blipFill rotWithShape="1">
            <a:blip r:embed="rId5">
              <a:extLst>
                <a:ext uri="{28A0092B-C50C-407E-A947-70E740481C1C}">
                  <a14:useLocalDpi xmlns:a14="http://schemas.microsoft.com/office/drawing/2010/main" val="0"/>
                </a:ext>
              </a:extLst>
            </a:blip>
            <a:srcRect t="35410" r="97018"/>
            <a:stretch/>
          </p:blipFill>
          <p:spPr>
            <a:xfrm>
              <a:off x="1133563" y="2133600"/>
              <a:ext cx="193213" cy="539504"/>
            </a:xfrm>
            <a:prstGeom prst="rect">
              <a:avLst/>
            </a:prstGeom>
          </p:spPr>
        </p:pic>
        <p:pic>
          <p:nvPicPr>
            <p:cNvPr id="28" name="Picture 27">
              <a:extLst>
                <a:ext uri="{FF2B5EF4-FFF2-40B4-BE49-F238E27FC236}">
                  <a16:creationId xmlns:a16="http://schemas.microsoft.com/office/drawing/2014/main" id="{35206B7D-3EA0-5E4D-8DC1-DEC9E9FB950E}"/>
                </a:ext>
              </a:extLst>
            </p:cNvPr>
            <p:cNvPicPr>
              <a:picLocks noChangeAspect="1"/>
            </p:cNvPicPr>
            <p:nvPr/>
          </p:nvPicPr>
          <p:blipFill>
            <a:blip r:embed="rId6"/>
            <a:stretch>
              <a:fillRect/>
            </a:stretch>
          </p:blipFill>
          <p:spPr>
            <a:xfrm>
              <a:off x="1352566" y="1732879"/>
              <a:ext cx="8686800" cy="1098790"/>
            </a:xfrm>
            <a:prstGeom prst="rect">
              <a:avLst/>
            </a:prstGeom>
          </p:spPr>
        </p:pic>
      </p:grpSp>
    </p:spTree>
    <p:extLst>
      <p:ext uri="{BB962C8B-B14F-4D97-AF65-F5344CB8AC3E}">
        <p14:creationId xmlns:p14="http://schemas.microsoft.com/office/powerpoint/2010/main" val="209750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5" name="Picture 5"/>
          <p:cNvPicPr>
            <a:picLocks noChangeAspect="1" noChangeArrowheads="1"/>
          </p:cNvPicPr>
          <p:nvPr/>
        </p:nvPicPr>
        <p:blipFill rotWithShape="1">
          <a:blip r:embed="rId3" cstate="print"/>
          <a:srcRect t="9850"/>
          <a:stretch/>
        </p:blipFill>
        <p:spPr bwMode="auto">
          <a:xfrm>
            <a:off x="703313" y="4191000"/>
            <a:ext cx="7613103" cy="2360928"/>
          </a:xfrm>
          <a:prstGeom prst="rect">
            <a:avLst/>
          </a:prstGeom>
          <a:noFill/>
          <a:ln w="9525">
            <a:noFill/>
            <a:miter lim="800000"/>
            <a:headEnd/>
            <a:tailEnd/>
          </a:ln>
        </p:spPr>
      </p:pic>
      <p:sp>
        <p:nvSpPr>
          <p:cNvPr id="7" name="Rectangle 6"/>
          <p:cNvSpPr/>
          <p:nvPr/>
        </p:nvSpPr>
        <p:spPr>
          <a:xfrm>
            <a:off x="428596" y="2857496"/>
            <a:ext cx="5357850" cy="461665"/>
          </a:xfrm>
          <a:prstGeom prst="rect">
            <a:avLst/>
          </a:prstGeom>
        </p:spPr>
        <p:txBody>
          <a:bodyPr wrap="square">
            <a:spAutoFit/>
          </a:bodyPr>
          <a:lstStyle/>
          <a:p>
            <a:r>
              <a:rPr lang="en-GB" sz="2400" dirty="0"/>
              <a:t>or for short</a:t>
            </a:r>
            <a:endParaRPr lang="en-US" sz="2400" dirty="0"/>
          </a:p>
        </p:txBody>
      </p:sp>
      <p:sp>
        <p:nvSpPr>
          <p:cNvPr id="8" name="TextBox 7"/>
          <p:cNvSpPr txBox="1"/>
          <p:nvPr/>
        </p:nvSpPr>
        <p:spPr>
          <a:xfrm>
            <a:off x="500034" y="3571876"/>
            <a:ext cx="5424532" cy="461665"/>
          </a:xfrm>
          <a:prstGeom prst="rect">
            <a:avLst/>
          </a:prstGeom>
          <a:noFill/>
        </p:spPr>
        <p:txBody>
          <a:bodyPr wrap="none" rtlCol="0">
            <a:spAutoFit/>
          </a:bodyPr>
          <a:lstStyle/>
          <a:p>
            <a:r>
              <a:rPr lang="en-GB" sz="2400" dirty="0"/>
              <a:t>Four parameters</a:t>
            </a:r>
            <a:r>
              <a:rPr lang="en-GB" sz="2400" dirty="0">
                <a:latin typeface="Symbol" pitchFamily="18" charset="2"/>
              </a:rPr>
              <a:t> a &gt; 0, b &gt; 0, g &gt; 0 </a:t>
            </a:r>
            <a:r>
              <a:rPr lang="en-GB" sz="2400" dirty="0"/>
              <a:t>and </a:t>
            </a:r>
            <a:r>
              <a:rPr lang="en-GB" sz="2400" dirty="0">
                <a:latin typeface="Symbol" pitchFamily="18" charset="2"/>
              </a:rPr>
              <a:t>d.</a:t>
            </a:r>
            <a:endParaRPr lang="en-US" sz="2400" dirty="0">
              <a:latin typeface="Symbol" pitchFamily="18" charset="2"/>
            </a:endParaRPr>
          </a:p>
        </p:txBody>
      </p:sp>
      <p:sp>
        <p:nvSpPr>
          <p:cNvPr id="11" name="Rounded Rectangle 10"/>
          <p:cNvSpPr/>
          <p:nvPr/>
        </p:nvSpPr>
        <p:spPr>
          <a:xfrm>
            <a:off x="2357422" y="2928934"/>
            <a:ext cx="5857916" cy="642942"/>
          </a:xfrm>
          <a:prstGeom prst="roundRect">
            <a:avLst/>
          </a:prstGeom>
          <a:noFill/>
          <a:ln w="381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5862" y="3039761"/>
            <a:ext cx="5724000" cy="383426"/>
          </a:xfrm>
          <a:prstGeom prst="rect">
            <a:avLst/>
          </a:prstGeom>
        </p:spPr>
      </p:pic>
      <p:sp>
        <p:nvSpPr>
          <p:cNvPr id="3" name="Rectangle 2"/>
          <p:cNvSpPr/>
          <p:nvPr/>
        </p:nvSpPr>
        <p:spPr>
          <a:xfrm>
            <a:off x="3479800" y="4084341"/>
            <a:ext cx="2444766" cy="21640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7158" y="1339836"/>
            <a:ext cx="5357850" cy="461665"/>
          </a:xfrm>
          <a:prstGeom prst="rect">
            <a:avLst/>
          </a:prstGeom>
        </p:spPr>
        <p:txBody>
          <a:bodyPr wrap="square">
            <a:spAutoFit/>
          </a:bodyPr>
          <a:lstStyle/>
          <a:p>
            <a:r>
              <a:rPr lang="en-GB" sz="2400" dirty="0"/>
              <a:t>Defined on 2 variables </a:t>
            </a:r>
            <a:r>
              <a:rPr lang="en-GB" sz="2400" dirty="0">
                <a:latin typeface="Symbol" pitchFamily="18" charset="2"/>
              </a:rPr>
              <a:t>m</a:t>
            </a:r>
            <a:r>
              <a:rPr lang="en-GB" sz="2400" dirty="0"/>
              <a:t> and </a:t>
            </a:r>
            <a:r>
              <a:rPr lang="en-GB" sz="2400" dirty="0">
                <a:latin typeface="Symbol" pitchFamily="18" charset="2"/>
              </a:rPr>
              <a:t>s</a:t>
            </a:r>
            <a:r>
              <a:rPr lang="en-GB" sz="2400" baseline="30000" dirty="0"/>
              <a:t>2</a:t>
            </a:r>
            <a:r>
              <a:rPr lang="en-GB" sz="2400" dirty="0"/>
              <a:t>&gt;0</a:t>
            </a:r>
            <a:endParaRPr lang="en-US" sz="2400" dirty="0"/>
          </a:p>
        </p:txBody>
      </p:sp>
      <p:sp>
        <p:nvSpPr>
          <p:cNvPr id="15" name="Title 1">
            <a:extLst>
              <a:ext uri="{FF2B5EF4-FFF2-40B4-BE49-F238E27FC236}">
                <a16:creationId xmlns:a16="http://schemas.microsoft.com/office/drawing/2014/main" id="{D89E8BD0-1E30-4C4A-9719-489194BF7578}"/>
              </a:ext>
            </a:extLst>
          </p:cNvPr>
          <p:cNvSpPr>
            <a:spLocks noGrp="1"/>
          </p:cNvSpPr>
          <p:nvPr>
            <p:ph type="title"/>
          </p:nvPr>
        </p:nvSpPr>
        <p:spPr>
          <a:xfrm>
            <a:off x="0" y="198438"/>
            <a:ext cx="9144000" cy="1143000"/>
          </a:xfrm>
        </p:spPr>
        <p:txBody>
          <a:bodyPr>
            <a:normAutofit/>
          </a:bodyPr>
          <a:lstStyle/>
          <a:p>
            <a:r>
              <a:rPr lang="en-GB" sz="3400" dirty="0" err="1"/>
              <a:t>Modeling</a:t>
            </a:r>
            <a:r>
              <a:rPr lang="en-GB" sz="3400" dirty="0"/>
              <a:t> </a:t>
            </a:r>
            <a:r>
              <a:rPr lang="en-US" sz="3400" dirty="0" err="1"/>
              <a:t>μ</a:t>
            </a:r>
            <a:r>
              <a:rPr lang="en-US" sz="3400" dirty="0"/>
              <a:t>, σ</a:t>
            </a:r>
            <a:r>
              <a:rPr lang="en-US" sz="3400" baseline="30000" dirty="0"/>
              <a:t>2 </a:t>
            </a:r>
            <a:r>
              <a:rPr lang="en-US" sz="3400" dirty="0"/>
              <a:t>as random variables using </a:t>
            </a:r>
            <a:br>
              <a:rPr lang="en-US" sz="3400" dirty="0"/>
            </a:br>
            <a:r>
              <a:rPr lang="en-GB" sz="3400" dirty="0"/>
              <a:t>Normal Inverse Gamma Distribution</a:t>
            </a:r>
            <a:endParaRPr lang="en-US" sz="3400" dirty="0"/>
          </a:p>
        </p:txBody>
      </p:sp>
      <p:sp>
        <p:nvSpPr>
          <p:cNvPr id="16" name="Footer Placeholder 4">
            <a:extLst>
              <a:ext uri="{FF2B5EF4-FFF2-40B4-BE49-F238E27FC236}">
                <a16:creationId xmlns:a16="http://schemas.microsoft.com/office/drawing/2014/main" id="{0C091CA2-7CCB-0C47-BAFA-DD4F41D797CB}"/>
              </a:ext>
            </a:extLst>
          </p:cNvPr>
          <p:cNvSpPr>
            <a:spLocks noGrp="1"/>
          </p:cNvSpPr>
          <p:nvPr>
            <p:ph type="ftr" sz="quarter" idx="11"/>
          </p:nvPr>
        </p:nvSpPr>
        <p:spPr>
          <a:xfrm>
            <a:off x="1817279" y="6464300"/>
            <a:ext cx="5112568" cy="365125"/>
          </a:xfrm>
        </p:spPr>
        <p:txBody>
          <a:bodyPr/>
          <a:lstStyle/>
          <a:p>
            <a:r>
              <a:rPr lang="en-CA" dirty="0"/>
              <a:t>Computer vision: models, learning and inference.  ©2011 Simon J.D. Prince</a:t>
            </a:r>
          </a:p>
        </p:txBody>
      </p:sp>
      <p:sp>
        <p:nvSpPr>
          <p:cNvPr id="17" name="TextBox 16">
            <a:extLst>
              <a:ext uri="{FF2B5EF4-FFF2-40B4-BE49-F238E27FC236}">
                <a16:creationId xmlns:a16="http://schemas.microsoft.com/office/drawing/2014/main" id="{18A5F593-5F94-464A-B72D-C4799A0B5C24}"/>
              </a:ext>
            </a:extLst>
          </p:cNvPr>
          <p:cNvSpPr txBox="1"/>
          <p:nvPr/>
        </p:nvSpPr>
        <p:spPr>
          <a:xfrm>
            <a:off x="642353" y="5002132"/>
            <a:ext cx="386644" cy="276999"/>
          </a:xfrm>
          <a:prstGeom prst="rect">
            <a:avLst/>
          </a:prstGeom>
          <a:solidFill>
            <a:schemeClr val="bg1"/>
          </a:solidFill>
        </p:spPr>
        <p:txBody>
          <a:bodyPr wrap="none" tIns="0" bIns="0" rtlCol="0">
            <a:spAutoFit/>
          </a:bodyPr>
          <a:lstStyle/>
          <a:p>
            <a:r>
              <a:rPr lang="en-US" dirty="0"/>
              <a:t>σ</a:t>
            </a:r>
            <a:r>
              <a:rPr lang="en-US" baseline="30000" dirty="0"/>
              <a:t>2</a:t>
            </a:r>
            <a:endParaRPr lang="en-US" dirty="0"/>
          </a:p>
        </p:txBody>
      </p:sp>
      <p:sp>
        <p:nvSpPr>
          <p:cNvPr id="18" name="TextBox 17">
            <a:extLst>
              <a:ext uri="{FF2B5EF4-FFF2-40B4-BE49-F238E27FC236}">
                <a16:creationId xmlns:a16="http://schemas.microsoft.com/office/drawing/2014/main" id="{0B8BE6DE-2876-B14D-BF6E-48D878140F66}"/>
              </a:ext>
            </a:extLst>
          </p:cNvPr>
          <p:cNvSpPr txBox="1"/>
          <p:nvPr/>
        </p:nvSpPr>
        <p:spPr>
          <a:xfrm>
            <a:off x="2053850" y="6282183"/>
            <a:ext cx="311304" cy="276999"/>
          </a:xfrm>
          <a:prstGeom prst="rect">
            <a:avLst/>
          </a:prstGeom>
          <a:solidFill>
            <a:schemeClr val="bg1"/>
          </a:solidFill>
        </p:spPr>
        <p:txBody>
          <a:bodyPr wrap="none" tIns="0" bIns="0" rtlCol="0">
            <a:spAutoFit/>
          </a:bodyPr>
          <a:lstStyle/>
          <a:p>
            <a:r>
              <a:rPr lang="en-US" dirty="0" err="1"/>
              <a:t>μ</a:t>
            </a:r>
            <a:endParaRPr lang="en-US" dirty="0"/>
          </a:p>
        </p:txBody>
      </p:sp>
      <p:sp>
        <p:nvSpPr>
          <p:cNvPr id="20" name="TextBox 19">
            <a:extLst>
              <a:ext uri="{FF2B5EF4-FFF2-40B4-BE49-F238E27FC236}">
                <a16:creationId xmlns:a16="http://schemas.microsoft.com/office/drawing/2014/main" id="{E929DDC1-805E-DA49-B8BD-81770F7E99BA}"/>
              </a:ext>
            </a:extLst>
          </p:cNvPr>
          <p:cNvSpPr txBox="1"/>
          <p:nvPr/>
        </p:nvSpPr>
        <p:spPr>
          <a:xfrm>
            <a:off x="6398441" y="6148954"/>
            <a:ext cx="311304" cy="276999"/>
          </a:xfrm>
          <a:prstGeom prst="rect">
            <a:avLst/>
          </a:prstGeom>
          <a:solidFill>
            <a:schemeClr val="bg1"/>
          </a:solidFill>
        </p:spPr>
        <p:txBody>
          <a:bodyPr wrap="none" tIns="0" bIns="0" rtlCol="0">
            <a:spAutoFit/>
          </a:bodyPr>
          <a:lstStyle/>
          <a:p>
            <a:r>
              <a:rPr lang="en-US" dirty="0" err="1"/>
              <a:t>μ</a:t>
            </a:r>
            <a:endParaRPr lang="en-US" dirty="0"/>
          </a:p>
        </p:txBody>
      </p:sp>
      <p:sp>
        <p:nvSpPr>
          <p:cNvPr id="21" name="TextBox 20">
            <a:extLst>
              <a:ext uri="{FF2B5EF4-FFF2-40B4-BE49-F238E27FC236}">
                <a16:creationId xmlns:a16="http://schemas.microsoft.com/office/drawing/2014/main" id="{3B572967-DB20-A448-9825-027939E6CD36}"/>
              </a:ext>
            </a:extLst>
          </p:cNvPr>
          <p:cNvSpPr txBox="1"/>
          <p:nvPr/>
        </p:nvSpPr>
        <p:spPr>
          <a:xfrm>
            <a:off x="7637403" y="6148954"/>
            <a:ext cx="311304" cy="276999"/>
          </a:xfrm>
          <a:prstGeom prst="rect">
            <a:avLst/>
          </a:prstGeom>
          <a:solidFill>
            <a:schemeClr val="bg1"/>
          </a:solidFill>
        </p:spPr>
        <p:txBody>
          <a:bodyPr wrap="none" tIns="0" bIns="0" rtlCol="0">
            <a:spAutoFit/>
          </a:bodyPr>
          <a:lstStyle/>
          <a:p>
            <a:r>
              <a:rPr lang="en-US" dirty="0" err="1"/>
              <a:t>μ</a:t>
            </a:r>
            <a:endParaRPr lang="en-US" dirty="0"/>
          </a:p>
        </p:txBody>
      </p:sp>
      <p:sp>
        <p:nvSpPr>
          <p:cNvPr id="22" name="TextBox 21">
            <a:extLst>
              <a:ext uri="{FF2B5EF4-FFF2-40B4-BE49-F238E27FC236}">
                <a16:creationId xmlns:a16="http://schemas.microsoft.com/office/drawing/2014/main" id="{94AB02D1-8318-734F-BF2D-FAFFD6E1F8C2}"/>
              </a:ext>
            </a:extLst>
          </p:cNvPr>
          <p:cNvSpPr txBox="1"/>
          <p:nvPr/>
        </p:nvSpPr>
        <p:spPr>
          <a:xfrm>
            <a:off x="8302699" y="4533654"/>
            <a:ext cx="386644" cy="276999"/>
          </a:xfrm>
          <a:prstGeom prst="rect">
            <a:avLst/>
          </a:prstGeom>
          <a:solidFill>
            <a:schemeClr val="bg1"/>
          </a:solidFill>
        </p:spPr>
        <p:txBody>
          <a:bodyPr wrap="none" tIns="0" bIns="0" rtlCol="0">
            <a:spAutoFit/>
          </a:bodyPr>
          <a:lstStyle/>
          <a:p>
            <a:r>
              <a:rPr lang="en-US" dirty="0"/>
              <a:t>σ</a:t>
            </a:r>
            <a:r>
              <a:rPr lang="en-US" baseline="30000" dirty="0"/>
              <a:t>2</a:t>
            </a:r>
            <a:endParaRPr lang="en-US" dirty="0"/>
          </a:p>
        </p:txBody>
      </p:sp>
      <p:sp>
        <p:nvSpPr>
          <p:cNvPr id="23" name="TextBox 22">
            <a:extLst>
              <a:ext uri="{FF2B5EF4-FFF2-40B4-BE49-F238E27FC236}">
                <a16:creationId xmlns:a16="http://schemas.microsoft.com/office/drawing/2014/main" id="{07EB45A4-0DD4-B742-9BB2-AB5618AA9750}"/>
              </a:ext>
            </a:extLst>
          </p:cNvPr>
          <p:cNvSpPr txBox="1"/>
          <p:nvPr/>
        </p:nvSpPr>
        <p:spPr>
          <a:xfrm>
            <a:off x="8309558" y="5445002"/>
            <a:ext cx="386644" cy="276999"/>
          </a:xfrm>
          <a:prstGeom prst="rect">
            <a:avLst/>
          </a:prstGeom>
          <a:solidFill>
            <a:schemeClr val="bg1"/>
          </a:solidFill>
        </p:spPr>
        <p:txBody>
          <a:bodyPr wrap="none" tIns="0" bIns="0" rtlCol="0">
            <a:spAutoFit/>
          </a:bodyPr>
          <a:lstStyle/>
          <a:p>
            <a:r>
              <a:rPr lang="en-US" dirty="0"/>
              <a:t>σ</a:t>
            </a:r>
            <a:r>
              <a:rPr lang="en-US" baseline="30000" dirty="0"/>
              <a:t>2</a:t>
            </a:r>
            <a:endParaRPr lang="en-US" dirty="0"/>
          </a:p>
        </p:txBody>
      </p:sp>
      <p:sp>
        <p:nvSpPr>
          <p:cNvPr id="24" name="TextBox 23">
            <a:extLst>
              <a:ext uri="{FF2B5EF4-FFF2-40B4-BE49-F238E27FC236}">
                <a16:creationId xmlns:a16="http://schemas.microsoft.com/office/drawing/2014/main" id="{ECD5F5EF-1C93-8A49-9E15-3A7477CBAD96}"/>
              </a:ext>
            </a:extLst>
          </p:cNvPr>
          <p:cNvSpPr txBox="1"/>
          <p:nvPr/>
        </p:nvSpPr>
        <p:spPr>
          <a:xfrm>
            <a:off x="1103583" y="4222657"/>
            <a:ext cx="1678345" cy="215444"/>
          </a:xfrm>
          <a:prstGeom prst="rect">
            <a:avLst/>
          </a:prstGeom>
          <a:solidFill>
            <a:schemeClr val="bg1"/>
          </a:solidFill>
        </p:spPr>
        <p:txBody>
          <a:bodyPr wrap="none" lIns="0" tIns="0" rIns="0" bIns="0" rtlCol="0" anchor="ctr" anchorCtr="0">
            <a:spAutoFit/>
          </a:bodyPr>
          <a:lstStyle/>
          <a:p>
            <a:r>
              <a:rPr lang="en-GB" sz="1400" dirty="0">
                <a:latin typeface="Symbol" pitchFamily="18" charset="2"/>
              </a:rPr>
              <a:t>(a, b, g, d) = </a:t>
            </a:r>
            <a:r>
              <a:rPr lang="en-US" sz="1400" dirty="0"/>
              <a:t>(1, 1, 1, 0)</a:t>
            </a:r>
          </a:p>
        </p:txBody>
      </p:sp>
      <p:sp>
        <p:nvSpPr>
          <p:cNvPr id="25" name="TextBox 24">
            <a:extLst>
              <a:ext uri="{FF2B5EF4-FFF2-40B4-BE49-F238E27FC236}">
                <a16:creationId xmlns:a16="http://schemas.microsoft.com/office/drawing/2014/main" id="{00D1FFDC-9C14-C043-B673-8732FA410C00}"/>
              </a:ext>
            </a:extLst>
          </p:cNvPr>
          <p:cNvSpPr txBox="1"/>
          <p:nvPr/>
        </p:nvSpPr>
        <p:spPr>
          <a:xfrm>
            <a:off x="7235874" y="4218801"/>
            <a:ext cx="791883" cy="184666"/>
          </a:xfrm>
          <a:prstGeom prst="rect">
            <a:avLst/>
          </a:prstGeom>
          <a:solidFill>
            <a:schemeClr val="bg1"/>
          </a:solidFill>
        </p:spPr>
        <p:txBody>
          <a:bodyPr wrap="none" lIns="0" tIns="0" rIns="0" bIns="0" rtlCol="0" anchor="ctr" anchorCtr="0">
            <a:spAutoFit/>
          </a:bodyPr>
          <a:lstStyle/>
          <a:p>
            <a:r>
              <a:rPr lang="en-US" sz="1200" dirty="0"/>
              <a:t>(1, 1, 1, -2.0)</a:t>
            </a:r>
          </a:p>
        </p:txBody>
      </p:sp>
      <p:sp>
        <p:nvSpPr>
          <p:cNvPr id="26" name="TextBox 25">
            <a:extLst>
              <a:ext uri="{FF2B5EF4-FFF2-40B4-BE49-F238E27FC236}">
                <a16:creationId xmlns:a16="http://schemas.microsoft.com/office/drawing/2014/main" id="{AE6D76FD-7BED-F74F-A387-2E43473178E8}"/>
              </a:ext>
            </a:extLst>
          </p:cNvPr>
          <p:cNvSpPr txBox="1"/>
          <p:nvPr/>
        </p:nvSpPr>
        <p:spPr>
          <a:xfrm>
            <a:off x="7236776" y="5243919"/>
            <a:ext cx="822341" cy="184666"/>
          </a:xfrm>
          <a:prstGeom prst="rect">
            <a:avLst/>
          </a:prstGeom>
          <a:solidFill>
            <a:schemeClr val="bg1"/>
          </a:solidFill>
        </p:spPr>
        <p:txBody>
          <a:bodyPr wrap="none" lIns="0" tIns="0" rIns="0" bIns="0" rtlCol="0" anchor="ctr" anchorCtr="0">
            <a:spAutoFit/>
          </a:bodyPr>
          <a:lstStyle/>
          <a:p>
            <a:r>
              <a:rPr lang="en-US" sz="1200" dirty="0"/>
              <a:t>(1, 1, 1, +2.0)</a:t>
            </a:r>
          </a:p>
        </p:txBody>
      </p:sp>
      <p:sp>
        <p:nvSpPr>
          <p:cNvPr id="27" name="TextBox 26">
            <a:extLst>
              <a:ext uri="{FF2B5EF4-FFF2-40B4-BE49-F238E27FC236}">
                <a16:creationId xmlns:a16="http://schemas.microsoft.com/office/drawing/2014/main" id="{A6A5CDD6-021C-2648-9986-018C4605A90A}"/>
              </a:ext>
            </a:extLst>
          </p:cNvPr>
          <p:cNvSpPr txBox="1"/>
          <p:nvPr/>
        </p:nvSpPr>
        <p:spPr>
          <a:xfrm>
            <a:off x="6026821" y="4211629"/>
            <a:ext cx="745397" cy="184666"/>
          </a:xfrm>
          <a:prstGeom prst="rect">
            <a:avLst/>
          </a:prstGeom>
          <a:solidFill>
            <a:schemeClr val="bg1"/>
          </a:solidFill>
        </p:spPr>
        <p:txBody>
          <a:bodyPr wrap="none" lIns="0" tIns="0" rIns="0" bIns="0" rtlCol="0" anchor="ctr" anchorCtr="0">
            <a:spAutoFit/>
          </a:bodyPr>
          <a:lstStyle/>
          <a:p>
            <a:r>
              <a:rPr lang="en-US" sz="1200" dirty="0"/>
              <a:t>(1, 1, 0.4, 0)</a:t>
            </a:r>
          </a:p>
        </p:txBody>
      </p:sp>
      <p:sp>
        <p:nvSpPr>
          <p:cNvPr id="28" name="TextBox 27">
            <a:extLst>
              <a:ext uri="{FF2B5EF4-FFF2-40B4-BE49-F238E27FC236}">
                <a16:creationId xmlns:a16="http://schemas.microsoft.com/office/drawing/2014/main" id="{C0A62F87-9EC2-3148-B7FC-31147EFC76E6}"/>
              </a:ext>
            </a:extLst>
          </p:cNvPr>
          <p:cNvSpPr txBox="1"/>
          <p:nvPr/>
        </p:nvSpPr>
        <p:spPr>
          <a:xfrm>
            <a:off x="6034174" y="5262793"/>
            <a:ext cx="745397" cy="184666"/>
          </a:xfrm>
          <a:prstGeom prst="rect">
            <a:avLst/>
          </a:prstGeom>
          <a:solidFill>
            <a:schemeClr val="bg1"/>
          </a:solidFill>
        </p:spPr>
        <p:txBody>
          <a:bodyPr wrap="none" lIns="0" tIns="0" rIns="0" bIns="0" rtlCol="0" anchor="ctr" anchorCtr="0">
            <a:spAutoFit/>
          </a:bodyPr>
          <a:lstStyle/>
          <a:p>
            <a:r>
              <a:rPr lang="en-US" sz="1200" dirty="0"/>
              <a:t>(1, 1, 4.0, 0)</a:t>
            </a:r>
          </a:p>
        </p:txBody>
      </p:sp>
      <p:sp>
        <p:nvSpPr>
          <p:cNvPr id="29" name="Rectangle 28">
            <a:extLst>
              <a:ext uri="{FF2B5EF4-FFF2-40B4-BE49-F238E27FC236}">
                <a16:creationId xmlns:a16="http://schemas.microsoft.com/office/drawing/2014/main" id="{550E3048-C99D-E246-A8F8-628A72762110}"/>
              </a:ext>
            </a:extLst>
          </p:cNvPr>
          <p:cNvSpPr/>
          <p:nvPr/>
        </p:nvSpPr>
        <p:spPr>
          <a:xfrm>
            <a:off x="4700395" y="5166370"/>
            <a:ext cx="2444766" cy="10346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359FD7D4-F088-184A-906E-659E67DA7FD4}"/>
              </a:ext>
            </a:extLst>
          </p:cNvPr>
          <p:cNvGrpSpPr/>
          <p:nvPr/>
        </p:nvGrpSpPr>
        <p:grpSpPr>
          <a:xfrm>
            <a:off x="183308" y="1732879"/>
            <a:ext cx="8905803" cy="1098790"/>
            <a:chOff x="1133563" y="1732879"/>
            <a:chExt cx="8905803" cy="1098790"/>
          </a:xfrm>
        </p:grpSpPr>
        <p:pic>
          <p:nvPicPr>
            <p:cNvPr id="31" name="Picture 30" descr="latex-image-1.pdf">
              <a:extLst>
                <a:ext uri="{FF2B5EF4-FFF2-40B4-BE49-F238E27FC236}">
                  <a16:creationId xmlns:a16="http://schemas.microsoft.com/office/drawing/2014/main" id="{BFC88DC9-DF6A-F043-A9EA-9AB400FB9210}"/>
                </a:ext>
              </a:extLst>
            </p:cNvPr>
            <p:cNvPicPr>
              <a:picLocks noChangeAspect="1"/>
            </p:cNvPicPr>
            <p:nvPr/>
          </p:nvPicPr>
          <p:blipFill rotWithShape="1">
            <a:blip r:embed="rId5">
              <a:extLst>
                <a:ext uri="{28A0092B-C50C-407E-A947-70E740481C1C}">
                  <a14:useLocalDpi xmlns:a14="http://schemas.microsoft.com/office/drawing/2010/main" val="0"/>
                </a:ext>
              </a:extLst>
            </a:blip>
            <a:srcRect t="35410" r="97018"/>
            <a:stretch/>
          </p:blipFill>
          <p:spPr>
            <a:xfrm>
              <a:off x="1133563" y="2133600"/>
              <a:ext cx="193213" cy="539504"/>
            </a:xfrm>
            <a:prstGeom prst="rect">
              <a:avLst/>
            </a:prstGeom>
          </p:spPr>
        </p:pic>
        <p:pic>
          <p:nvPicPr>
            <p:cNvPr id="32" name="Picture 31">
              <a:extLst>
                <a:ext uri="{FF2B5EF4-FFF2-40B4-BE49-F238E27FC236}">
                  <a16:creationId xmlns:a16="http://schemas.microsoft.com/office/drawing/2014/main" id="{336D81DF-DC54-4C40-B117-6DAE334A46A6}"/>
                </a:ext>
              </a:extLst>
            </p:cNvPr>
            <p:cNvPicPr>
              <a:picLocks noChangeAspect="1"/>
            </p:cNvPicPr>
            <p:nvPr/>
          </p:nvPicPr>
          <p:blipFill>
            <a:blip r:embed="rId6"/>
            <a:stretch>
              <a:fillRect/>
            </a:stretch>
          </p:blipFill>
          <p:spPr>
            <a:xfrm>
              <a:off x="1352566" y="1732879"/>
              <a:ext cx="8686800" cy="1098790"/>
            </a:xfrm>
            <a:prstGeom prst="rect">
              <a:avLst/>
            </a:prstGeom>
          </p:spPr>
        </p:pic>
      </p:grpSp>
    </p:spTree>
    <p:extLst>
      <p:ext uri="{BB962C8B-B14F-4D97-AF65-F5344CB8AC3E}">
        <p14:creationId xmlns:p14="http://schemas.microsoft.com/office/powerpoint/2010/main" val="4239920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5" name="Picture 5"/>
          <p:cNvPicPr>
            <a:picLocks noChangeAspect="1" noChangeArrowheads="1"/>
          </p:cNvPicPr>
          <p:nvPr/>
        </p:nvPicPr>
        <p:blipFill rotWithShape="1">
          <a:blip r:embed="rId3" cstate="print"/>
          <a:srcRect t="9850"/>
          <a:stretch/>
        </p:blipFill>
        <p:spPr bwMode="auto">
          <a:xfrm>
            <a:off x="703313" y="4191000"/>
            <a:ext cx="7613103" cy="2360928"/>
          </a:xfrm>
          <a:prstGeom prst="rect">
            <a:avLst/>
          </a:prstGeom>
          <a:noFill/>
          <a:ln w="9525">
            <a:noFill/>
            <a:miter lim="800000"/>
            <a:headEnd/>
            <a:tailEnd/>
          </a:ln>
        </p:spPr>
      </p:pic>
      <p:sp>
        <p:nvSpPr>
          <p:cNvPr id="7" name="Rectangle 6"/>
          <p:cNvSpPr/>
          <p:nvPr/>
        </p:nvSpPr>
        <p:spPr>
          <a:xfrm>
            <a:off x="428596" y="2857496"/>
            <a:ext cx="5357850" cy="461665"/>
          </a:xfrm>
          <a:prstGeom prst="rect">
            <a:avLst/>
          </a:prstGeom>
        </p:spPr>
        <p:txBody>
          <a:bodyPr wrap="square">
            <a:spAutoFit/>
          </a:bodyPr>
          <a:lstStyle/>
          <a:p>
            <a:r>
              <a:rPr lang="en-GB" sz="2400" dirty="0"/>
              <a:t>or for short</a:t>
            </a:r>
            <a:endParaRPr lang="en-US" sz="2400" dirty="0"/>
          </a:p>
        </p:txBody>
      </p:sp>
      <p:sp>
        <p:nvSpPr>
          <p:cNvPr id="8" name="TextBox 7"/>
          <p:cNvSpPr txBox="1"/>
          <p:nvPr/>
        </p:nvSpPr>
        <p:spPr>
          <a:xfrm>
            <a:off x="500034" y="3571876"/>
            <a:ext cx="5424532" cy="461665"/>
          </a:xfrm>
          <a:prstGeom prst="rect">
            <a:avLst/>
          </a:prstGeom>
          <a:noFill/>
        </p:spPr>
        <p:txBody>
          <a:bodyPr wrap="none" rtlCol="0">
            <a:spAutoFit/>
          </a:bodyPr>
          <a:lstStyle/>
          <a:p>
            <a:r>
              <a:rPr lang="en-GB" sz="2400" dirty="0"/>
              <a:t>Four parameters</a:t>
            </a:r>
            <a:r>
              <a:rPr lang="en-GB" sz="2400" dirty="0">
                <a:latin typeface="Symbol" pitchFamily="18" charset="2"/>
              </a:rPr>
              <a:t> a &gt; 0, b &gt; 0, g &gt; 0 </a:t>
            </a:r>
            <a:r>
              <a:rPr lang="en-GB" sz="2400" dirty="0"/>
              <a:t>and </a:t>
            </a:r>
            <a:r>
              <a:rPr lang="en-GB" sz="2400" dirty="0">
                <a:latin typeface="Symbol" pitchFamily="18" charset="2"/>
              </a:rPr>
              <a:t>d.</a:t>
            </a:r>
            <a:endParaRPr lang="en-US" sz="2400" dirty="0">
              <a:latin typeface="Symbol" pitchFamily="18" charset="2"/>
            </a:endParaRPr>
          </a:p>
        </p:txBody>
      </p:sp>
      <p:sp>
        <p:nvSpPr>
          <p:cNvPr id="11" name="Rounded Rectangle 10"/>
          <p:cNvSpPr/>
          <p:nvPr/>
        </p:nvSpPr>
        <p:spPr>
          <a:xfrm>
            <a:off x="2357422" y="2928934"/>
            <a:ext cx="5857916" cy="642942"/>
          </a:xfrm>
          <a:prstGeom prst="roundRect">
            <a:avLst/>
          </a:prstGeom>
          <a:noFill/>
          <a:ln w="381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5862" y="3039761"/>
            <a:ext cx="5724000" cy="383426"/>
          </a:xfrm>
          <a:prstGeom prst="rect">
            <a:avLst/>
          </a:prstGeom>
        </p:spPr>
      </p:pic>
      <p:sp>
        <p:nvSpPr>
          <p:cNvPr id="3" name="Rectangle 2"/>
          <p:cNvSpPr/>
          <p:nvPr/>
        </p:nvSpPr>
        <p:spPr>
          <a:xfrm>
            <a:off x="3479800" y="4084341"/>
            <a:ext cx="2444766" cy="21640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7158" y="1339836"/>
            <a:ext cx="5357850" cy="461665"/>
          </a:xfrm>
          <a:prstGeom prst="rect">
            <a:avLst/>
          </a:prstGeom>
        </p:spPr>
        <p:txBody>
          <a:bodyPr wrap="square">
            <a:spAutoFit/>
          </a:bodyPr>
          <a:lstStyle/>
          <a:p>
            <a:r>
              <a:rPr lang="en-GB" sz="2400" dirty="0"/>
              <a:t>Defined on 2 variables </a:t>
            </a:r>
            <a:r>
              <a:rPr lang="en-GB" sz="2400" dirty="0">
                <a:latin typeface="Symbol" pitchFamily="18" charset="2"/>
              </a:rPr>
              <a:t>m</a:t>
            </a:r>
            <a:r>
              <a:rPr lang="en-GB" sz="2400" dirty="0"/>
              <a:t> and </a:t>
            </a:r>
            <a:r>
              <a:rPr lang="en-GB" sz="2400" dirty="0">
                <a:latin typeface="Symbol" pitchFamily="18" charset="2"/>
              </a:rPr>
              <a:t>s</a:t>
            </a:r>
            <a:r>
              <a:rPr lang="en-GB" sz="2400" baseline="30000" dirty="0"/>
              <a:t>2</a:t>
            </a:r>
            <a:r>
              <a:rPr lang="en-GB" sz="2400" dirty="0"/>
              <a:t>&gt;0</a:t>
            </a:r>
            <a:endParaRPr lang="en-US" sz="2400" dirty="0"/>
          </a:p>
        </p:txBody>
      </p:sp>
      <p:sp>
        <p:nvSpPr>
          <p:cNvPr id="15" name="Title 1">
            <a:extLst>
              <a:ext uri="{FF2B5EF4-FFF2-40B4-BE49-F238E27FC236}">
                <a16:creationId xmlns:a16="http://schemas.microsoft.com/office/drawing/2014/main" id="{D89E8BD0-1E30-4C4A-9719-489194BF7578}"/>
              </a:ext>
            </a:extLst>
          </p:cNvPr>
          <p:cNvSpPr>
            <a:spLocks noGrp="1"/>
          </p:cNvSpPr>
          <p:nvPr>
            <p:ph type="title"/>
          </p:nvPr>
        </p:nvSpPr>
        <p:spPr>
          <a:xfrm>
            <a:off x="0" y="198438"/>
            <a:ext cx="9144000" cy="1143000"/>
          </a:xfrm>
        </p:spPr>
        <p:txBody>
          <a:bodyPr>
            <a:normAutofit/>
          </a:bodyPr>
          <a:lstStyle/>
          <a:p>
            <a:r>
              <a:rPr lang="en-GB" sz="3400" dirty="0" err="1"/>
              <a:t>Modeling</a:t>
            </a:r>
            <a:r>
              <a:rPr lang="en-GB" sz="3400" dirty="0"/>
              <a:t> </a:t>
            </a:r>
            <a:r>
              <a:rPr lang="en-US" sz="3400" dirty="0" err="1"/>
              <a:t>μ</a:t>
            </a:r>
            <a:r>
              <a:rPr lang="en-US" sz="3400" dirty="0"/>
              <a:t>, σ</a:t>
            </a:r>
            <a:r>
              <a:rPr lang="en-US" sz="3400" baseline="30000" dirty="0"/>
              <a:t>2 </a:t>
            </a:r>
            <a:r>
              <a:rPr lang="en-US" sz="3400" dirty="0"/>
              <a:t>as random variables using </a:t>
            </a:r>
            <a:br>
              <a:rPr lang="en-US" sz="3400" dirty="0"/>
            </a:br>
            <a:r>
              <a:rPr lang="en-GB" sz="3400" dirty="0"/>
              <a:t>Normal Inverse Gamma Distribution</a:t>
            </a:r>
            <a:endParaRPr lang="en-US" sz="3400" dirty="0"/>
          </a:p>
        </p:txBody>
      </p:sp>
      <p:sp>
        <p:nvSpPr>
          <p:cNvPr id="16" name="Footer Placeholder 4">
            <a:extLst>
              <a:ext uri="{FF2B5EF4-FFF2-40B4-BE49-F238E27FC236}">
                <a16:creationId xmlns:a16="http://schemas.microsoft.com/office/drawing/2014/main" id="{0C091CA2-7CCB-0C47-BAFA-DD4F41D797CB}"/>
              </a:ext>
            </a:extLst>
          </p:cNvPr>
          <p:cNvSpPr>
            <a:spLocks noGrp="1"/>
          </p:cNvSpPr>
          <p:nvPr>
            <p:ph type="ftr" sz="quarter" idx="11"/>
          </p:nvPr>
        </p:nvSpPr>
        <p:spPr>
          <a:xfrm>
            <a:off x="1817279" y="6464300"/>
            <a:ext cx="5112568" cy="365125"/>
          </a:xfrm>
        </p:spPr>
        <p:txBody>
          <a:bodyPr/>
          <a:lstStyle/>
          <a:p>
            <a:r>
              <a:rPr lang="en-CA" dirty="0"/>
              <a:t>Computer vision: models, learning and inference.  ©2011 Simon J.D. Prince</a:t>
            </a:r>
          </a:p>
        </p:txBody>
      </p:sp>
      <p:sp>
        <p:nvSpPr>
          <p:cNvPr id="17" name="TextBox 16">
            <a:extLst>
              <a:ext uri="{FF2B5EF4-FFF2-40B4-BE49-F238E27FC236}">
                <a16:creationId xmlns:a16="http://schemas.microsoft.com/office/drawing/2014/main" id="{18A5F593-5F94-464A-B72D-C4799A0B5C24}"/>
              </a:ext>
            </a:extLst>
          </p:cNvPr>
          <p:cNvSpPr txBox="1"/>
          <p:nvPr/>
        </p:nvSpPr>
        <p:spPr>
          <a:xfrm>
            <a:off x="642353" y="5002132"/>
            <a:ext cx="386644" cy="276999"/>
          </a:xfrm>
          <a:prstGeom prst="rect">
            <a:avLst/>
          </a:prstGeom>
          <a:solidFill>
            <a:schemeClr val="bg1"/>
          </a:solidFill>
        </p:spPr>
        <p:txBody>
          <a:bodyPr wrap="none" tIns="0" bIns="0" rtlCol="0">
            <a:spAutoFit/>
          </a:bodyPr>
          <a:lstStyle/>
          <a:p>
            <a:r>
              <a:rPr lang="en-US" dirty="0"/>
              <a:t>σ</a:t>
            </a:r>
            <a:r>
              <a:rPr lang="en-US" baseline="30000" dirty="0"/>
              <a:t>2</a:t>
            </a:r>
            <a:endParaRPr lang="en-US" dirty="0"/>
          </a:p>
        </p:txBody>
      </p:sp>
      <p:sp>
        <p:nvSpPr>
          <p:cNvPr id="18" name="TextBox 17">
            <a:extLst>
              <a:ext uri="{FF2B5EF4-FFF2-40B4-BE49-F238E27FC236}">
                <a16:creationId xmlns:a16="http://schemas.microsoft.com/office/drawing/2014/main" id="{0B8BE6DE-2876-B14D-BF6E-48D878140F66}"/>
              </a:ext>
            </a:extLst>
          </p:cNvPr>
          <p:cNvSpPr txBox="1"/>
          <p:nvPr/>
        </p:nvSpPr>
        <p:spPr>
          <a:xfrm>
            <a:off x="2053850" y="6282183"/>
            <a:ext cx="311304" cy="276999"/>
          </a:xfrm>
          <a:prstGeom prst="rect">
            <a:avLst/>
          </a:prstGeom>
          <a:solidFill>
            <a:schemeClr val="bg1"/>
          </a:solidFill>
        </p:spPr>
        <p:txBody>
          <a:bodyPr wrap="none" tIns="0" bIns="0" rtlCol="0">
            <a:spAutoFit/>
          </a:bodyPr>
          <a:lstStyle/>
          <a:p>
            <a:r>
              <a:rPr lang="en-US" dirty="0" err="1"/>
              <a:t>μ</a:t>
            </a:r>
            <a:endParaRPr lang="en-US" dirty="0"/>
          </a:p>
        </p:txBody>
      </p:sp>
      <p:sp>
        <p:nvSpPr>
          <p:cNvPr id="20" name="TextBox 19">
            <a:extLst>
              <a:ext uri="{FF2B5EF4-FFF2-40B4-BE49-F238E27FC236}">
                <a16:creationId xmlns:a16="http://schemas.microsoft.com/office/drawing/2014/main" id="{E929DDC1-805E-DA49-B8BD-81770F7E99BA}"/>
              </a:ext>
            </a:extLst>
          </p:cNvPr>
          <p:cNvSpPr txBox="1"/>
          <p:nvPr/>
        </p:nvSpPr>
        <p:spPr>
          <a:xfrm>
            <a:off x="6398441" y="6148954"/>
            <a:ext cx="311304" cy="276999"/>
          </a:xfrm>
          <a:prstGeom prst="rect">
            <a:avLst/>
          </a:prstGeom>
          <a:solidFill>
            <a:schemeClr val="bg1"/>
          </a:solidFill>
        </p:spPr>
        <p:txBody>
          <a:bodyPr wrap="none" tIns="0" bIns="0" rtlCol="0">
            <a:spAutoFit/>
          </a:bodyPr>
          <a:lstStyle/>
          <a:p>
            <a:r>
              <a:rPr lang="en-US" dirty="0" err="1"/>
              <a:t>μ</a:t>
            </a:r>
            <a:endParaRPr lang="en-US" dirty="0"/>
          </a:p>
        </p:txBody>
      </p:sp>
      <p:sp>
        <p:nvSpPr>
          <p:cNvPr id="21" name="TextBox 20">
            <a:extLst>
              <a:ext uri="{FF2B5EF4-FFF2-40B4-BE49-F238E27FC236}">
                <a16:creationId xmlns:a16="http://schemas.microsoft.com/office/drawing/2014/main" id="{3B572967-DB20-A448-9825-027939E6CD36}"/>
              </a:ext>
            </a:extLst>
          </p:cNvPr>
          <p:cNvSpPr txBox="1"/>
          <p:nvPr/>
        </p:nvSpPr>
        <p:spPr>
          <a:xfrm>
            <a:off x="7637403" y="6148954"/>
            <a:ext cx="311304" cy="276999"/>
          </a:xfrm>
          <a:prstGeom prst="rect">
            <a:avLst/>
          </a:prstGeom>
          <a:solidFill>
            <a:schemeClr val="bg1"/>
          </a:solidFill>
        </p:spPr>
        <p:txBody>
          <a:bodyPr wrap="none" tIns="0" bIns="0" rtlCol="0">
            <a:spAutoFit/>
          </a:bodyPr>
          <a:lstStyle/>
          <a:p>
            <a:r>
              <a:rPr lang="en-US" dirty="0" err="1"/>
              <a:t>μ</a:t>
            </a:r>
            <a:endParaRPr lang="en-US" dirty="0"/>
          </a:p>
        </p:txBody>
      </p:sp>
      <p:sp>
        <p:nvSpPr>
          <p:cNvPr id="22" name="TextBox 21">
            <a:extLst>
              <a:ext uri="{FF2B5EF4-FFF2-40B4-BE49-F238E27FC236}">
                <a16:creationId xmlns:a16="http://schemas.microsoft.com/office/drawing/2014/main" id="{94AB02D1-8318-734F-BF2D-FAFFD6E1F8C2}"/>
              </a:ext>
            </a:extLst>
          </p:cNvPr>
          <p:cNvSpPr txBox="1"/>
          <p:nvPr/>
        </p:nvSpPr>
        <p:spPr>
          <a:xfrm>
            <a:off x="8302699" y="4533654"/>
            <a:ext cx="386644" cy="276999"/>
          </a:xfrm>
          <a:prstGeom prst="rect">
            <a:avLst/>
          </a:prstGeom>
          <a:solidFill>
            <a:schemeClr val="bg1"/>
          </a:solidFill>
        </p:spPr>
        <p:txBody>
          <a:bodyPr wrap="none" tIns="0" bIns="0" rtlCol="0">
            <a:spAutoFit/>
          </a:bodyPr>
          <a:lstStyle/>
          <a:p>
            <a:r>
              <a:rPr lang="en-US" dirty="0"/>
              <a:t>σ</a:t>
            </a:r>
            <a:r>
              <a:rPr lang="en-US" baseline="30000" dirty="0"/>
              <a:t>2</a:t>
            </a:r>
            <a:endParaRPr lang="en-US" dirty="0"/>
          </a:p>
        </p:txBody>
      </p:sp>
      <p:sp>
        <p:nvSpPr>
          <p:cNvPr id="23" name="TextBox 22">
            <a:extLst>
              <a:ext uri="{FF2B5EF4-FFF2-40B4-BE49-F238E27FC236}">
                <a16:creationId xmlns:a16="http://schemas.microsoft.com/office/drawing/2014/main" id="{07EB45A4-0DD4-B742-9BB2-AB5618AA9750}"/>
              </a:ext>
            </a:extLst>
          </p:cNvPr>
          <p:cNvSpPr txBox="1"/>
          <p:nvPr/>
        </p:nvSpPr>
        <p:spPr>
          <a:xfrm>
            <a:off x="8309558" y="5445002"/>
            <a:ext cx="386644" cy="276999"/>
          </a:xfrm>
          <a:prstGeom prst="rect">
            <a:avLst/>
          </a:prstGeom>
          <a:solidFill>
            <a:schemeClr val="bg1"/>
          </a:solidFill>
        </p:spPr>
        <p:txBody>
          <a:bodyPr wrap="none" tIns="0" bIns="0" rtlCol="0">
            <a:spAutoFit/>
          </a:bodyPr>
          <a:lstStyle/>
          <a:p>
            <a:r>
              <a:rPr lang="en-US" dirty="0"/>
              <a:t>σ</a:t>
            </a:r>
            <a:r>
              <a:rPr lang="en-US" baseline="30000" dirty="0"/>
              <a:t>2</a:t>
            </a:r>
            <a:endParaRPr lang="en-US" dirty="0"/>
          </a:p>
        </p:txBody>
      </p:sp>
      <p:sp>
        <p:nvSpPr>
          <p:cNvPr id="24" name="TextBox 23">
            <a:extLst>
              <a:ext uri="{FF2B5EF4-FFF2-40B4-BE49-F238E27FC236}">
                <a16:creationId xmlns:a16="http://schemas.microsoft.com/office/drawing/2014/main" id="{ECD5F5EF-1C93-8A49-9E15-3A7477CBAD96}"/>
              </a:ext>
            </a:extLst>
          </p:cNvPr>
          <p:cNvSpPr txBox="1"/>
          <p:nvPr/>
        </p:nvSpPr>
        <p:spPr>
          <a:xfrm>
            <a:off x="1103583" y="4222657"/>
            <a:ext cx="1678345" cy="215444"/>
          </a:xfrm>
          <a:prstGeom prst="rect">
            <a:avLst/>
          </a:prstGeom>
          <a:solidFill>
            <a:schemeClr val="bg1"/>
          </a:solidFill>
        </p:spPr>
        <p:txBody>
          <a:bodyPr wrap="none" lIns="0" tIns="0" rIns="0" bIns="0" rtlCol="0" anchor="ctr" anchorCtr="0">
            <a:spAutoFit/>
          </a:bodyPr>
          <a:lstStyle/>
          <a:p>
            <a:r>
              <a:rPr lang="en-GB" sz="1400" dirty="0">
                <a:latin typeface="Symbol" pitchFamily="18" charset="2"/>
              </a:rPr>
              <a:t>(a, b, g, d) = </a:t>
            </a:r>
            <a:r>
              <a:rPr lang="en-US" sz="1400" dirty="0"/>
              <a:t>(1, 1, 1, 0)</a:t>
            </a:r>
          </a:p>
        </p:txBody>
      </p:sp>
      <p:sp>
        <p:nvSpPr>
          <p:cNvPr id="25" name="TextBox 24">
            <a:extLst>
              <a:ext uri="{FF2B5EF4-FFF2-40B4-BE49-F238E27FC236}">
                <a16:creationId xmlns:a16="http://schemas.microsoft.com/office/drawing/2014/main" id="{00D1FFDC-9C14-C043-B673-8732FA410C00}"/>
              </a:ext>
            </a:extLst>
          </p:cNvPr>
          <p:cNvSpPr txBox="1"/>
          <p:nvPr/>
        </p:nvSpPr>
        <p:spPr>
          <a:xfrm>
            <a:off x="7235874" y="4218801"/>
            <a:ext cx="791883" cy="184666"/>
          </a:xfrm>
          <a:prstGeom prst="rect">
            <a:avLst/>
          </a:prstGeom>
          <a:solidFill>
            <a:schemeClr val="bg1"/>
          </a:solidFill>
        </p:spPr>
        <p:txBody>
          <a:bodyPr wrap="none" lIns="0" tIns="0" rIns="0" bIns="0" rtlCol="0" anchor="ctr" anchorCtr="0">
            <a:spAutoFit/>
          </a:bodyPr>
          <a:lstStyle/>
          <a:p>
            <a:r>
              <a:rPr lang="en-US" sz="1200" dirty="0"/>
              <a:t>(1, 1, 1, -2.0)</a:t>
            </a:r>
          </a:p>
        </p:txBody>
      </p:sp>
      <p:sp>
        <p:nvSpPr>
          <p:cNvPr id="26" name="TextBox 25">
            <a:extLst>
              <a:ext uri="{FF2B5EF4-FFF2-40B4-BE49-F238E27FC236}">
                <a16:creationId xmlns:a16="http://schemas.microsoft.com/office/drawing/2014/main" id="{AE6D76FD-7BED-F74F-A387-2E43473178E8}"/>
              </a:ext>
            </a:extLst>
          </p:cNvPr>
          <p:cNvSpPr txBox="1"/>
          <p:nvPr/>
        </p:nvSpPr>
        <p:spPr>
          <a:xfrm>
            <a:off x="7236776" y="5243919"/>
            <a:ext cx="822341" cy="184666"/>
          </a:xfrm>
          <a:prstGeom prst="rect">
            <a:avLst/>
          </a:prstGeom>
          <a:solidFill>
            <a:schemeClr val="bg1"/>
          </a:solidFill>
        </p:spPr>
        <p:txBody>
          <a:bodyPr wrap="none" lIns="0" tIns="0" rIns="0" bIns="0" rtlCol="0" anchor="ctr" anchorCtr="0">
            <a:spAutoFit/>
          </a:bodyPr>
          <a:lstStyle/>
          <a:p>
            <a:r>
              <a:rPr lang="en-US" sz="1200" dirty="0"/>
              <a:t>(1, 1, 1, +2.0)</a:t>
            </a:r>
          </a:p>
        </p:txBody>
      </p:sp>
      <p:sp>
        <p:nvSpPr>
          <p:cNvPr id="27" name="TextBox 26">
            <a:extLst>
              <a:ext uri="{FF2B5EF4-FFF2-40B4-BE49-F238E27FC236}">
                <a16:creationId xmlns:a16="http://schemas.microsoft.com/office/drawing/2014/main" id="{A6A5CDD6-021C-2648-9986-018C4605A90A}"/>
              </a:ext>
            </a:extLst>
          </p:cNvPr>
          <p:cNvSpPr txBox="1"/>
          <p:nvPr/>
        </p:nvSpPr>
        <p:spPr>
          <a:xfrm>
            <a:off x="6026821" y="4211629"/>
            <a:ext cx="745397" cy="184666"/>
          </a:xfrm>
          <a:prstGeom prst="rect">
            <a:avLst/>
          </a:prstGeom>
          <a:solidFill>
            <a:schemeClr val="bg1"/>
          </a:solidFill>
        </p:spPr>
        <p:txBody>
          <a:bodyPr wrap="none" lIns="0" tIns="0" rIns="0" bIns="0" rtlCol="0" anchor="ctr" anchorCtr="0">
            <a:spAutoFit/>
          </a:bodyPr>
          <a:lstStyle/>
          <a:p>
            <a:r>
              <a:rPr lang="en-US" sz="1200" dirty="0"/>
              <a:t>(1, 1, 0.4, 0)</a:t>
            </a:r>
          </a:p>
        </p:txBody>
      </p:sp>
      <p:sp>
        <p:nvSpPr>
          <p:cNvPr id="28" name="TextBox 27">
            <a:extLst>
              <a:ext uri="{FF2B5EF4-FFF2-40B4-BE49-F238E27FC236}">
                <a16:creationId xmlns:a16="http://schemas.microsoft.com/office/drawing/2014/main" id="{C0A62F87-9EC2-3148-B7FC-31147EFC76E6}"/>
              </a:ext>
            </a:extLst>
          </p:cNvPr>
          <p:cNvSpPr txBox="1"/>
          <p:nvPr/>
        </p:nvSpPr>
        <p:spPr>
          <a:xfrm>
            <a:off x="6034174" y="5262793"/>
            <a:ext cx="745397" cy="184666"/>
          </a:xfrm>
          <a:prstGeom prst="rect">
            <a:avLst/>
          </a:prstGeom>
          <a:solidFill>
            <a:schemeClr val="bg1"/>
          </a:solidFill>
        </p:spPr>
        <p:txBody>
          <a:bodyPr wrap="none" lIns="0" tIns="0" rIns="0" bIns="0" rtlCol="0" anchor="ctr" anchorCtr="0">
            <a:spAutoFit/>
          </a:bodyPr>
          <a:lstStyle/>
          <a:p>
            <a:r>
              <a:rPr lang="en-US" sz="1200" dirty="0"/>
              <a:t>(1, 1, 4.0, 0)</a:t>
            </a:r>
          </a:p>
        </p:txBody>
      </p:sp>
      <p:grpSp>
        <p:nvGrpSpPr>
          <p:cNvPr id="29" name="Group 28">
            <a:extLst>
              <a:ext uri="{FF2B5EF4-FFF2-40B4-BE49-F238E27FC236}">
                <a16:creationId xmlns:a16="http://schemas.microsoft.com/office/drawing/2014/main" id="{C89E4F47-0C63-9141-9601-D35B6A64CFA6}"/>
              </a:ext>
            </a:extLst>
          </p:cNvPr>
          <p:cNvGrpSpPr/>
          <p:nvPr/>
        </p:nvGrpSpPr>
        <p:grpSpPr>
          <a:xfrm>
            <a:off x="183308" y="1732879"/>
            <a:ext cx="8905803" cy="1098790"/>
            <a:chOff x="1133563" y="1732879"/>
            <a:chExt cx="8905803" cy="1098790"/>
          </a:xfrm>
        </p:grpSpPr>
        <p:pic>
          <p:nvPicPr>
            <p:cNvPr id="30" name="Picture 29" descr="latex-image-1.pdf">
              <a:extLst>
                <a:ext uri="{FF2B5EF4-FFF2-40B4-BE49-F238E27FC236}">
                  <a16:creationId xmlns:a16="http://schemas.microsoft.com/office/drawing/2014/main" id="{138CB6A8-F639-874A-9A64-5C63CC482AFD}"/>
                </a:ext>
              </a:extLst>
            </p:cNvPr>
            <p:cNvPicPr>
              <a:picLocks noChangeAspect="1"/>
            </p:cNvPicPr>
            <p:nvPr/>
          </p:nvPicPr>
          <p:blipFill rotWithShape="1">
            <a:blip r:embed="rId5">
              <a:extLst>
                <a:ext uri="{28A0092B-C50C-407E-A947-70E740481C1C}">
                  <a14:useLocalDpi xmlns:a14="http://schemas.microsoft.com/office/drawing/2010/main" val="0"/>
                </a:ext>
              </a:extLst>
            </a:blip>
            <a:srcRect t="35410" r="97018"/>
            <a:stretch/>
          </p:blipFill>
          <p:spPr>
            <a:xfrm>
              <a:off x="1133563" y="2133600"/>
              <a:ext cx="193213" cy="539504"/>
            </a:xfrm>
            <a:prstGeom prst="rect">
              <a:avLst/>
            </a:prstGeom>
          </p:spPr>
        </p:pic>
        <p:pic>
          <p:nvPicPr>
            <p:cNvPr id="31" name="Picture 30">
              <a:extLst>
                <a:ext uri="{FF2B5EF4-FFF2-40B4-BE49-F238E27FC236}">
                  <a16:creationId xmlns:a16="http://schemas.microsoft.com/office/drawing/2014/main" id="{9EB1E235-8766-B746-AD13-1EA91522E84E}"/>
                </a:ext>
              </a:extLst>
            </p:cNvPr>
            <p:cNvPicPr>
              <a:picLocks noChangeAspect="1"/>
            </p:cNvPicPr>
            <p:nvPr/>
          </p:nvPicPr>
          <p:blipFill>
            <a:blip r:embed="rId6"/>
            <a:stretch>
              <a:fillRect/>
            </a:stretch>
          </p:blipFill>
          <p:spPr>
            <a:xfrm>
              <a:off x="1352566" y="1732879"/>
              <a:ext cx="8686800" cy="1098790"/>
            </a:xfrm>
            <a:prstGeom prst="rect">
              <a:avLst/>
            </a:prstGeom>
          </p:spPr>
        </p:pic>
      </p:grpSp>
    </p:spTree>
    <p:extLst>
      <p:ext uri="{BB962C8B-B14F-4D97-AF65-F5344CB8AC3E}">
        <p14:creationId xmlns:p14="http://schemas.microsoft.com/office/powerpoint/2010/main" val="434328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5" name="Picture 5"/>
          <p:cNvPicPr>
            <a:picLocks noChangeAspect="1" noChangeArrowheads="1"/>
          </p:cNvPicPr>
          <p:nvPr/>
        </p:nvPicPr>
        <p:blipFill rotWithShape="1">
          <a:blip r:embed="rId3" cstate="print"/>
          <a:srcRect t="9850"/>
          <a:stretch/>
        </p:blipFill>
        <p:spPr bwMode="auto">
          <a:xfrm>
            <a:off x="703313" y="4191000"/>
            <a:ext cx="7613103" cy="2360928"/>
          </a:xfrm>
          <a:prstGeom prst="rect">
            <a:avLst/>
          </a:prstGeom>
          <a:noFill/>
          <a:ln w="9525">
            <a:noFill/>
            <a:miter lim="800000"/>
            <a:headEnd/>
            <a:tailEnd/>
          </a:ln>
        </p:spPr>
      </p:pic>
      <p:sp>
        <p:nvSpPr>
          <p:cNvPr id="4" name="Rectangle 3"/>
          <p:cNvSpPr/>
          <p:nvPr/>
        </p:nvSpPr>
        <p:spPr>
          <a:xfrm>
            <a:off x="357158" y="1339836"/>
            <a:ext cx="5357850" cy="461665"/>
          </a:xfrm>
          <a:prstGeom prst="rect">
            <a:avLst/>
          </a:prstGeom>
        </p:spPr>
        <p:txBody>
          <a:bodyPr wrap="square">
            <a:spAutoFit/>
          </a:bodyPr>
          <a:lstStyle/>
          <a:p>
            <a:r>
              <a:rPr lang="en-GB" sz="2400" dirty="0"/>
              <a:t>Defined on 2 variables </a:t>
            </a:r>
            <a:r>
              <a:rPr lang="en-GB" sz="2400" dirty="0">
                <a:latin typeface="Symbol" pitchFamily="18" charset="2"/>
              </a:rPr>
              <a:t>m</a:t>
            </a:r>
            <a:r>
              <a:rPr lang="en-GB" sz="2400" dirty="0"/>
              <a:t> and </a:t>
            </a:r>
            <a:r>
              <a:rPr lang="en-GB" sz="2400" dirty="0">
                <a:latin typeface="Symbol" pitchFamily="18" charset="2"/>
              </a:rPr>
              <a:t>s</a:t>
            </a:r>
            <a:r>
              <a:rPr lang="en-GB" sz="2400" baseline="30000" dirty="0"/>
              <a:t>2</a:t>
            </a:r>
            <a:r>
              <a:rPr lang="en-GB" sz="2400" dirty="0"/>
              <a:t>&gt;0</a:t>
            </a:r>
            <a:endParaRPr lang="en-US" sz="2400" dirty="0"/>
          </a:p>
        </p:txBody>
      </p:sp>
      <p:sp>
        <p:nvSpPr>
          <p:cNvPr id="7" name="Rectangle 6"/>
          <p:cNvSpPr/>
          <p:nvPr/>
        </p:nvSpPr>
        <p:spPr>
          <a:xfrm>
            <a:off x="428596" y="2857496"/>
            <a:ext cx="5357850" cy="461665"/>
          </a:xfrm>
          <a:prstGeom prst="rect">
            <a:avLst/>
          </a:prstGeom>
        </p:spPr>
        <p:txBody>
          <a:bodyPr wrap="square">
            <a:spAutoFit/>
          </a:bodyPr>
          <a:lstStyle/>
          <a:p>
            <a:r>
              <a:rPr lang="en-GB" sz="2400" dirty="0"/>
              <a:t>or for short</a:t>
            </a:r>
            <a:endParaRPr lang="en-US" sz="2400" dirty="0"/>
          </a:p>
        </p:txBody>
      </p:sp>
      <p:sp>
        <p:nvSpPr>
          <p:cNvPr id="8" name="TextBox 7"/>
          <p:cNvSpPr txBox="1"/>
          <p:nvPr/>
        </p:nvSpPr>
        <p:spPr>
          <a:xfrm>
            <a:off x="500034" y="3571876"/>
            <a:ext cx="5424532" cy="461665"/>
          </a:xfrm>
          <a:prstGeom prst="rect">
            <a:avLst/>
          </a:prstGeom>
          <a:noFill/>
        </p:spPr>
        <p:txBody>
          <a:bodyPr wrap="none" rtlCol="0">
            <a:spAutoFit/>
          </a:bodyPr>
          <a:lstStyle/>
          <a:p>
            <a:r>
              <a:rPr lang="en-GB" sz="2400" dirty="0"/>
              <a:t>Four parameters</a:t>
            </a:r>
            <a:r>
              <a:rPr lang="en-GB" sz="2400" dirty="0">
                <a:latin typeface="Symbol" pitchFamily="18" charset="2"/>
              </a:rPr>
              <a:t> a &gt; 0, b &gt; 0, g &gt; 0 </a:t>
            </a:r>
            <a:r>
              <a:rPr lang="en-GB" sz="2400" dirty="0"/>
              <a:t>and </a:t>
            </a:r>
            <a:r>
              <a:rPr lang="en-GB" sz="2400" dirty="0">
                <a:latin typeface="Symbol" pitchFamily="18" charset="2"/>
              </a:rPr>
              <a:t>d.</a:t>
            </a:r>
            <a:endParaRPr lang="en-US" sz="2400" dirty="0">
              <a:latin typeface="Symbol" pitchFamily="18" charset="2"/>
            </a:endParaRPr>
          </a:p>
        </p:txBody>
      </p:sp>
      <p:sp>
        <p:nvSpPr>
          <p:cNvPr id="11" name="Rounded Rectangle 10"/>
          <p:cNvSpPr/>
          <p:nvPr/>
        </p:nvSpPr>
        <p:spPr>
          <a:xfrm>
            <a:off x="2357422" y="2928934"/>
            <a:ext cx="5857916" cy="642942"/>
          </a:xfrm>
          <a:prstGeom prst="roundRect">
            <a:avLst/>
          </a:prstGeom>
          <a:noFill/>
          <a:ln w="381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5862" y="3039761"/>
            <a:ext cx="5724000" cy="383426"/>
          </a:xfrm>
          <a:prstGeom prst="rect">
            <a:avLst/>
          </a:prstGeom>
        </p:spPr>
      </p:pic>
      <p:sp>
        <p:nvSpPr>
          <p:cNvPr id="14" name="Title 1">
            <a:extLst>
              <a:ext uri="{FF2B5EF4-FFF2-40B4-BE49-F238E27FC236}">
                <a16:creationId xmlns:a16="http://schemas.microsoft.com/office/drawing/2014/main" id="{D41EDF6B-6AE6-E34A-A85D-DCF6EF285DF9}"/>
              </a:ext>
            </a:extLst>
          </p:cNvPr>
          <p:cNvSpPr>
            <a:spLocks noGrp="1"/>
          </p:cNvSpPr>
          <p:nvPr>
            <p:ph type="title"/>
          </p:nvPr>
        </p:nvSpPr>
        <p:spPr>
          <a:xfrm>
            <a:off x="0" y="198438"/>
            <a:ext cx="9144000" cy="1143000"/>
          </a:xfrm>
        </p:spPr>
        <p:txBody>
          <a:bodyPr>
            <a:normAutofit/>
          </a:bodyPr>
          <a:lstStyle/>
          <a:p>
            <a:r>
              <a:rPr lang="en-GB" sz="3400" dirty="0" err="1"/>
              <a:t>Modeling</a:t>
            </a:r>
            <a:r>
              <a:rPr lang="en-GB" sz="3400" dirty="0"/>
              <a:t> </a:t>
            </a:r>
            <a:r>
              <a:rPr lang="en-US" sz="3400" dirty="0" err="1"/>
              <a:t>μ</a:t>
            </a:r>
            <a:r>
              <a:rPr lang="en-US" sz="3400" dirty="0"/>
              <a:t>, σ</a:t>
            </a:r>
            <a:r>
              <a:rPr lang="en-US" sz="3400" baseline="30000" dirty="0"/>
              <a:t>2 </a:t>
            </a:r>
            <a:r>
              <a:rPr lang="en-US" sz="3400" dirty="0"/>
              <a:t>as random variables using </a:t>
            </a:r>
            <a:br>
              <a:rPr lang="en-US" sz="3400" dirty="0"/>
            </a:br>
            <a:r>
              <a:rPr lang="en-GB" sz="3400" dirty="0"/>
              <a:t>Normal Inverse Gamma Distribution</a:t>
            </a:r>
            <a:endParaRPr lang="en-US" sz="3400" dirty="0"/>
          </a:p>
        </p:txBody>
      </p:sp>
      <p:sp>
        <p:nvSpPr>
          <p:cNvPr id="15" name="Footer Placeholder 4">
            <a:extLst>
              <a:ext uri="{FF2B5EF4-FFF2-40B4-BE49-F238E27FC236}">
                <a16:creationId xmlns:a16="http://schemas.microsoft.com/office/drawing/2014/main" id="{BDBB601F-82E0-C04E-BD49-943F79E53766}"/>
              </a:ext>
            </a:extLst>
          </p:cNvPr>
          <p:cNvSpPr>
            <a:spLocks noGrp="1"/>
          </p:cNvSpPr>
          <p:nvPr>
            <p:ph type="ftr" sz="quarter" idx="11"/>
          </p:nvPr>
        </p:nvSpPr>
        <p:spPr>
          <a:xfrm>
            <a:off x="1817279" y="6464300"/>
            <a:ext cx="5112568" cy="365125"/>
          </a:xfrm>
        </p:spPr>
        <p:txBody>
          <a:bodyPr/>
          <a:lstStyle/>
          <a:p>
            <a:r>
              <a:rPr lang="en-CA" dirty="0"/>
              <a:t>Computer vision: models, learning and inference.  ©2011 Simon J.D. Prince</a:t>
            </a:r>
          </a:p>
        </p:txBody>
      </p:sp>
      <p:sp>
        <p:nvSpPr>
          <p:cNvPr id="13" name="TextBox 12">
            <a:extLst>
              <a:ext uri="{FF2B5EF4-FFF2-40B4-BE49-F238E27FC236}">
                <a16:creationId xmlns:a16="http://schemas.microsoft.com/office/drawing/2014/main" id="{43D481C3-A436-D445-9278-6FE5AC2CEE55}"/>
              </a:ext>
            </a:extLst>
          </p:cNvPr>
          <p:cNvSpPr txBox="1"/>
          <p:nvPr/>
        </p:nvSpPr>
        <p:spPr>
          <a:xfrm>
            <a:off x="4014706" y="6148954"/>
            <a:ext cx="311304" cy="276999"/>
          </a:xfrm>
          <a:prstGeom prst="rect">
            <a:avLst/>
          </a:prstGeom>
          <a:solidFill>
            <a:schemeClr val="bg1"/>
          </a:solidFill>
        </p:spPr>
        <p:txBody>
          <a:bodyPr wrap="none" tIns="0" bIns="0" rtlCol="0">
            <a:spAutoFit/>
          </a:bodyPr>
          <a:lstStyle/>
          <a:p>
            <a:r>
              <a:rPr lang="en-US" dirty="0" err="1"/>
              <a:t>μ</a:t>
            </a:r>
            <a:endParaRPr lang="en-US" dirty="0"/>
          </a:p>
        </p:txBody>
      </p:sp>
      <p:sp>
        <p:nvSpPr>
          <p:cNvPr id="17" name="TextBox 16">
            <a:extLst>
              <a:ext uri="{FF2B5EF4-FFF2-40B4-BE49-F238E27FC236}">
                <a16:creationId xmlns:a16="http://schemas.microsoft.com/office/drawing/2014/main" id="{8DCCF64C-C21C-7C46-8459-19999AE8EBA2}"/>
              </a:ext>
            </a:extLst>
          </p:cNvPr>
          <p:cNvSpPr txBox="1"/>
          <p:nvPr/>
        </p:nvSpPr>
        <p:spPr>
          <a:xfrm>
            <a:off x="642353" y="5002132"/>
            <a:ext cx="386644" cy="276999"/>
          </a:xfrm>
          <a:prstGeom prst="rect">
            <a:avLst/>
          </a:prstGeom>
          <a:solidFill>
            <a:schemeClr val="bg1"/>
          </a:solidFill>
        </p:spPr>
        <p:txBody>
          <a:bodyPr wrap="none" tIns="0" bIns="0" rtlCol="0">
            <a:spAutoFit/>
          </a:bodyPr>
          <a:lstStyle/>
          <a:p>
            <a:r>
              <a:rPr lang="en-US" dirty="0"/>
              <a:t>σ</a:t>
            </a:r>
            <a:r>
              <a:rPr lang="en-US" baseline="30000" dirty="0"/>
              <a:t>2</a:t>
            </a:r>
            <a:endParaRPr lang="en-US" dirty="0"/>
          </a:p>
        </p:txBody>
      </p:sp>
      <p:sp>
        <p:nvSpPr>
          <p:cNvPr id="20" name="TextBox 19">
            <a:extLst>
              <a:ext uri="{FF2B5EF4-FFF2-40B4-BE49-F238E27FC236}">
                <a16:creationId xmlns:a16="http://schemas.microsoft.com/office/drawing/2014/main" id="{7F2465E6-6F2D-D141-BBBB-BEF78956EDFB}"/>
              </a:ext>
            </a:extLst>
          </p:cNvPr>
          <p:cNvSpPr txBox="1"/>
          <p:nvPr/>
        </p:nvSpPr>
        <p:spPr>
          <a:xfrm>
            <a:off x="2053850" y="6282183"/>
            <a:ext cx="311304" cy="276999"/>
          </a:xfrm>
          <a:prstGeom prst="rect">
            <a:avLst/>
          </a:prstGeom>
          <a:solidFill>
            <a:schemeClr val="bg1"/>
          </a:solidFill>
        </p:spPr>
        <p:txBody>
          <a:bodyPr wrap="none" tIns="0" bIns="0" rtlCol="0">
            <a:spAutoFit/>
          </a:bodyPr>
          <a:lstStyle/>
          <a:p>
            <a:r>
              <a:rPr lang="en-US" dirty="0" err="1"/>
              <a:t>μ</a:t>
            </a:r>
            <a:endParaRPr lang="en-US" dirty="0"/>
          </a:p>
        </p:txBody>
      </p:sp>
      <p:sp>
        <p:nvSpPr>
          <p:cNvPr id="21" name="TextBox 20">
            <a:extLst>
              <a:ext uri="{FF2B5EF4-FFF2-40B4-BE49-F238E27FC236}">
                <a16:creationId xmlns:a16="http://schemas.microsoft.com/office/drawing/2014/main" id="{43250B91-F87C-EA4A-A549-028920880DEA}"/>
              </a:ext>
            </a:extLst>
          </p:cNvPr>
          <p:cNvSpPr txBox="1"/>
          <p:nvPr/>
        </p:nvSpPr>
        <p:spPr>
          <a:xfrm>
            <a:off x="5253668" y="6148954"/>
            <a:ext cx="311304" cy="276999"/>
          </a:xfrm>
          <a:prstGeom prst="rect">
            <a:avLst/>
          </a:prstGeom>
          <a:solidFill>
            <a:schemeClr val="bg1"/>
          </a:solidFill>
        </p:spPr>
        <p:txBody>
          <a:bodyPr wrap="none" tIns="0" bIns="0" rtlCol="0">
            <a:spAutoFit/>
          </a:bodyPr>
          <a:lstStyle/>
          <a:p>
            <a:r>
              <a:rPr lang="en-US" dirty="0" err="1"/>
              <a:t>μ</a:t>
            </a:r>
            <a:endParaRPr lang="en-US" dirty="0"/>
          </a:p>
        </p:txBody>
      </p:sp>
      <p:sp>
        <p:nvSpPr>
          <p:cNvPr id="23" name="TextBox 22">
            <a:extLst>
              <a:ext uri="{FF2B5EF4-FFF2-40B4-BE49-F238E27FC236}">
                <a16:creationId xmlns:a16="http://schemas.microsoft.com/office/drawing/2014/main" id="{232FA4AC-5E43-B340-9A55-4C369166F81A}"/>
              </a:ext>
            </a:extLst>
          </p:cNvPr>
          <p:cNvSpPr txBox="1"/>
          <p:nvPr/>
        </p:nvSpPr>
        <p:spPr>
          <a:xfrm>
            <a:off x="6398441" y="6148954"/>
            <a:ext cx="311304" cy="276999"/>
          </a:xfrm>
          <a:prstGeom prst="rect">
            <a:avLst/>
          </a:prstGeom>
          <a:solidFill>
            <a:schemeClr val="bg1"/>
          </a:solidFill>
        </p:spPr>
        <p:txBody>
          <a:bodyPr wrap="none" tIns="0" bIns="0" rtlCol="0">
            <a:spAutoFit/>
          </a:bodyPr>
          <a:lstStyle/>
          <a:p>
            <a:r>
              <a:rPr lang="en-US" dirty="0" err="1"/>
              <a:t>μ</a:t>
            </a:r>
            <a:endParaRPr lang="en-US" dirty="0"/>
          </a:p>
        </p:txBody>
      </p:sp>
      <p:sp>
        <p:nvSpPr>
          <p:cNvPr id="24" name="TextBox 23">
            <a:extLst>
              <a:ext uri="{FF2B5EF4-FFF2-40B4-BE49-F238E27FC236}">
                <a16:creationId xmlns:a16="http://schemas.microsoft.com/office/drawing/2014/main" id="{6F66BDE0-E550-9440-9827-62F8D6EEC945}"/>
              </a:ext>
            </a:extLst>
          </p:cNvPr>
          <p:cNvSpPr txBox="1"/>
          <p:nvPr/>
        </p:nvSpPr>
        <p:spPr>
          <a:xfrm>
            <a:off x="7637403" y="6148954"/>
            <a:ext cx="311304" cy="276999"/>
          </a:xfrm>
          <a:prstGeom prst="rect">
            <a:avLst/>
          </a:prstGeom>
          <a:solidFill>
            <a:schemeClr val="bg1"/>
          </a:solidFill>
        </p:spPr>
        <p:txBody>
          <a:bodyPr wrap="none" tIns="0" bIns="0" rtlCol="0">
            <a:spAutoFit/>
          </a:bodyPr>
          <a:lstStyle/>
          <a:p>
            <a:r>
              <a:rPr lang="en-US" dirty="0" err="1"/>
              <a:t>μ</a:t>
            </a:r>
            <a:endParaRPr lang="en-US" dirty="0"/>
          </a:p>
        </p:txBody>
      </p:sp>
      <p:sp>
        <p:nvSpPr>
          <p:cNvPr id="25" name="TextBox 24">
            <a:extLst>
              <a:ext uri="{FF2B5EF4-FFF2-40B4-BE49-F238E27FC236}">
                <a16:creationId xmlns:a16="http://schemas.microsoft.com/office/drawing/2014/main" id="{31428B9D-38CE-BA41-A359-EEF5FFB5AADD}"/>
              </a:ext>
            </a:extLst>
          </p:cNvPr>
          <p:cNvSpPr txBox="1"/>
          <p:nvPr/>
        </p:nvSpPr>
        <p:spPr>
          <a:xfrm>
            <a:off x="8302699" y="4533654"/>
            <a:ext cx="386644" cy="276999"/>
          </a:xfrm>
          <a:prstGeom prst="rect">
            <a:avLst/>
          </a:prstGeom>
          <a:solidFill>
            <a:schemeClr val="bg1"/>
          </a:solidFill>
        </p:spPr>
        <p:txBody>
          <a:bodyPr wrap="none" tIns="0" bIns="0" rtlCol="0">
            <a:spAutoFit/>
          </a:bodyPr>
          <a:lstStyle/>
          <a:p>
            <a:r>
              <a:rPr lang="en-US" dirty="0"/>
              <a:t>σ</a:t>
            </a:r>
            <a:r>
              <a:rPr lang="en-US" baseline="30000" dirty="0"/>
              <a:t>2</a:t>
            </a:r>
            <a:endParaRPr lang="en-US" dirty="0"/>
          </a:p>
        </p:txBody>
      </p:sp>
      <p:sp>
        <p:nvSpPr>
          <p:cNvPr id="26" name="TextBox 25">
            <a:extLst>
              <a:ext uri="{FF2B5EF4-FFF2-40B4-BE49-F238E27FC236}">
                <a16:creationId xmlns:a16="http://schemas.microsoft.com/office/drawing/2014/main" id="{D5B3F40D-DAE4-AD46-AC75-14963BEB144E}"/>
              </a:ext>
            </a:extLst>
          </p:cNvPr>
          <p:cNvSpPr txBox="1"/>
          <p:nvPr/>
        </p:nvSpPr>
        <p:spPr>
          <a:xfrm>
            <a:off x="8309558" y="5445002"/>
            <a:ext cx="386644" cy="276999"/>
          </a:xfrm>
          <a:prstGeom prst="rect">
            <a:avLst/>
          </a:prstGeom>
          <a:solidFill>
            <a:schemeClr val="bg1"/>
          </a:solidFill>
        </p:spPr>
        <p:txBody>
          <a:bodyPr wrap="none" tIns="0" bIns="0" rtlCol="0">
            <a:spAutoFit/>
          </a:bodyPr>
          <a:lstStyle/>
          <a:p>
            <a:r>
              <a:rPr lang="en-US" dirty="0"/>
              <a:t>σ</a:t>
            </a:r>
            <a:r>
              <a:rPr lang="en-US" baseline="30000" dirty="0"/>
              <a:t>2</a:t>
            </a:r>
            <a:endParaRPr lang="en-US" dirty="0"/>
          </a:p>
        </p:txBody>
      </p:sp>
      <p:sp>
        <p:nvSpPr>
          <p:cNvPr id="18" name="TextBox 17">
            <a:extLst>
              <a:ext uri="{FF2B5EF4-FFF2-40B4-BE49-F238E27FC236}">
                <a16:creationId xmlns:a16="http://schemas.microsoft.com/office/drawing/2014/main" id="{B9891C56-CE65-F34B-923D-710D1D30A33C}"/>
              </a:ext>
            </a:extLst>
          </p:cNvPr>
          <p:cNvSpPr txBox="1"/>
          <p:nvPr/>
        </p:nvSpPr>
        <p:spPr>
          <a:xfrm>
            <a:off x="1103583" y="4222657"/>
            <a:ext cx="1678345" cy="215444"/>
          </a:xfrm>
          <a:prstGeom prst="rect">
            <a:avLst/>
          </a:prstGeom>
          <a:solidFill>
            <a:schemeClr val="bg1"/>
          </a:solidFill>
        </p:spPr>
        <p:txBody>
          <a:bodyPr wrap="none" lIns="0" tIns="0" rIns="0" bIns="0" rtlCol="0" anchor="ctr" anchorCtr="0">
            <a:spAutoFit/>
          </a:bodyPr>
          <a:lstStyle/>
          <a:p>
            <a:r>
              <a:rPr lang="en-GB" sz="1400" dirty="0">
                <a:latin typeface="Symbol" pitchFamily="18" charset="2"/>
              </a:rPr>
              <a:t>(a, b, g, d) = </a:t>
            </a:r>
            <a:r>
              <a:rPr lang="en-US" sz="1400" dirty="0"/>
              <a:t>(1, 1, 1, 0)</a:t>
            </a:r>
          </a:p>
        </p:txBody>
      </p:sp>
      <p:sp>
        <p:nvSpPr>
          <p:cNvPr id="28" name="TextBox 27">
            <a:extLst>
              <a:ext uri="{FF2B5EF4-FFF2-40B4-BE49-F238E27FC236}">
                <a16:creationId xmlns:a16="http://schemas.microsoft.com/office/drawing/2014/main" id="{74CC5E47-A7B7-7546-A50C-07A903486525}"/>
              </a:ext>
            </a:extLst>
          </p:cNvPr>
          <p:cNvSpPr txBox="1"/>
          <p:nvPr/>
        </p:nvSpPr>
        <p:spPr>
          <a:xfrm>
            <a:off x="3644242" y="4231047"/>
            <a:ext cx="745397" cy="184666"/>
          </a:xfrm>
          <a:prstGeom prst="rect">
            <a:avLst/>
          </a:prstGeom>
          <a:solidFill>
            <a:schemeClr val="bg1"/>
          </a:solidFill>
        </p:spPr>
        <p:txBody>
          <a:bodyPr wrap="none" lIns="0" tIns="0" rIns="0" bIns="0" rtlCol="0" anchor="ctr" anchorCtr="0">
            <a:spAutoFit/>
          </a:bodyPr>
          <a:lstStyle/>
          <a:p>
            <a:r>
              <a:rPr lang="en-US" sz="1200" dirty="0"/>
              <a:t>(0.5, 1, 1, 0)</a:t>
            </a:r>
          </a:p>
        </p:txBody>
      </p:sp>
      <p:sp>
        <p:nvSpPr>
          <p:cNvPr id="29" name="TextBox 28">
            <a:extLst>
              <a:ext uri="{FF2B5EF4-FFF2-40B4-BE49-F238E27FC236}">
                <a16:creationId xmlns:a16="http://schemas.microsoft.com/office/drawing/2014/main" id="{4ECB07AF-1357-644D-B3F0-2AC44897E26F}"/>
              </a:ext>
            </a:extLst>
          </p:cNvPr>
          <p:cNvSpPr txBox="1"/>
          <p:nvPr/>
        </p:nvSpPr>
        <p:spPr>
          <a:xfrm>
            <a:off x="3644241" y="5251239"/>
            <a:ext cx="745397" cy="184666"/>
          </a:xfrm>
          <a:prstGeom prst="rect">
            <a:avLst/>
          </a:prstGeom>
          <a:solidFill>
            <a:schemeClr val="bg1"/>
          </a:solidFill>
        </p:spPr>
        <p:txBody>
          <a:bodyPr wrap="square" lIns="0" tIns="0" rIns="0" bIns="0" rtlCol="0" anchor="ctr" anchorCtr="0">
            <a:spAutoFit/>
          </a:bodyPr>
          <a:lstStyle/>
          <a:p>
            <a:r>
              <a:rPr lang="en-US" sz="1200" dirty="0"/>
              <a:t>(2.0, 1, 1, 0)</a:t>
            </a:r>
          </a:p>
        </p:txBody>
      </p:sp>
      <p:sp>
        <p:nvSpPr>
          <p:cNvPr id="30" name="TextBox 29">
            <a:extLst>
              <a:ext uri="{FF2B5EF4-FFF2-40B4-BE49-F238E27FC236}">
                <a16:creationId xmlns:a16="http://schemas.microsoft.com/office/drawing/2014/main" id="{8697A897-EBB4-9D4A-BAC3-4F30A7B3BA4C}"/>
              </a:ext>
            </a:extLst>
          </p:cNvPr>
          <p:cNvSpPr txBox="1"/>
          <p:nvPr/>
        </p:nvSpPr>
        <p:spPr>
          <a:xfrm>
            <a:off x="7235874" y="4218801"/>
            <a:ext cx="791883" cy="184666"/>
          </a:xfrm>
          <a:prstGeom prst="rect">
            <a:avLst/>
          </a:prstGeom>
          <a:solidFill>
            <a:schemeClr val="bg1"/>
          </a:solidFill>
        </p:spPr>
        <p:txBody>
          <a:bodyPr wrap="none" lIns="0" tIns="0" rIns="0" bIns="0" rtlCol="0" anchor="ctr" anchorCtr="0">
            <a:spAutoFit/>
          </a:bodyPr>
          <a:lstStyle/>
          <a:p>
            <a:r>
              <a:rPr lang="en-US" sz="1200" dirty="0"/>
              <a:t>(1, 1, 1, -2.0)</a:t>
            </a:r>
          </a:p>
        </p:txBody>
      </p:sp>
      <p:sp>
        <p:nvSpPr>
          <p:cNvPr id="31" name="TextBox 30">
            <a:extLst>
              <a:ext uri="{FF2B5EF4-FFF2-40B4-BE49-F238E27FC236}">
                <a16:creationId xmlns:a16="http://schemas.microsoft.com/office/drawing/2014/main" id="{FE7C1CF6-9594-1E44-B009-348FB7044011}"/>
              </a:ext>
            </a:extLst>
          </p:cNvPr>
          <p:cNvSpPr txBox="1"/>
          <p:nvPr/>
        </p:nvSpPr>
        <p:spPr>
          <a:xfrm>
            <a:off x="7236776" y="5243919"/>
            <a:ext cx="822341" cy="184666"/>
          </a:xfrm>
          <a:prstGeom prst="rect">
            <a:avLst/>
          </a:prstGeom>
          <a:solidFill>
            <a:schemeClr val="bg1"/>
          </a:solidFill>
        </p:spPr>
        <p:txBody>
          <a:bodyPr wrap="none" lIns="0" tIns="0" rIns="0" bIns="0" rtlCol="0" anchor="ctr" anchorCtr="0">
            <a:spAutoFit/>
          </a:bodyPr>
          <a:lstStyle/>
          <a:p>
            <a:r>
              <a:rPr lang="en-US" sz="1200" dirty="0"/>
              <a:t>(1, 1, 1, +2.0)</a:t>
            </a:r>
          </a:p>
        </p:txBody>
      </p:sp>
      <p:sp>
        <p:nvSpPr>
          <p:cNvPr id="32" name="TextBox 31">
            <a:extLst>
              <a:ext uri="{FF2B5EF4-FFF2-40B4-BE49-F238E27FC236}">
                <a16:creationId xmlns:a16="http://schemas.microsoft.com/office/drawing/2014/main" id="{FD189778-F091-D449-962C-7E37E513418B}"/>
              </a:ext>
            </a:extLst>
          </p:cNvPr>
          <p:cNvSpPr txBox="1"/>
          <p:nvPr/>
        </p:nvSpPr>
        <p:spPr>
          <a:xfrm>
            <a:off x="6026821" y="4211629"/>
            <a:ext cx="745397" cy="184666"/>
          </a:xfrm>
          <a:prstGeom prst="rect">
            <a:avLst/>
          </a:prstGeom>
          <a:solidFill>
            <a:schemeClr val="bg1"/>
          </a:solidFill>
        </p:spPr>
        <p:txBody>
          <a:bodyPr wrap="none" lIns="0" tIns="0" rIns="0" bIns="0" rtlCol="0" anchor="ctr" anchorCtr="0">
            <a:spAutoFit/>
          </a:bodyPr>
          <a:lstStyle/>
          <a:p>
            <a:r>
              <a:rPr lang="en-US" sz="1200" dirty="0"/>
              <a:t>(1, 1, 0.4, 0)</a:t>
            </a:r>
          </a:p>
        </p:txBody>
      </p:sp>
      <p:sp>
        <p:nvSpPr>
          <p:cNvPr id="33" name="TextBox 32">
            <a:extLst>
              <a:ext uri="{FF2B5EF4-FFF2-40B4-BE49-F238E27FC236}">
                <a16:creationId xmlns:a16="http://schemas.microsoft.com/office/drawing/2014/main" id="{57B554D8-5254-C342-99B7-3C28651468F6}"/>
              </a:ext>
            </a:extLst>
          </p:cNvPr>
          <p:cNvSpPr txBox="1"/>
          <p:nvPr/>
        </p:nvSpPr>
        <p:spPr>
          <a:xfrm>
            <a:off x="6034174" y="5262793"/>
            <a:ext cx="745397" cy="184666"/>
          </a:xfrm>
          <a:prstGeom prst="rect">
            <a:avLst/>
          </a:prstGeom>
          <a:solidFill>
            <a:schemeClr val="bg1"/>
          </a:solidFill>
        </p:spPr>
        <p:txBody>
          <a:bodyPr wrap="none" lIns="0" tIns="0" rIns="0" bIns="0" rtlCol="0" anchor="ctr" anchorCtr="0">
            <a:spAutoFit/>
          </a:bodyPr>
          <a:lstStyle/>
          <a:p>
            <a:r>
              <a:rPr lang="en-US" sz="1200" dirty="0"/>
              <a:t>(1, 1, 4.0, 0)</a:t>
            </a:r>
          </a:p>
        </p:txBody>
      </p:sp>
      <p:sp>
        <p:nvSpPr>
          <p:cNvPr id="34" name="TextBox 33">
            <a:extLst>
              <a:ext uri="{FF2B5EF4-FFF2-40B4-BE49-F238E27FC236}">
                <a16:creationId xmlns:a16="http://schemas.microsoft.com/office/drawing/2014/main" id="{6085C18F-2DBE-DA4C-ABB2-DD748BF83C85}"/>
              </a:ext>
            </a:extLst>
          </p:cNvPr>
          <p:cNvSpPr txBox="1"/>
          <p:nvPr/>
        </p:nvSpPr>
        <p:spPr>
          <a:xfrm>
            <a:off x="4853295" y="4243135"/>
            <a:ext cx="745397" cy="184666"/>
          </a:xfrm>
          <a:prstGeom prst="rect">
            <a:avLst/>
          </a:prstGeom>
          <a:solidFill>
            <a:schemeClr val="bg1"/>
          </a:solidFill>
        </p:spPr>
        <p:txBody>
          <a:bodyPr wrap="none" lIns="0" tIns="0" rIns="0" bIns="0" rtlCol="0" anchor="ctr" anchorCtr="0">
            <a:spAutoFit/>
          </a:bodyPr>
          <a:lstStyle/>
          <a:p>
            <a:r>
              <a:rPr lang="en-US" sz="1200" dirty="0"/>
              <a:t>(1, 0.5, 1, 0)</a:t>
            </a:r>
          </a:p>
        </p:txBody>
      </p:sp>
      <p:sp>
        <p:nvSpPr>
          <p:cNvPr id="35" name="TextBox 34">
            <a:extLst>
              <a:ext uri="{FF2B5EF4-FFF2-40B4-BE49-F238E27FC236}">
                <a16:creationId xmlns:a16="http://schemas.microsoft.com/office/drawing/2014/main" id="{F0189303-6882-C740-8004-8D5B55C91F56}"/>
              </a:ext>
            </a:extLst>
          </p:cNvPr>
          <p:cNvSpPr txBox="1"/>
          <p:nvPr/>
        </p:nvSpPr>
        <p:spPr>
          <a:xfrm>
            <a:off x="4864983" y="5255659"/>
            <a:ext cx="745397" cy="184666"/>
          </a:xfrm>
          <a:prstGeom prst="rect">
            <a:avLst/>
          </a:prstGeom>
          <a:solidFill>
            <a:schemeClr val="bg1"/>
          </a:solidFill>
        </p:spPr>
        <p:txBody>
          <a:bodyPr wrap="none" lIns="0" tIns="0" rIns="0" bIns="0" rtlCol="0" anchor="ctr" anchorCtr="0">
            <a:spAutoFit/>
          </a:bodyPr>
          <a:lstStyle/>
          <a:p>
            <a:r>
              <a:rPr lang="en-US" sz="1200" dirty="0"/>
              <a:t>(1, 2.0, 1, 0)</a:t>
            </a:r>
          </a:p>
        </p:txBody>
      </p:sp>
      <p:sp>
        <p:nvSpPr>
          <p:cNvPr id="36" name="Rectangle 35">
            <a:extLst>
              <a:ext uri="{FF2B5EF4-FFF2-40B4-BE49-F238E27FC236}">
                <a16:creationId xmlns:a16="http://schemas.microsoft.com/office/drawing/2014/main" id="{7CB126F9-CA79-8B4A-9A51-5062311209E5}"/>
              </a:ext>
            </a:extLst>
          </p:cNvPr>
          <p:cNvSpPr/>
          <p:nvPr/>
        </p:nvSpPr>
        <p:spPr>
          <a:xfrm>
            <a:off x="3630598" y="5159371"/>
            <a:ext cx="1098565" cy="10093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605BF76-C614-1546-B864-A214FECD71B9}"/>
              </a:ext>
            </a:extLst>
          </p:cNvPr>
          <p:cNvSpPr/>
          <p:nvPr/>
        </p:nvSpPr>
        <p:spPr>
          <a:xfrm>
            <a:off x="4708591" y="4155249"/>
            <a:ext cx="1215975" cy="10093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8C3871A5-7874-4B47-AD57-8434EA097628}"/>
              </a:ext>
            </a:extLst>
          </p:cNvPr>
          <p:cNvGrpSpPr/>
          <p:nvPr/>
        </p:nvGrpSpPr>
        <p:grpSpPr>
          <a:xfrm>
            <a:off x="183308" y="1732879"/>
            <a:ext cx="8905803" cy="1098790"/>
            <a:chOff x="1133563" y="1732879"/>
            <a:chExt cx="8905803" cy="1098790"/>
          </a:xfrm>
        </p:grpSpPr>
        <p:pic>
          <p:nvPicPr>
            <p:cNvPr id="39" name="Picture 38" descr="latex-image-1.pdf">
              <a:extLst>
                <a:ext uri="{FF2B5EF4-FFF2-40B4-BE49-F238E27FC236}">
                  <a16:creationId xmlns:a16="http://schemas.microsoft.com/office/drawing/2014/main" id="{287FECC2-5439-D44A-B035-B930BC5895B9}"/>
                </a:ext>
              </a:extLst>
            </p:cNvPr>
            <p:cNvPicPr>
              <a:picLocks noChangeAspect="1"/>
            </p:cNvPicPr>
            <p:nvPr/>
          </p:nvPicPr>
          <p:blipFill rotWithShape="1">
            <a:blip r:embed="rId5">
              <a:extLst>
                <a:ext uri="{28A0092B-C50C-407E-A947-70E740481C1C}">
                  <a14:useLocalDpi xmlns:a14="http://schemas.microsoft.com/office/drawing/2010/main" val="0"/>
                </a:ext>
              </a:extLst>
            </a:blip>
            <a:srcRect t="35410" r="97018"/>
            <a:stretch/>
          </p:blipFill>
          <p:spPr>
            <a:xfrm>
              <a:off x="1133563" y="2133600"/>
              <a:ext cx="193213" cy="539504"/>
            </a:xfrm>
            <a:prstGeom prst="rect">
              <a:avLst/>
            </a:prstGeom>
          </p:spPr>
        </p:pic>
        <p:pic>
          <p:nvPicPr>
            <p:cNvPr id="40" name="Picture 39">
              <a:extLst>
                <a:ext uri="{FF2B5EF4-FFF2-40B4-BE49-F238E27FC236}">
                  <a16:creationId xmlns:a16="http://schemas.microsoft.com/office/drawing/2014/main" id="{1D000F49-64EB-374F-965E-F5D85BB121F1}"/>
                </a:ext>
              </a:extLst>
            </p:cNvPr>
            <p:cNvPicPr>
              <a:picLocks noChangeAspect="1"/>
            </p:cNvPicPr>
            <p:nvPr/>
          </p:nvPicPr>
          <p:blipFill>
            <a:blip r:embed="rId6"/>
            <a:stretch>
              <a:fillRect/>
            </a:stretch>
          </p:blipFill>
          <p:spPr>
            <a:xfrm>
              <a:off x="1352566" y="1732879"/>
              <a:ext cx="8686800" cy="1098790"/>
            </a:xfrm>
            <a:prstGeom prst="rect">
              <a:avLst/>
            </a:prstGeom>
          </p:spPr>
        </p:pic>
      </p:grpSp>
    </p:spTree>
    <p:extLst>
      <p:ext uri="{BB962C8B-B14F-4D97-AF65-F5344CB8AC3E}">
        <p14:creationId xmlns:p14="http://schemas.microsoft.com/office/powerpoint/2010/main" val="3380993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5" name="Picture 5"/>
          <p:cNvPicPr>
            <a:picLocks noChangeAspect="1" noChangeArrowheads="1"/>
          </p:cNvPicPr>
          <p:nvPr/>
        </p:nvPicPr>
        <p:blipFill rotWithShape="1">
          <a:blip r:embed="rId3" cstate="print"/>
          <a:srcRect t="9850"/>
          <a:stretch/>
        </p:blipFill>
        <p:spPr bwMode="auto">
          <a:xfrm>
            <a:off x="703313" y="4191000"/>
            <a:ext cx="7613103" cy="2360928"/>
          </a:xfrm>
          <a:prstGeom prst="rect">
            <a:avLst/>
          </a:prstGeom>
          <a:noFill/>
          <a:ln w="9525">
            <a:noFill/>
            <a:miter lim="800000"/>
            <a:headEnd/>
            <a:tailEnd/>
          </a:ln>
        </p:spPr>
      </p:pic>
      <p:sp>
        <p:nvSpPr>
          <p:cNvPr id="4" name="Rectangle 3"/>
          <p:cNvSpPr/>
          <p:nvPr/>
        </p:nvSpPr>
        <p:spPr>
          <a:xfrm>
            <a:off x="357158" y="1339836"/>
            <a:ext cx="5357850" cy="461665"/>
          </a:xfrm>
          <a:prstGeom prst="rect">
            <a:avLst/>
          </a:prstGeom>
        </p:spPr>
        <p:txBody>
          <a:bodyPr wrap="square">
            <a:spAutoFit/>
          </a:bodyPr>
          <a:lstStyle/>
          <a:p>
            <a:r>
              <a:rPr lang="en-GB" sz="2400" dirty="0"/>
              <a:t>Defined on 2 variables </a:t>
            </a:r>
            <a:r>
              <a:rPr lang="en-GB" sz="2400" dirty="0">
                <a:latin typeface="Symbol" pitchFamily="18" charset="2"/>
              </a:rPr>
              <a:t>m</a:t>
            </a:r>
            <a:r>
              <a:rPr lang="en-GB" sz="2400" dirty="0"/>
              <a:t> and </a:t>
            </a:r>
            <a:r>
              <a:rPr lang="en-GB" sz="2400" dirty="0">
                <a:latin typeface="Symbol" pitchFamily="18" charset="2"/>
              </a:rPr>
              <a:t>s</a:t>
            </a:r>
            <a:r>
              <a:rPr lang="en-GB" sz="2400" baseline="30000" dirty="0"/>
              <a:t>2</a:t>
            </a:r>
            <a:r>
              <a:rPr lang="en-GB" sz="2400" dirty="0"/>
              <a:t>&gt;0</a:t>
            </a:r>
            <a:endParaRPr lang="en-US" sz="2400" dirty="0"/>
          </a:p>
        </p:txBody>
      </p:sp>
      <p:sp>
        <p:nvSpPr>
          <p:cNvPr id="7" name="Rectangle 6"/>
          <p:cNvSpPr/>
          <p:nvPr/>
        </p:nvSpPr>
        <p:spPr>
          <a:xfrm>
            <a:off x="428596" y="2857496"/>
            <a:ext cx="5357850" cy="461665"/>
          </a:xfrm>
          <a:prstGeom prst="rect">
            <a:avLst/>
          </a:prstGeom>
        </p:spPr>
        <p:txBody>
          <a:bodyPr wrap="square">
            <a:spAutoFit/>
          </a:bodyPr>
          <a:lstStyle/>
          <a:p>
            <a:r>
              <a:rPr lang="en-GB" sz="2400" dirty="0"/>
              <a:t>or for short</a:t>
            </a:r>
            <a:endParaRPr lang="en-US" sz="2400" dirty="0"/>
          </a:p>
        </p:txBody>
      </p:sp>
      <p:sp>
        <p:nvSpPr>
          <p:cNvPr id="8" name="TextBox 7"/>
          <p:cNvSpPr txBox="1"/>
          <p:nvPr/>
        </p:nvSpPr>
        <p:spPr>
          <a:xfrm>
            <a:off x="500034" y="3571876"/>
            <a:ext cx="5424532" cy="461665"/>
          </a:xfrm>
          <a:prstGeom prst="rect">
            <a:avLst/>
          </a:prstGeom>
          <a:noFill/>
        </p:spPr>
        <p:txBody>
          <a:bodyPr wrap="none" rtlCol="0">
            <a:spAutoFit/>
          </a:bodyPr>
          <a:lstStyle/>
          <a:p>
            <a:r>
              <a:rPr lang="en-GB" sz="2400" dirty="0"/>
              <a:t>Four parameters</a:t>
            </a:r>
            <a:r>
              <a:rPr lang="en-GB" sz="2400" dirty="0">
                <a:latin typeface="Symbol" pitchFamily="18" charset="2"/>
              </a:rPr>
              <a:t> a &gt; 0, b &gt; 0, g &gt; 0 </a:t>
            </a:r>
            <a:r>
              <a:rPr lang="en-GB" sz="2400" dirty="0"/>
              <a:t>and </a:t>
            </a:r>
            <a:r>
              <a:rPr lang="en-GB" sz="2400" dirty="0">
                <a:latin typeface="Symbol" pitchFamily="18" charset="2"/>
              </a:rPr>
              <a:t>d.</a:t>
            </a:r>
            <a:endParaRPr lang="en-US" sz="2400" dirty="0">
              <a:latin typeface="Symbol" pitchFamily="18" charset="2"/>
            </a:endParaRPr>
          </a:p>
        </p:txBody>
      </p:sp>
      <p:sp>
        <p:nvSpPr>
          <p:cNvPr id="11" name="Rounded Rectangle 10"/>
          <p:cNvSpPr/>
          <p:nvPr/>
        </p:nvSpPr>
        <p:spPr>
          <a:xfrm>
            <a:off x="2357422" y="2928934"/>
            <a:ext cx="5857916" cy="642942"/>
          </a:xfrm>
          <a:prstGeom prst="roundRect">
            <a:avLst/>
          </a:prstGeom>
          <a:noFill/>
          <a:ln w="381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5862" y="3039761"/>
            <a:ext cx="5724000" cy="383426"/>
          </a:xfrm>
          <a:prstGeom prst="rect">
            <a:avLst/>
          </a:prstGeom>
        </p:spPr>
      </p:pic>
      <p:sp>
        <p:nvSpPr>
          <p:cNvPr id="14" name="Title 1">
            <a:extLst>
              <a:ext uri="{FF2B5EF4-FFF2-40B4-BE49-F238E27FC236}">
                <a16:creationId xmlns:a16="http://schemas.microsoft.com/office/drawing/2014/main" id="{D41EDF6B-6AE6-E34A-A85D-DCF6EF285DF9}"/>
              </a:ext>
            </a:extLst>
          </p:cNvPr>
          <p:cNvSpPr>
            <a:spLocks noGrp="1"/>
          </p:cNvSpPr>
          <p:nvPr>
            <p:ph type="title"/>
          </p:nvPr>
        </p:nvSpPr>
        <p:spPr>
          <a:xfrm>
            <a:off x="0" y="198438"/>
            <a:ext cx="9144000" cy="1143000"/>
          </a:xfrm>
        </p:spPr>
        <p:txBody>
          <a:bodyPr>
            <a:normAutofit/>
          </a:bodyPr>
          <a:lstStyle/>
          <a:p>
            <a:r>
              <a:rPr lang="en-GB" sz="3400" dirty="0" err="1"/>
              <a:t>Modeling</a:t>
            </a:r>
            <a:r>
              <a:rPr lang="en-GB" sz="3400" dirty="0"/>
              <a:t> </a:t>
            </a:r>
            <a:r>
              <a:rPr lang="en-US" sz="3400" dirty="0" err="1"/>
              <a:t>μ</a:t>
            </a:r>
            <a:r>
              <a:rPr lang="en-US" sz="3400" dirty="0"/>
              <a:t>, σ</a:t>
            </a:r>
            <a:r>
              <a:rPr lang="en-US" sz="3400" baseline="30000" dirty="0"/>
              <a:t>2 </a:t>
            </a:r>
            <a:r>
              <a:rPr lang="en-US" sz="3400" dirty="0"/>
              <a:t>as random variables using </a:t>
            </a:r>
            <a:br>
              <a:rPr lang="en-US" sz="3400" dirty="0"/>
            </a:br>
            <a:r>
              <a:rPr lang="en-GB" sz="3400" dirty="0"/>
              <a:t>Normal Inverse Gamma Distribution</a:t>
            </a:r>
            <a:endParaRPr lang="en-US" sz="3400" dirty="0"/>
          </a:p>
        </p:txBody>
      </p:sp>
      <p:sp>
        <p:nvSpPr>
          <p:cNvPr id="15" name="Footer Placeholder 4">
            <a:extLst>
              <a:ext uri="{FF2B5EF4-FFF2-40B4-BE49-F238E27FC236}">
                <a16:creationId xmlns:a16="http://schemas.microsoft.com/office/drawing/2014/main" id="{BDBB601F-82E0-C04E-BD49-943F79E53766}"/>
              </a:ext>
            </a:extLst>
          </p:cNvPr>
          <p:cNvSpPr>
            <a:spLocks noGrp="1"/>
          </p:cNvSpPr>
          <p:nvPr>
            <p:ph type="ftr" sz="quarter" idx="11"/>
          </p:nvPr>
        </p:nvSpPr>
        <p:spPr>
          <a:xfrm>
            <a:off x="1817279" y="6464300"/>
            <a:ext cx="5112568" cy="365125"/>
          </a:xfrm>
        </p:spPr>
        <p:txBody>
          <a:bodyPr/>
          <a:lstStyle/>
          <a:p>
            <a:r>
              <a:rPr lang="en-CA" dirty="0"/>
              <a:t>Computer vision: models, learning and inference.  ©2011 Simon J.D. Prince</a:t>
            </a:r>
          </a:p>
        </p:txBody>
      </p:sp>
      <p:sp>
        <p:nvSpPr>
          <p:cNvPr id="13" name="TextBox 12">
            <a:extLst>
              <a:ext uri="{FF2B5EF4-FFF2-40B4-BE49-F238E27FC236}">
                <a16:creationId xmlns:a16="http://schemas.microsoft.com/office/drawing/2014/main" id="{43D481C3-A436-D445-9278-6FE5AC2CEE55}"/>
              </a:ext>
            </a:extLst>
          </p:cNvPr>
          <p:cNvSpPr txBox="1"/>
          <p:nvPr/>
        </p:nvSpPr>
        <p:spPr>
          <a:xfrm>
            <a:off x="4014706" y="6148954"/>
            <a:ext cx="311304" cy="276999"/>
          </a:xfrm>
          <a:prstGeom prst="rect">
            <a:avLst/>
          </a:prstGeom>
          <a:solidFill>
            <a:schemeClr val="bg1"/>
          </a:solidFill>
        </p:spPr>
        <p:txBody>
          <a:bodyPr wrap="none" tIns="0" bIns="0" rtlCol="0">
            <a:spAutoFit/>
          </a:bodyPr>
          <a:lstStyle/>
          <a:p>
            <a:r>
              <a:rPr lang="en-US" dirty="0" err="1"/>
              <a:t>μ</a:t>
            </a:r>
            <a:endParaRPr lang="en-US" dirty="0"/>
          </a:p>
        </p:txBody>
      </p:sp>
      <p:sp>
        <p:nvSpPr>
          <p:cNvPr id="17" name="TextBox 16">
            <a:extLst>
              <a:ext uri="{FF2B5EF4-FFF2-40B4-BE49-F238E27FC236}">
                <a16:creationId xmlns:a16="http://schemas.microsoft.com/office/drawing/2014/main" id="{8DCCF64C-C21C-7C46-8459-19999AE8EBA2}"/>
              </a:ext>
            </a:extLst>
          </p:cNvPr>
          <p:cNvSpPr txBox="1"/>
          <p:nvPr/>
        </p:nvSpPr>
        <p:spPr>
          <a:xfrm>
            <a:off x="642353" y="5002132"/>
            <a:ext cx="386644" cy="276999"/>
          </a:xfrm>
          <a:prstGeom prst="rect">
            <a:avLst/>
          </a:prstGeom>
          <a:solidFill>
            <a:schemeClr val="bg1"/>
          </a:solidFill>
        </p:spPr>
        <p:txBody>
          <a:bodyPr wrap="none" tIns="0" bIns="0" rtlCol="0">
            <a:spAutoFit/>
          </a:bodyPr>
          <a:lstStyle/>
          <a:p>
            <a:r>
              <a:rPr lang="en-US" dirty="0"/>
              <a:t>σ</a:t>
            </a:r>
            <a:r>
              <a:rPr lang="en-US" baseline="30000" dirty="0"/>
              <a:t>2</a:t>
            </a:r>
            <a:endParaRPr lang="en-US" dirty="0"/>
          </a:p>
        </p:txBody>
      </p:sp>
      <p:sp>
        <p:nvSpPr>
          <p:cNvPr id="20" name="TextBox 19">
            <a:extLst>
              <a:ext uri="{FF2B5EF4-FFF2-40B4-BE49-F238E27FC236}">
                <a16:creationId xmlns:a16="http://schemas.microsoft.com/office/drawing/2014/main" id="{7F2465E6-6F2D-D141-BBBB-BEF78956EDFB}"/>
              </a:ext>
            </a:extLst>
          </p:cNvPr>
          <p:cNvSpPr txBox="1"/>
          <p:nvPr/>
        </p:nvSpPr>
        <p:spPr>
          <a:xfrm>
            <a:off x="2053850" y="6282183"/>
            <a:ext cx="311304" cy="276999"/>
          </a:xfrm>
          <a:prstGeom prst="rect">
            <a:avLst/>
          </a:prstGeom>
          <a:solidFill>
            <a:schemeClr val="bg1"/>
          </a:solidFill>
        </p:spPr>
        <p:txBody>
          <a:bodyPr wrap="none" tIns="0" bIns="0" rtlCol="0">
            <a:spAutoFit/>
          </a:bodyPr>
          <a:lstStyle/>
          <a:p>
            <a:r>
              <a:rPr lang="en-US" dirty="0" err="1"/>
              <a:t>μ</a:t>
            </a:r>
            <a:endParaRPr lang="en-US" dirty="0"/>
          </a:p>
        </p:txBody>
      </p:sp>
      <p:sp>
        <p:nvSpPr>
          <p:cNvPr id="21" name="TextBox 20">
            <a:extLst>
              <a:ext uri="{FF2B5EF4-FFF2-40B4-BE49-F238E27FC236}">
                <a16:creationId xmlns:a16="http://schemas.microsoft.com/office/drawing/2014/main" id="{43250B91-F87C-EA4A-A549-028920880DEA}"/>
              </a:ext>
            </a:extLst>
          </p:cNvPr>
          <p:cNvSpPr txBox="1"/>
          <p:nvPr/>
        </p:nvSpPr>
        <p:spPr>
          <a:xfrm>
            <a:off x="5253668" y="6148954"/>
            <a:ext cx="311304" cy="276999"/>
          </a:xfrm>
          <a:prstGeom prst="rect">
            <a:avLst/>
          </a:prstGeom>
          <a:solidFill>
            <a:schemeClr val="bg1"/>
          </a:solidFill>
        </p:spPr>
        <p:txBody>
          <a:bodyPr wrap="none" tIns="0" bIns="0" rtlCol="0">
            <a:spAutoFit/>
          </a:bodyPr>
          <a:lstStyle/>
          <a:p>
            <a:r>
              <a:rPr lang="en-US" dirty="0" err="1"/>
              <a:t>μ</a:t>
            </a:r>
            <a:endParaRPr lang="en-US" dirty="0"/>
          </a:p>
        </p:txBody>
      </p:sp>
      <p:sp>
        <p:nvSpPr>
          <p:cNvPr id="23" name="TextBox 22">
            <a:extLst>
              <a:ext uri="{FF2B5EF4-FFF2-40B4-BE49-F238E27FC236}">
                <a16:creationId xmlns:a16="http://schemas.microsoft.com/office/drawing/2014/main" id="{232FA4AC-5E43-B340-9A55-4C369166F81A}"/>
              </a:ext>
            </a:extLst>
          </p:cNvPr>
          <p:cNvSpPr txBox="1"/>
          <p:nvPr/>
        </p:nvSpPr>
        <p:spPr>
          <a:xfrm>
            <a:off x="6398441" y="6148954"/>
            <a:ext cx="311304" cy="276999"/>
          </a:xfrm>
          <a:prstGeom prst="rect">
            <a:avLst/>
          </a:prstGeom>
          <a:solidFill>
            <a:schemeClr val="bg1"/>
          </a:solidFill>
        </p:spPr>
        <p:txBody>
          <a:bodyPr wrap="none" tIns="0" bIns="0" rtlCol="0">
            <a:spAutoFit/>
          </a:bodyPr>
          <a:lstStyle/>
          <a:p>
            <a:r>
              <a:rPr lang="en-US" dirty="0" err="1"/>
              <a:t>μ</a:t>
            </a:r>
            <a:endParaRPr lang="en-US" dirty="0"/>
          </a:p>
        </p:txBody>
      </p:sp>
      <p:sp>
        <p:nvSpPr>
          <p:cNvPr id="24" name="TextBox 23">
            <a:extLst>
              <a:ext uri="{FF2B5EF4-FFF2-40B4-BE49-F238E27FC236}">
                <a16:creationId xmlns:a16="http://schemas.microsoft.com/office/drawing/2014/main" id="{6F66BDE0-E550-9440-9827-62F8D6EEC945}"/>
              </a:ext>
            </a:extLst>
          </p:cNvPr>
          <p:cNvSpPr txBox="1"/>
          <p:nvPr/>
        </p:nvSpPr>
        <p:spPr>
          <a:xfrm>
            <a:off x="7637403" y="6148954"/>
            <a:ext cx="311304" cy="276999"/>
          </a:xfrm>
          <a:prstGeom prst="rect">
            <a:avLst/>
          </a:prstGeom>
          <a:solidFill>
            <a:schemeClr val="bg1"/>
          </a:solidFill>
        </p:spPr>
        <p:txBody>
          <a:bodyPr wrap="none" tIns="0" bIns="0" rtlCol="0">
            <a:spAutoFit/>
          </a:bodyPr>
          <a:lstStyle/>
          <a:p>
            <a:r>
              <a:rPr lang="en-US" dirty="0" err="1"/>
              <a:t>μ</a:t>
            </a:r>
            <a:endParaRPr lang="en-US" dirty="0"/>
          </a:p>
        </p:txBody>
      </p:sp>
      <p:sp>
        <p:nvSpPr>
          <p:cNvPr id="25" name="TextBox 24">
            <a:extLst>
              <a:ext uri="{FF2B5EF4-FFF2-40B4-BE49-F238E27FC236}">
                <a16:creationId xmlns:a16="http://schemas.microsoft.com/office/drawing/2014/main" id="{31428B9D-38CE-BA41-A359-EEF5FFB5AADD}"/>
              </a:ext>
            </a:extLst>
          </p:cNvPr>
          <p:cNvSpPr txBox="1"/>
          <p:nvPr/>
        </p:nvSpPr>
        <p:spPr>
          <a:xfrm>
            <a:off x="8302699" y="4533654"/>
            <a:ext cx="386644" cy="276999"/>
          </a:xfrm>
          <a:prstGeom prst="rect">
            <a:avLst/>
          </a:prstGeom>
          <a:solidFill>
            <a:schemeClr val="bg1"/>
          </a:solidFill>
        </p:spPr>
        <p:txBody>
          <a:bodyPr wrap="none" tIns="0" bIns="0" rtlCol="0">
            <a:spAutoFit/>
          </a:bodyPr>
          <a:lstStyle/>
          <a:p>
            <a:r>
              <a:rPr lang="en-US" dirty="0"/>
              <a:t>σ</a:t>
            </a:r>
            <a:r>
              <a:rPr lang="en-US" baseline="30000" dirty="0"/>
              <a:t>2</a:t>
            </a:r>
            <a:endParaRPr lang="en-US" dirty="0"/>
          </a:p>
        </p:txBody>
      </p:sp>
      <p:sp>
        <p:nvSpPr>
          <p:cNvPr id="26" name="TextBox 25">
            <a:extLst>
              <a:ext uri="{FF2B5EF4-FFF2-40B4-BE49-F238E27FC236}">
                <a16:creationId xmlns:a16="http://schemas.microsoft.com/office/drawing/2014/main" id="{D5B3F40D-DAE4-AD46-AC75-14963BEB144E}"/>
              </a:ext>
            </a:extLst>
          </p:cNvPr>
          <p:cNvSpPr txBox="1"/>
          <p:nvPr/>
        </p:nvSpPr>
        <p:spPr>
          <a:xfrm>
            <a:off x="8309558" y="5445002"/>
            <a:ext cx="386644" cy="276999"/>
          </a:xfrm>
          <a:prstGeom prst="rect">
            <a:avLst/>
          </a:prstGeom>
          <a:solidFill>
            <a:schemeClr val="bg1"/>
          </a:solidFill>
        </p:spPr>
        <p:txBody>
          <a:bodyPr wrap="none" tIns="0" bIns="0" rtlCol="0">
            <a:spAutoFit/>
          </a:bodyPr>
          <a:lstStyle/>
          <a:p>
            <a:r>
              <a:rPr lang="en-US" dirty="0"/>
              <a:t>σ</a:t>
            </a:r>
            <a:r>
              <a:rPr lang="en-US" baseline="30000" dirty="0"/>
              <a:t>2</a:t>
            </a:r>
            <a:endParaRPr lang="en-US" dirty="0"/>
          </a:p>
        </p:txBody>
      </p:sp>
      <p:sp>
        <p:nvSpPr>
          <p:cNvPr id="18" name="TextBox 17">
            <a:extLst>
              <a:ext uri="{FF2B5EF4-FFF2-40B4-BE49-F238E27FC236}">
                <a16:creationId xmlns:a16="http://schemas.microsoft.com/office/drawing/2014/main" id="{B9891C56-CE65-F34B-923D-710D1D30A33C}"/>
              </a:ext>
            </a:extLst>
          </p:cNvPr>
          <p:cNvSpPr txBox="1"/>
          <p:nvPr/>
        </p:nvSpPr>
        <p:spPr>
          <a:xfrm>
            <a:off x="1103583" y="4222657"/>
            <a:ext cx="1678345" cy="215444"/>
          </a:xfrm>
          <a:prstGeom prst="rect">
            <a:avLst/>
          </a:prstGeom>
          <a:solidFill>
            <a:schemeClr val="bg1"/>
          </a:solidFill>
        </p:spPr>
        <p:txBody>
          <a:bodyPr wrap="none" lIns="0" tIns="0" rIns="0" bIns="0" rtlCol="0" anchor="ctr" anchorCtr="0">
            <a:spAutoFit/>
          </a:bodyPr>
          <a:lstStyle/>
          <a:p>
            <a:r>
              <a:rPr lang="en-GB" sz="1400" dirty="0">
                <a:latin typeface="Symbol" pitchFamily="18" charset="2"/>
              </a:rPr>
              <a:t>(a, b, g, d) = </a:t>
            </a:r>
            <a:r>
              <a:rPr lang="en-US" sz="1400" dirty="0"/>
              <a:t>(1, 1, 1, 0)</a:t>
            </a:r>
          </a:p>
        </p:txBody>
      </p:sp>
      <p:sp>
        <p:nvSpPr>
          <p:cNvPr id="28" name="TextBox 27">
            <a:extLst>
              <a:ext uri="{FF2B5EF4-FFF2-40B4-BE49-F238E27FC236}">
                <a16:creationId xmlns:a16="http://schemas.microsoft.com/office/drawing/2014/main" id="{74CC5E47-A7B7-7546-A50C-07A903486525}"/>
              </a:ext>
            </a:extLst>
          </p:cNvPr>
          <p:cNvSpPr txBox="1"/>
          <p:nvPr/>
        </p:nvSpPr>
        <p:spPr>
          <a:xfrm>
            <a:off x="3644242" y="4231047"/>
            <a:ext cx="745397" cy="184666"/>
          </a:xfrm>
          <a:prstGeom prst="rect">
            <a:avLst/>
          </a:prstGeom>
          <a:solidFill>
            <a:schemeClr val="bg1"/>
          </a:solidFill>
        </p:spPr>
        <p:txBody>
          <a:bodyPr wrap="none" lIns="0" tIns="0" rIns="0" bIns="0" rtlCol="0" anchor="ctr" anchorCtr="0">
            <a:spAutoFit/>
          </a:bodyPr>
          <a:lstStyle/>
          <a:p>
            <a:r>
              <a:rPr lang="en-US" sz="1200" dirty="0"/>
              <a:t>(0.5, 1, 1, 0)</a:t>
            </a:r>
          </a:p>
        </p:txBody>
      </p:sp>
      <p:sp>
        <p:nvSpPr>
          <p:cNvPr id="29" name="TextBox 28">
            <a:extLst>
              <a:ext uri="{FF2B5EF4-FFF2-40B4-BE49-F238E27FC236}">
                <a16:creationId xmlns:a16="http://schemas.microsoft.com/office/drawing/2014/main" id="{4ECB07AF-1357-644D-B3F0-2AC44897E26F}"/>
              </a:ext>
            </a:extLst>
          </p:cNvPr>
          <p:cNvSpPr txBox="1"/>
          <p:nvPr/>
        </p:nvSpPr>
        <p:spPr>
          <a:xfrm>
            <a:off x="3644241" y="5251239"/>
            <a:ext cx="745397" cy="184666"/>
          </a:xfrm>
          <a:prstGeom prst="rect">
            <a:avLst/>
          </a:prstGeom>
          <a:solidFill>
            <a:schemeClr val="bg1"/>
          </a:solidFill>
        </p:spPr>
        <p:txBody>
          <a:bodyPr wrap="square" lIns="0" tIns="0" rIns="0" bIns="0" rtlCol="0" anchor="ctr" anchorCtr="0">
            <a:spAutoFit/>
          </a:bodyPr>
          <a:lstStyle/>
          <a:p>
            <a:r>
              <a:rPr lang="en-US" sz="1200" dirty="0"/>
              <a:t>(2.0, 1, 1, 0)</a:t>
            </a:r>
          </a:p>
        </p:txBody>
      </p:sp>
      <p:sp>
        <p:nvSpPr>
          <p:cNvPr id="30" name="TextBox 29">
            <a:extLst>
              <a:ext uri="{FF2B5EF4-FFF2-40B4-BE49-F238E27FC236}">
                <a16:creationId xmlns:a16="http://schemas.microsoft.com/office/drawing/2014/main" id="{8697A897-EBB4-9D4A-BAC3-4F30A7B3BA4C}"/>
              </a:ext>
            </a:extLst>
          </p:cNvPr>
          <p:cNvSpPr txBox="1"/>
          <p:nvPr/>
        </p:nvSpPr>
        <p:spPr>
          <a:xfrm>
            <a:off x="7235874" y="4218801"/>
            <a:ext cx="791883" cy="184666"/>
          </a:xfrm>
          <a:prstGeom prst="rect">
            <a:avLst/>
          </a:prstGeom>
          <a:solidFill>
            <a:schemeClr val="bg1"/>
          </a:solidFill>
        </p:spPr>
        <p:txBody>
          <a:bodyPr wrap="none" lIns="0" tIns="0" rIns="0" bIns="0" rtlCol="0" anchor="ctr" anchorCtr="0">
            <a:spAutoFit/>
          </a:bodyPr>
          <a:lstStyle/>
          <a:p>
            <a:r>
              <a:rPr lang="en-US" sz="1200" dirty="0"/>
              <a:t>(1, 1, 1, -2.0)</a:t>
            </a:r>
          </a:p>
        </p:txBody>
      </p:sp>
      <p:sp>
        <p:nvSpPr>
          <p:cNvPr id="31" name="TextBox 30">
            <a:extLst>
              <a:ext uri="{FF2B5EF4-FFF2-40B4-BE49-F238E27FC236}">
                <a16:creationId xmlns:a16="http://schemas.microsoft.com/office/drawing/2014/main" id="{FE7C1CF6-9594-1E44-B009-348FB7044011}"/>
              </a:ext>
            </a:extLst>
          </p:cNvPr>
          <p:cNvSpPr txBox="1"/>
          <p:nvPr/>
        </p:nvSpPr>
        <p:spPr>
          <a:xfrm>
            <a:off x="7236776" y="5243919"/>
            <a:ext cx="822341" cy="184666"/>
          </a:xfrm>
          <a:prstGeom prst="rect">
            <a:avLst/>
          </a:prstGeom>
          <a:solidFill>
            <a:schemeClr val="bg1"/>
          </a:solidFill>
        </p:spPr>
        <p:txBody>
          <a:bodyPr wrap="none" lIns="0" tIns="0" rIns="0" bIns="0" rtlCol="0" anchor="ctr" anchorCtr="0">
            <a:spAutoFit/>
          </a:bodyPr>
          <a:lstStyle/>
          <a:p>
            <a:r>
              <a:rPr lang="en-US" sz="1200" dirty="0"/>
              <a:t>(1, 1, 1, +2.0)</a:t>
            </a:r>
          </a:p>
        </p:txBody>
      </p:sp>
      <p:sp>
        <p:nvSpPr>
          <p:cNvPr id="32" name="TextBox 31">
            <a:extLst>
              <a:ext uri="{FF2B5EF4-FFF2-40B4-BE49-F238E27FC236}">
                <a16:creationId xmlns:a16="http://schemas.microsoft.com/office/drawing/2014/main" id="{FD189778-F091-D449-962C-7E37E513418B}"/>
              </a:ext>
            </a:extLst>
          </p:cNvPr>
          <p:cNvSpPr txBox="1"/>
          <p:nvPr/>
        </p:nvSpPr>
        <p:spPr>
          <a:xfrm>
            <a:off x="6026821" y="4211629"/>
            <a:ext cx="745397" cy="184666"/>
          </a:xfrm>
          <a:prstGeom prst="rect">
            <a:avLst/>
          </a:prstGeom>
          <a:solidFill>
            <a:schemeClr val="bg1"/>
          </a:solidFill>
        </p:spPr>
        <p:txBody>
          <a:bodyPr wrap="none" lIns="0" tIns="0" rIns="0" bIns="0" rtlCol="0" anchor="ctr" anchorCtr="0">
            <a:spAutoFit/>
          </a:bodyPr>
          <a:lstStyle/>
          <a:p>
            <a:r>
              <a:rPr lang="en-US" sz="1200" dirty="0"/>
              <a:t>(1, 1, 0.4, 0)</a:t>
            </a:r>
          </a:p>
        </p:txBody>
      </p:sp>
      <p:sp>
        <p:nvSpPr>
          <p:cNvPr id="33" name="TextBox 32">
            <a:extLst>
              <a:ext uri="{FF2B5EF4-FFF2-40B4-BE49-F238E27FC236}">
                <a16:creationId xmlns:a16="http://schemas.microsoft.com/office/drawing/2014/main" id="{57B554D8-5254-C342-99B7-3C28651468F6}"/>
              </a:ext>
            </a:extLst>
          </p:cNvPr>
          <p:cNvSpPr txBox="1"/>
          <p:nvPr/>
        </p:nvSpPr>
        <p:spPr>
          <a:xfrm>
            <a:off x="6034174" y="5262793"/>
            <a:ext cx="745397" cy="184666"/>
          </a:xfrm>
          <a:prstGeom prst="rect">
            <a:avLst/>
          </a:prstGeom>
          <a:solidFill>
            <a:schemeClr val="bg1"/>
          </a:solidFill>
        </p:spPr>
        <p:txBody>
          <a:bodyPr wrap="none" lIns="0" tIns="0" rIns="0" bIns="0" rtlCol="0" anchor="ctr" anchorCtr="0">
            <a:spAutoFit/>
          </a:bodyPr>
          <a:lstStyle/>
          <a:p>
            <a:r>
              <a:rPr lang="en-US" sz="1200" dirty="0"/>
              <a:t>(1, 1, 4.0, 0)</a:t>
            </a:r>
          </a:p>
        </p:txBody>
      </p:sp>
      <p:sp>
        <p:nvSpPr>
          <p:cNvPr id="34" name="TextBox 33">
            <a:extLst>
              <a:ext uri="{FF2B5EF4-FFF2-40B4-BE49-F238E27FC236}">
                <a16:creationId xmlns:a16="http://schemas.microsoft.com/office/drawing/2014/main" id="{6085C18F-2DBE-DA4C-ABB2-DD748BF83C85}"/>
              </a:ext>
            </a:extLst>
          </p:cNvPr>
          <p:cNvSpPr txBox="1"/>
          <p:nvPr/>
        </p:nvSpPr>
        <p:spPr>
          <a:xfrm>
            <a:off x="4853295" y="4243135"/>
            <a:ext cx="745397" cy="184666"/>
          </a:xfrm>
          <a:prstGeom prst="rect">
            <a:avLst/>
          </a:prstGeom>
          <a:solidFill>
            <a:schemeClr val="bg1"/>
          </a:solidFill>
        </p:spPr>
        <p:txBody>
          <a:bodyPr wrap="none" lIns="0" tIns="0" rIns="0" bIns="0" rtlCol="0" anchor="ctr" anchorCtr="0">
            <a:spAutoFit/>
          </a:bodyPr>
          <a:lstStyle/>
          <a:p>
            <a:r>
              <a:rPr lang="en-US" sz="1200" dirty="0"/>
              <a:t>(1, 0.5, 1, 0)</a:t>
            </a:r>
          </a:p>
        </p:txBody>
      </p:sp>
      <p:sp>
        <p:nvSpPr>
          <p:cNvPr id="35" name="TextBox 34">
            <a:extLst>
              <a:ext uri="{FF2B5EF4-FFF2-40B4-BE49-F238E27FC236}">
                <a16:creationId xmlns:a16="http://schemas.microsoft.com/office/drawing/2014/main" id="{F0189303-6882-C740-8004-8D5B55C91F56}"/>
              </a:ext>
            </a:extLst>
          </p:cNvPr>
          <p:cNvSpPr txBox="1"/>
          <p:nvPr/>
        </p:nvSpPr>
        <p:spPr>
          <a:xfrm>
            <a:off x="4864983" y="5255659"/>
            <a:ext cx="745397" cy="184666"/>
          </a:xfrm>
          <a:prstGeom prst="rect">
            <a:avLst/>
          </a:prstGeom>
          <a:solidFill>
            <a:schemeClr val="bg1"/>
          </a:solidFill>
        </p:spPr>
        <p:txBody>
          <a:bodyPr wrap="none" lIns="0" tIns="0" rIns="0" bIns="0" rtlCol="0" anchor="ctr" anchorCtr="0">
            <a:spAutoFit/>
          </a:bodyPr>
          <a:lstStyle/>
          <a:p>
            <a:r>
              <a:rPr lang="en-US" sz="1200" dirty="0"/>
              <a:t>(1, 2.0, 1, 0)</a:t>
            </a:r>
          </a:p>
        </p:txBody>
      </p:sp>
      <p:grpSp>
        <p:nvGrpSpPr>
          <p:cNvPr id="36" name="Group 35">
            <a:extLst>
              <a:ext uri="{FF2B5EF4-FFF2-40B4-BE49-F238E27FC236}">
                <a16:creationId xmlns:a16="http://schemas.microsoft.com/office/drawing/2014/main" id="{959A790C-1172-A042-85E7-660FEC00D12F}"/>
              </a:ext>
            </a:extLst>
          </p:cNvPr>
          <p:cNvGrpSpPr/>
          <p:nvPr/>
        </p:nvGrpSpPr>
        <p:grpSpPr>
          <a:xfrm>
            <a:off x="183308" y="1732879"/>
            <a:ext cx="8905803" cy="1098790"/>
            <a:chOff x="1133563" y="1732879"/>
            <a:chExt cx="8905803" cy="1098790"/>
          </a:xfrm>
        </p:grpSpPr>
        <p:pic>
          <p:nvPicPr>
            <p:cNvPr id="37" name="Picture 36" descr="latex-image-1.pdf">
              <a:extLst>
                <a:ext uri="{FF2B5EF4-FFF2-40B4-BE49-F238E27FC236}">
                  <a16:creationId xmlns:a16="http://schemas.microsoft.com/office/drawing/2014/main" id="{93461D3B-3453-1547-B37C-6768E77128A9}"/>
                </a:ext>
              </a:extLst>
            </p:cNvPr>
            <p:cNvPicPr>
              <a:picLocks noChangeAspect="1"/>
            </p:cNvPicPr>
            <p:nvPr/>
          </p:nvPicPr>
          <p:blipFill rotWithShape="1">
            <a:blip r:embed="rId5">
              <a:extLst>
                <a:ext uri="{28A0092B-C50C-407E-A947-70E740481C1C}">
                  <a14:useLocalDpi xmlns:a14="http://schemas.microsoft.com/office/drawing/2010/main" val="0"/>
                </a:ext>
              </a:extLst>
            </a:blip>
            <a:srcRect t="35410" r="97018"/>
            <a:stretch/>
          </p:blipFill>
          <p:spPr>
            <a:xfrm>
              <a:off x="1133563" y="2133600"/>
              <a:ext cx="193213" cy="539504"/>
            </a:xfrm>
            <a:prstGeom prst="rect">
              <a:avLst/>
            </a:prstGeom>
          </p:spPr>
        </p:pic>
        <p:pic>
          <p:nvPicPr>
            <p:cNvPr id="38" name="Picture 37">
              <a:extLst>
                <a:ext uri="{FF2B5EF4-FFF2-40B4-BE49-F238E27FC236}">
                  <a16:creationId xmlns:a16="http://schemas.microsoft.com/office/drawing/2014/main" id="{C4C183B3-C27F-1A48-BA12-9F02DB102F27}"/>
                </a:ext>
              </a:extLst>
            </p:cNvPr>
            <p:cNvPicPr>
              <a:picLocks noChangeAspect="1"/>
            </p:cNvPicPr>
            <p:nvPr/>
          </p:nvPicPr>
          <p:blipFill>
            <a:blip r:embed="rId6"/>
            <a:stretch>
              <a:fillRect/>
            </a:stretch>
          </p:blipFill>
          <p:spPr>
            <a:xfrm>
              <a:off x="1352566" y="1732879"/>
              <a:ext cx="8686800" cy="1098790"/>
            </a:xfrm>
            <a:prstGeom prst="rect">
              <a:avLst/>
            </a:prstGeom>
          </p:spPr>
        </p:pic>
      </p:grpSp>
    </p:spTree>
    <p:extLst>
      <p:ext uri="{BB962C8B-B14F-4D97-AF65-F5344CB8AC3E}">
        <p14:creationId xmlns:p14="http://schemas.microsoft.com/office/powerpoint/2010/main" val="3831711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Last Week Recap</a:t>
            </a:r>
          </a:p>
        </p:txBody>
      </p:sp>
      <p:sp>
        <p:nvSpPr>
          <p:cNvPr id="4" name="Content Placeholder 2">
            <a:extLst>
              <a:ext uri="{FF2B5EF4-FFF2-40B4-BE49-F238E27FC236}">
                <a16:creationId xmlns:a16="http://schemas.microsoft.com/office/drawing/2014/main" id="{91B628B3-70B8-274F-9F4C-6FC4F944DC77}"/>
              </a:ext>
            </a:extLst>
          </p:cNvPr>
          <p:cNvSpPr>
            <a:spLocks noGrp="1"/>
          </p:cNvSpPr>
          <p:nvPr>
            <p:ph idx="1"/>
          </p:nvPr>
        </p:nvSpPr>
        <p:spPr>
          <a:xfrm>
            <a:off x="270457" y="1254125"/>
            <a:ext cx="8630656" cy="5442889"/>
          </a:xfrm>
        </p:spPr>
        <p:txBody>
          <a:bodyPr>
            <a:noAutofit/>
          </a:bodyPr>
          <a:lstStyle/>
          <a:p>
            <a:r>
              <a:rPr lang="en-US" sz="2200" dirty="0"/>
              <a:t>Probabilistic Signal Detection / Estimation</a:t>
            </a:r>
          </a:p>
          <a:p>
            <a:pPr lvl="1"/>
            <a:r>
              <a:rPr lang="en-US" sz="2200" dirty="0"/>
              <a:t>MAP &amp; ML estimation</a:t>
            </a:r>
          </a:p>
          <a:p>
            <a:pPr lvl="1"/>
            <a:r>
              <a:rPr lang="en-US" sz="2200" dirty="0"/>
              <a:t>Two approaches of modeling posterior distribution: Generative &amp; Discriminative Models</a:t>
            </a:r>
          </a:p>
        </p:txBody>
      </p:sp>
    </p:spTree>
    <p:extLst>
      <p:ext uri="{BB962C8B-B14F-4D97-AF65-F5344CB8AC3E}">
        <p14:creationId xmlns:p14="http://schemas.microsoft.com/office/powerpoint/2010/main" val="3520365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MAP estimation of μ, σ</a:t>
            </a:r>
            <a:r>
              <a:rPr lang="en-US" sz="3400" baseline="30000" dirty="0"/>
              <a:t>2 </a:t>
            </a:r>
            <a:r>
              <a:rPr lang="en-US" sz="3400" dirty="0"/>
              <a:t>given </a:t>
            </a:r>
            <a:br>
              <a:rPr lang="en-US" sz="3400" dirty="0"/>
            </a:br>
            <a:r>
              <a:rPr lang="en-US" sz="3400" dirty="0"/>
              <a:t>training data D = {x</a:t>
            </a:r>
            <a:r>
              <a:rPr lang="en-US" sz="3400" baseline="-25000" dirty="0"/>
              <a:t>1</a:t>
            </a:r>
            <a:r>
              <a:rPr lang="en-US" sz="3400" dirty="0"/>
              <a:t>,…,</a:t>
            </a:r>
            <a:r>
              <a:rPr lang="en-US" sz="3400" dirty="0" err="1"/>
              <a:t>x</a:t>
            </a:r>
            <a:r>
              <a:rPr lang="en-US" sz="3400" baseline="-25000" dirty="0" err="1"/>
              <a:t>N</a:t>
            </a:r>
            <a:r>
              <a:rPr lang="en-US" sz="3400" dirty="0"/>
              <a:t>}</a:t>
            </a:r>
          </a:p>
        </p:txBody>
      </p:sp>
      <p:pic>
        <p:nvPicPr>
          <p:cNvPr id="5" name="Picture 4" descr="latex-image-1.pdf"/>
          <p:cNvPicPr>
            <a:picLocks noChangeAspect="1"/>
          </p:cNvPicPr>
          <p:nvPr/>
        </p:nvPicPr>
        <p:blipFill rotWithShape="1">
          <a:blip r:embed="rId3">
            <a:extLst>
              <a:ext uri="{28A0092B-C50C-407E-A947-70E740481C1C}">
                <a14:useLocalDpi xmlns:a14="http://schemas.microsoft.com/office/drawing/2010/main" val="0"/>
              </a:ext>
            </a:extLst>
          </a:blip>
          <a:srcRect t="-2" b="87040"/>
          <a:stretch/>
        </p:blipFill>
        <p:spPr>
          <a:xfrm>
            <a:off x="200095" y="1696815"/>
            <a:ext cx="8820000" cy="589185"/>
          </a:xfrm>
          <a:prstGeom prst="rect">
            <a:avLst/>
          </a:prstGeom>
        </p:spPr>
      </p:pic>
    </p:spTree>
    <p:extLst>
      <p:ext uri="{BB962C8B-B14F-4D97-AF65-F5344CB8AC3E}">
        <p14:creationId xmlns:p14="http://schemas.microsoft.com/office/powerpoint/2010/main" val="124811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MAP estimation of </a:t>
            </a:r>
            <a:r>
              <a:rPr lang="en-US" sz="3400" dirty="0" err="1"/>
              <a:t>μ</a:t>
            </a:r>
            <a:r>
              <a:rPr lang="en-US" sz="3400" dirty="0"/>
              <a:t>, σ</a:t>
            </a:r>
            <a:r>
              <a:rPr lang="en-US" sz="3400" baseline="30000" dirty="0"/>
              <a:t>2 </a:t>
            </a:r>
            <a:r>
              <a:rPr lang="en-US" sz="3400" dirty="0"/>
              <a:t>given </a:t>
            </a:r>
            <a:br>
              <a:rPr lang="en-US" sz="3400" dirty="0"/>
            </a:br>
            <a:r>
              <a:rPr lang="en-US" sz="3400" dirty="0"/>
              <a:t>training data D = {x</a:t>
            </a:r>
            <a:r>
              <a:rPr lang="en-US" sz="3400" baseline="-25000" dirty="0"/>
              <a:t>1</a:t>
            </a:r>
            <a:r>
              <a:rPr lang="en-US" sz="3400" dirty="0"/>
              <a:t>,…,</a:t>
            </a:r>
            <a:r>
              <a:rPr lang="en-US" sz="3400" dirty="0" err="1"/>
              <a:t>x</a:t>
            </a:r>
            <a:r>
              <a:rPr lang="en-US" sz="3400" baseline="-25000" dirty="0" err="1"/>
              <a:t>N</a:t>
            </a:r>
            <a:r>
              <a:rPr lang="en-US" sz="3400" dirty="0"/>
              <a:t>}</a:t>
            </a:r>
            <a:endParaRPr lang="en-US" sz="3400" baseline="-25000" dirty="0"/>
          </a:p>
        </p:txBody>
      </p:sp>
      <p:sp>
        <p:nvSpPr>
          <p:cNvPr id="17" name="Curved Left Arrow 16"/>
          <p:cNvSpPr/>
          <p:nvPr/>
        </p:nvSpPr>
        <p:spPr>
          <a:xfrm>
            <a:off x="5120653" y="1835521"/>
            <a:ext cx="254000" cy="6413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5410202" y="1892335"/>
            <a:ext cx="1209774" cy="369332"/>
          </a:xfrm>
          <a:prstGeom prst="rect">
            <a:avLst/>
          </a:prstGeom>
          <a:noFill/>
        </p:spPr>
        <p:txBody>
          <a:bodyPr wrap="none" rtlCol="0">
            <a:spAutoFit/>
          </a:bodyPr>
          <a:lstStyle/>
          <a:p>
            <a:r>
              <a:rPr lang="en-US" dirty="0"/>
              <a:t>Bayes’ rule</a:t>
            </a:r>
          </a:p>
        </p:txBody>
      </p:sp>
      <p:pic>
        <p:nvPicPr>
          <p:cNvPr id="6" name="Picture 5" descr="latex-image-1.pdf"/>
          <p:cNvPicPr>
            <a:picLocks noChangeAspect="1"/>
          </p:cNvPicPr>
          <p:nvPr/>
        </p:nvPicPr>
        <p:blipFill rotWithShape="1">
          <a:blip r:embed="rId3">
            <a:extLst>
              <a:ext uri="{28A0092B-C50C-407E-A947-70E740481C1C}">
                <a14:useLocalDpi xmlns:a14="http://schemas.microsoft.com/office/drawing/2010/main" val="0"/>
              </a:ext>
            </a:extLst>
          </a:blip>
          <a:srcRect t="-3" b="72512"/>
          <a:stretch/>
        </p:blipFill>
        <p:spPr>
          <a:xfrm>
            <a:off x="200095" y="1696815"/>
            <a:ext cx="8820000" cy="1249585"/>
          </a:xfrm>
          <a:prstGeom prst="rect">
            <a:avLst/>
          </a:prstGeom>
        </p:spPr>
      </p:pic>
    </p:spTree>
    <p:extLst>
      <p:ext uri="{BB962C8B-B14F-4D97-AF65-F5344CB8AC3E}">
        <p14:creationId xmlns:p14="http://schemas.microsoft.com/office/powerpoint/2010/main" val="2637103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MAP estimation of </a:t>
            </a:r>
            <a:r>
              <a:rPr lang="en-US" sz="3400" dirty="0" err="1"/>
              <a:t>μ</a:t>
            </a:r>
            <a:r>
              <a:rPr lang="en-US" sz="3400" dirty="0"/>
              <a:t>, σ</a:t>
            </a:r>
            <a:r>
              <a:rPr lang="en-US" sz="3400" baseline="30000" dirty="0"/>
              <a:t>2 </a:t>
            </a:r>
            <a:r>
              <a:rPr lang="en-US" sz="3400" dirty="0"/>
              <a:t>given </a:t>
            </a:r>
            <a:br>
              <a:rPr lang="en-US" sz="3400" dirty="0"/>
            </a:br>
            <a:r>
              <a:rPr lang="en-US" sz="3400" dirty="0"/>
              <a:t>training data D = {x</a:t>
            </a:r>
            <a:r>
              <a:rPr lang="en-US" sz="3400" baseline="-25000" dirty="0"/>
              <a:t>1</a:t>
            </a:r>
            <a:r>
              <a:rPr lang="en-US" sz="3400" dirty="0"/>
              <a:t>,…,</a:t>
            </a:r>
            <a:r>
              <a:rPr lang="en-US" sz="3400" dirty="0" err="1"/>
              <a:t>x</a:t>
            </a:r>
            <a:r>
              <a:rPr lang="en-US" sz="3400" baseline="-25000" dirty="0" err="1"/>
              <a:t>N</a:t>
            </a:r>
            <a:r>
              <a:rPr lang="en-US" sz="3400" dirty="0"/>
              <a:t>}</a:t>
            </a:r>
            <a:endParaRPr lang="en-US" sz="3400" baseline="-25000" dirty="0"/>
          </a:p>
        </p:txBody>
      </p:sp>
      <p:sp>
        <p:nvSpPr>
          <p:cNvPr id="6" name="Curved Left Arrow 5"/>
          <p:cNvSpPr/>
          <p:nvPr/>
        </p:nvSpPr>
        <p:spPr>
          <a:xfrm>
            <a:off x="5120653" y="2533749"/>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410202" y="2666003"/>
            <a:ext cx="2649997" cy="369332"/>
          </a:xfrm>
          <a:prstGeom prst="rect">
            <a:avLst/>
          </a:prstGeom>
          <a:noFill/>
        </p:spPr>
        <p:txBody>
          <a:bodyPr wrap="none" rtlCol="0">
            <a:spAutoFit/>
          </a:bodyPr>
          <a:lstStyle/>
          <a:p>
            <a:r>
              <a:rPr lang="en-US" dirty="0"/>
              <a:t>conditional independence</a:t>
            </a:r>
          </a:p>
        </p:txBody>
      </p:sp>
      <p:sp>
        <p:nvSpPr>
          <p:cNvPr id="17" name="Curved Left Arrow 16"/>
          <p:cNvSpPr/>
          <p:nvPr/>
        </p:nvSpPr>
        <p:spPr>
          <a:xfrm>
            <a:off x="5120653" y="1835521"/>
            <a:ext cx="254000" cy="6413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5410202" y="1892335"/>
            <a:ext cx="1209774" cy="369332"/>
          </a:xfrm>
          <a:prstGeom prst="rect">
            <a:avLst/>
          </a:prstGeom>
          <a:noFill/>
        </p:spPr>
        <p:txBody>
          <a:bodyPr wrap="none" rtlCol="0">
            <a:spAutoFit/>
          </a:bodyPr>
          <a:lstStyle/>
          <a:p>
            <a:r>
              <a:rPr lang="en-US" dirty="0"/>
              <a:t>Bayes’ rule</a:t>
            </a:r>
          </a:p>
        </p:txBody>
      </p:sp>
      <p:pic>
        <p:nvPicPr>
          <p:cNvPr id="9" name="Picture 8" descr="latex-image-1.pdf"/>
          <p:cNvPicPr>
            <a:picLocks noChangeAspect="1"/>
          </p:cNvPicPr>
          <p:nvPr/>
        </p:nvPicPr>
        <p:blipFill rotWithShape="1">
          <a:blip r:embed="rId3">
            <a:extLst>
              <a:ext uri="{28A0092B-C50C-407E-A947-70E740481C1C}">
                <a14:useLocalDpi xmlns:a14="http://schemas.microsoft.com/office/drawing/2010/main" val="0"/>
              </a:ext>
            </a:extLst>
          </a:blip>
          <a:srcRect t="-2" b="54350"/>
          <a:stretch/>
        </p:blipFill>
        <p:spPr>
          <a:xfrm>
            <a:off x="200095" y="1696815"/>
            <a:ext cx="8820000" cy="2075085"/>
          </a:xfrm>
          <a:prstGeom prst="rect">
            <a:avLst/>
          </a:prstGeom>
        </p:spPr>
      </p:pic>
    </p:spTree>
    <p:extLst>
      <p:ext uri="{BB962C8B-B14F-4D97-AF65-F5344CB8AC3E}">
        <p14:creationId xmlns:p14="http://schemas.microsoft.com/office/powerpoint/2010/main" val="3061358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MAP estimation of </a:t>
            </a:r>
            <a:r>
              <a:rPr lang="en-US" sz="3400" dirty="0" err="1"/>
              <a:t>μ</a:t>
            </a:r>
            <a:r>
              <a:rPr lang="en-US" sz="3400" dirty="0"/>
              <a:t>, σ</a:t>
            </a:r>
            <a:r>
              <a:rPr lang="en-US" sz="3400" baseline="30000" dirty="0"/>
              <a:t>2 </a:t>
            </a:r>
            <a:r>
              <a:rPr lang="en-US" sz="3400" dirty="0"/>
              <a:t>given </a:t>
            </a:r>
            <a:br>
              <a:rPr lang="en-US" sz="3400" dirty="0"/>
            </a:br>
            <a:r>
              <a:rPr lang="en-US" sz="3400" dirty="0"/>
              <a:t>training data D = {x</a:t>
            </a:r>
            <a:r>
              <a:rPr lang="en-US" sz="3400" baseline="-25000" dirty="0"/>
              <a:t>1</a:t>
            </a:r>
            <a:r>
              <a:rPr lang="en-US" sz="3400" dirty="0"/>
              <a:t>,…,</a:t>
            </a:r>
            <a:r>
              <a:rPr lang="en-US" sz="3400" dirty="0" err="1"/>
              <a:t>x</a:t>
            </a:r>
            <a:r>
              <a:rPr lang="en-US" sz="3400" baseline="-25000" dirty="0" err="1"/>
              <a:t>N</a:t>
            </a:r>
            <a:r>
              <a:rPr lang="en-US" sz="3400" dirty="0"/>
              <a:t>}</a:t>
            </a:r>
            <a:endParaRPr lang="en-US" sz="3400" baseline="-25000" dirty="0"/>
          </a:p>
        </p:txBody>
      </p:sp>
      <p:sp>
        <p:nvSpPr>
          <p:cNvPr id="6" name="Curved Left Arrow 5"/>
          <p:cNvSpPr/>
          <p:nvPr/>
        </p:nvSpPr>
        <p:spPr>
          <a:xfrm>
            <a:off x="5120653" y="2533749"/>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410202" y="2666003"/>
            <a:ext cx="2649997" cy="369332"/>
          </a:xfrm>
          <a:prstGeom prst="rect">
            <a:avLst/>
          </a:prstGeom>
          <a:noFill/>
        </p:spPr>
        <p:txBody>
          <a:bodyPr wrap="none" rtlCol="0">
            <a:spAutoFit/>
          </a:bodyPr>
          <a:lstStyle/>
          <a:p>
            <a:r>
              <a:rPr lang="en-US" dirty="0"/>
              <a:t>conditional independence</a:t>
            </a:r>
          </a:p>
        </p:txBody>
      </p:sp>
      <p:sp>
        <p:nvSpPr>
          <p:cNvPr id="8" name="Curved Left Arrow 7"/>
          <p:cNvSpPr/>
          <p:nvPr/>
        </p:nvSpPr>
        <p:spPr>
          <a:xfrm>
            <a:off x="5540193" y="3317959"/>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5841023" y="3459063"/>
            <a:ext cx="2562871" cy="369332"/>
          </a:xfrm>
          <a:prstGeom prst="rect">
            <a:avLst/>
          </a:prstGeom>
          <a:noFill/>
        </p:spPr>
        <p:txBody>
          <a:bodyPr wrap="none" rtlCol="0">
            <a:spAutoFit/>
          </a:bodyPr>
          <a:lstStyle/>
          <a:p>
            <a:r>
              <a:rPr lang="en-US" dirty="0"/>
              <a:t>Because log is monotonic</a:t>
            </a:r>
          </a:p>
        </p:txBody>
      </p:sp>
      <p:sp>
        <p:nvSpPr>
          <p:cNvPr id="17" name="Curved Left Arrow 16"/>
          <p:cNvSpPr/>
          <p:nvPr/>
        </p:nvSpPr>
        <p:spPr>
          <a:xfrm>
            <a:off x="5120653" y="1835521"/>
            <a:ext cx="254000" cy="6413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5410202" y="1892335"/>
            <a:ext cx="1209774" cy="369332"/>
          </a:xfrm>
          <a:prstGeom prst="rect">
            <a:avLst/>
          </a:prstGeom>
          <a:noFill/>
        </p:spPr>
        <p:txBody>
          <a:bodyPr wrap="none" rtlCol="0">
            <a:spAutoFit/>
          </a:bodyPr>
          <a:lstStyle/>
          <a:p>
            <a:r>
              <a:rPr lang="en-US" dirty="0"/>
              <a:t>Bayes’ rule</a:t>
            </a:r>
          </a:p>
        </p:txBody>
      </p:sp>
      <p:pic>
        <p:nvPicPr>
          <p:cNvPr id="10" name="Picture 9" descr="latex-image-1.pdf"/>
          <p:cNvPicPr>
            <a:picLocks noChangeAspect="1"/>
          </p:cNvPicPr>
          <p:nvPr/>
        </p:nvPicPr>
        <p:blipFill rotWithShape="1">
          <a:blip r:embed="rId3">
            <a:extLst>
              <a:ext uri="{28A0092B-C50C-407E-A947-70E740481C1C}">
                <a14:useLocalDpi xmlns:a14="http://schemas.microsoft.com/office/drawing/2010/main" val="0"/>
              </a:ext>
            </a:extLst>
          </a:blip>
          <a:srcRect t="-1" b="34791"/>
          <a:stretch/>
        </p:blipFill>
        <p:spPr>
          <a:xfrm>
            <a:off x="200095" y="1696815"/>
            <a:ext cx="8820000" cy="2964085"/>
          </a:xfrm>
          <a:prstGeom prst="rect">
            <a:avLst/>
          </a:prstGeom>
        </p:spPr>
      </p:pic>
    </p:spTree>
    <p:extLst>
      <p:ext uri="{BB962C8B-B14F-4D97-AF65-F5344CB8AC3E}">
        <p14:creationId xmlns:p14="http://schemas.microsoft.com/office/powerpoint/2010/main" val="3985574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MAP estimation of </a:t>
            </a:r>
            <a:r>
              <a:rPr lang="en-US" sz="3400" dirty="0" err="1"/>
              <a:t>μ</a:t>
            </a:r>
            <a:r>
              <a:rPr lang="en-US" sz="3400" dirty="0"/>
              <a:t>, σ</a:t>
            </a:r>
            <a:r>
              <a:rPr lang="en-US" sz="3400" baseline="30000" dirty="0"/>
              <a:t>2 </a:t>
            </a:r>
            <a:r>
              <a:rPr lang="en-US" sz="3400" dirty="0"/>
              <a:t>given </a:t>
            </a:r>
            <a:br>
              <a:rPr lang="en-US" sz="3400" dirty="0"/>
            </a:br>
            <a:r>
              <a:rPr lang="en-US" sz="3400" dirty="0"/>
              <a:t>training data D = {x</a:t>
            </a:r>
            <a:r>
              <a:rPr lang="en-US" sz="3400" baseline="-25000" dirty="0"/>
              <a:t>1</a:t>
            </a:r>
            <a:r>
              <a:rPr lang="en-US" sz="3400" dirty="0"/>
              <a:t>,…,</a:t>
            </a:r>
            <a:r>
              <a:rPr lang="en-US" sz="3400" dirty="0" err="1"/>
              <a:t>x</a:t>
            </a:r>
            <a:r>
              <a:rPr lang="en-US" sz="3400" baseline="-25000" dirty="0" err="1"/>
              <a:t>N</a:t>
            </a:r>
            <a:r>
              <a:rPr lang="en-US" sz="3400" dirty="0"/>
              <a:t>}</a:t>
            </a:r>
            <a:endParaRPr lang="en-US" sz="3400" baseline="-25000" dirty="0"/>
          </a:p>
        </p:txBody>
      </p:sp>
      <p:sp>
        <p:nvSpPr>
          <p:cNvPr id="6" name="Curved Left Arrow 5"/>
          <p:cNvSpPr/>
          <p:nvPr/>
        </p:nvSpPr>
        <p:spPr>
          <a:xfrm>
            <a:off x="5120653" y="2533749"/>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410202" y="2666003"/>
            <a:ext cx="2649997" cy="369332"/>
          </a:xfrm>
          <a:prstGeom prst="rect">
            <a:avLst/>
          </a:prstGeom>
          <a:noFill/>
        </p:spPr>
        <p:txBody>
          <a:bodyPr wrap="none" rtlCol="0">
            <a:spAutoFit/>
          </a:bodyPr>
          <a:lstStyle/>
          <a:p>
            <a:r>
              <a:rPr lang="en-US" dirty="0"/>
              <a:t>conditional independence</a:t>
            </a:r>
          </a:p>
        </p:txBody>
      </p:sp>
      <p:sp>
        <p:nvSpPr>
          <p:cNvPr id="8" name="Curved Left Arrow 7"/>
          <p:cNvSpPr/>
          <p:nvPr/>
        </p:nvSpPr>
        <p:spPr>
          <a:xfrm>
            <a:off x="5540193" y="3317959"/>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5841023" y="3459063"/>
            <a:ext cx="2562871" cy="369332"/>
          </a:xfrm>
          <a:prstGeom prst="rect">
            <a:avLst/>
          </a:prstGeom>
          <a:noFill/>
        </p:spPr>
        <p:txBody>
          <a:bodyPr wrap="none" rtlCol="0">
            <a:spAutoFit/>
          </a:bodyPr>
          <a:lstStyle/>
          <a:p>
            <a:r>
              <a:rPr lang="en-US" dirty="0"/>
              <a:t>Because log is monotonic</a:t>
            </a:r>
          </a:p>
        </p:txBody>
      </p:sp>
      <p:sp>
        <p:nvSpPr>
          <p:cNvPr id="11" name="Curved Left Arrow 10"/>
          <p:cNvSpPr/>
          <p:nvPr/>
        </p:nvSpPr>
        <p:spPr>
          <a:xfrm>
            <a:off x="5841023" y="4236090"/>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2" name="Picture 1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4744" y="4463283"/>
            <a:ext cx="2400300" cy="266700"/>
          </a:xfrm>
          <a:prstGeom prst="rect">
            <a:avLst/>
          </a:prstGeom>
        </p:spPr>
      </p:pic>
      <p:sp>
        <p:nvSpPr>
          <p:cNvPr id="17" name="Curved Left Arrow 16"/>
          <p:cNvSpPr/>
          <p:nvPr/>
        </p:nvSpPr>
        <p:spPr>
          <a:xfrm>
            <a:off x="5120653" y="1835521"/>
            <a:ext cx="254000" cy="6413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5410202" y="1892335"/>
            <a:ext cx="1209774" cy="369332"/>
          </a:xfrm>
          <a:prstGeom prst="rect">
            <a:avLst/>
          </a:prstGeom>
          <a:noFill/>
        </p:spPr>
        <p:txBody>
          <a:bodyPr wrap="none" rtlCol="0">
            <a:spAutoFit/>
          </a:bodyPr>
          <a:lstStyle/>
          <a:p>
            <a:r>
              <a:rPr lang="en-US" dirty="0"/>
              <a:t>Bayes’ rule</a:t>
            </a:r>
          </a:p>
        </p:txBody>
      </p:sp>
      <p:pic>
        <p:nvPicPr>
          <p:cNvPr id="13" name="Picture 12" descr="latex-image-1.pdf"/>
          <p:cNvPicPr>
            <a:picLocks noChangeAspect="1"/>
          </p:cNvPicPr>
          <p:nvPr/>
        </p:nvPicPr>
        <p:blipFill rotWithShape="1">
          <a:blip r:embed="rId4">
            <a:extLst>
              <a:ext uri="{28A0092B-C50C-407E-A947-70E740481C1C}">
                <a14:useLocalDpi xmlns:a14="http://schemas.microsoft.com/office/drawing/2010/main" val="0"/>
              </a:ext>
            </a:extLst>
          </a:blip>
          <a:srcRect b="17468"/>
          <a:stretch/>
        </p:blipFill>
        <p:spPr>
          <a:xfrm>
            <a:off x="200095" y="1696815"/>
            <a:ext cx="8820000" cy="3751485"/>
          </a:xfrm>
          <a:prstGeom prst="rect">
            <a:avLst/>
          </a:prstGeom>
        </p:spPr>
      </p:pic>
    </p:spTree>
    <p:extLst>
      <p:ext uri="{BB962C8B-B14F-4D97-AF65-F5344CB8AC3E}">
        <p14:creationId xmlns:p14="http://schemas.microsoft.com/office/powerpoint/2010/main" val="2648316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95" y="1696815"/>
            <a:ext cx="8820000" cy="4545502"/>
          </a:xfrm>
          <a:prstGeom prst="rect">
            <a:avLst/>
          </a:prstGeom>
        </p:spPr>
      </p:pic>
      <p:sp>
        <p:nvSpPr>
          <p:cNvPr id="2" name="Title 1"/>
          <p:cNvSpPr>
            <a:spLocks noGrp="1"/>
          </p:cNvSpPr>
          <p:nvPr>
            <p:ph type="title"/>
          </p:nvPr>
        </p:nvSpPr>
        <p:spPr/>
        <p:txBody>
          <a:bodyPr>
            <a:normAutofit/>
          </a:bodyPr>
          <a:lstStyle/>
          <a:p>
            <a:r>
              <a:rPr lang="en-US" sz="3400" dirty="0"/>
              <a:t>MAP estimation of </a:t>
            </a:r>
            <a:r>
              <a:rPr lang="en-US" sz="3400" dirty="0" err="1"/>
              <a:t>μ</a:t>
            </a:r>
            <a:r>
              <a:rPr lang="en-US" sz="3400" dirty="0"/>
              <a:t>, σ</a:t>
            </a:r>
            <a:r>
              <a:rPr lang="en-US" sz="3400" baseline="30000" dirty="0"/>
              <a:t>2 </a:t>
            </a:r>
            <a:r>
              <a:rPr lang="en-US" sz="3400" dirty="0"/>
              <a:t>given </a:t>
            </a:r>
            <a:br>
              <a:rPr lang="en-US" sz="3400" dirty="0"/>
            </a:br>
            <a:r>
              <a:rPr lang="en-US" sz="3400" dirty="0"/>
              <a:t>training data D = {x</a:t>
            </a:r>
            <a:r>
              <a:rPr lang="en-US" sz="3400" baseline="-25000" dirty="0"/>
              <a:t>1</a:t>
            </a:r>
            <a:r>
              <a:rPr lang="en-US" sz="3400" dirty="0"/>
              <a:t>,…,</a:t>
            </a:r>
            <a:r>
              <a:rPr lang="en-US" sz="3400" dirty="0" err="1"/>
              <a:t>x</a:t>
            </a:r>
            <a:r>
              <a:rPr lang="en-US" sz="3400" baseline="-25000" dirty="0" err="1"/>
              <a:t>N</a:t>
            </a:r>
            <a:r>
              <a:rPr lang="en-US" sz="3400" dirty="0"/>
              <a:t>}</a:t>
            </a:r>
            <a:endParaRPr lang="en-US" sz="3400" baseline="-25000" dirty="0"/>
          </a:p>
        </p:txBody>
      </p:sp>
      <p:sp>
        <p:nvSpPr>
          <p:cNvPr id="6" name="Curved Left Arrow 5"/>
          <p:cNvSpPr/>
          <p:nvPr/>
        </p:nvSpPr>
        <p:spPr>
          <a:xfrm>
            <a:off x="5120653" y="2533749"/>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410202" y="2666003"/>
            <a:ext cx="2649997" cy="369332"/>
          </a:xfrm>
          <a:prstGeom prst="rect">
            <a:avLst/>
          </a:prstGeom>
          <a:noFill/>
        </p:spPr>
        <p:txBody>
          <a:bodyPr wrap="none" rtlCol="0">
            <a:spAutoFit/>
          </a:bodyPr>
          <a:lstStyle/>
          <a:p>
            <a:r>
              <a:rPr lang="en-US" dirty="0"/>
              <a:t>conditional independence</a:t>
            </a:r>
          </a:p>
        </p:txBody>
      </p:sp>
      <p:sp>
        <p:nvSpPr>
          <p:cNvPr id="8" name="Curved Left Arrow 7"/>
          <p:cNvSpPr/>
          <p:nvPr/>
        </p:nvSpPr>
        <p:spPr>
          <a:xfrm>
            <a:off x="5540193" y="3317959"/>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5841023" y="3459063"/>
            <a:ext cx="2562871" cy="369332"/>
          </a:xfrm>
          <a:prstGeom prst="rect">
            <a:avLst/>
          </a:prstGeom>
          <a:noFill/>
        </p:spPr>
        <p:txBody>
          <a:bodyPr wrap="none" rtlCol="0">
            <a:spAutoFit/>
          </a:bodyPr>
          <a:lstStyle/>
          <a:p>
            <a:r>
              <a:rPr lang="en-US" dirty="0"/>
              <a:t>Because log is monotonic</a:t>
            </a:r>
          </a:p>
        </p:txBody>
      </p:sp>
      <p:sp>
        <p:nvSpPr>
          <p:cNvPr id="11" name="Curved Left Arrow 10"/>
          <p:cNvSpPr/>
          <p:nvPr/>
        </p:nvSpPr>
        <p:spPr>
          <a:xfrm>
            <a:off x="5841023" y="4236090"/>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2" name="Picture 1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4744" y="4463283"/>
            <a:ext cx="2400300" cy="266700"/>
          </a:xfrm>
          <a:prstGeom prst="rect">
            <a:avLst/>
          </a:prstGeom>
        </p:spPr>
      </p:pic>
      <p:sp>
        <p:nvSpPr>
          <p:cNvPr id="17" name="Curved Left Arrow 16"/>
          <p:cNvSpPr/>
          <p:nvPr/>
        </p:nvSpPr>
        <p:spPr>
          <a:xfrm>
            <a:off x="5120653" y="1835521"/>
            <a:ext cx="254000" cy="6413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5410202" y="1892335"/>
            <a:ext cx="1209774" cy="369332"/>
          </a:xfrm>
          <a:prstGeom prst="rect">
            <a:avLst/>
          </a:prstGeom>
          <a:noFill/>
        </p:spPr>
        <p:txBody>
          <a:bodyPr wrap="none" rtlCol="0">
            <a:spAutoFit/>
          </a:bodyPr>
          <a:lstStyle/>
          <a:p>
            <a:r>
              <a:rPr lang="en-US" dirty="0"/>
              <a:t>Bayes’ rule</a:t>
            </a:r>
          </a:p>
        </p:txBody>
      </p:sp>
    </p:spTree>
    <p:extLst>
      <p:ext uri="{BB962C8B-B14F-4D97-AF65-F5344CB8AC3E}">
        <p14:creationId xmlns:p14="http://schemas.microsoft.com/office/powerpoint/2010/main" val="3638692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MAP estimation of </a:t>
            </a:r>
            <a:r>
              <a:rPr lang="en-US" sz="3400" dirty="0" err="1"/>
              <a:t>μ</a:t>
            </a:r>
            <a:r>
              <a:rPr lang="en-US" sz="3400" dirty="0"/>
              <a:t>, σ</a:t>
            </a:r>
            <a:r>
              <a:rPr lang="en-US" sz="3400" baseline="30000" dirty="0"/>
              <a:t>2 </a:t>
            </a:r>
            <a:r>
              <a:rPr lang="en-US" sz="3400" dirty="0"/>
              <a:t>given </a:t>
            </a:r>
            <a:br>
              <a:rPr lang="en-US" sz="3400" dirty="0"/>
            </a:br>
            <a:r>
              <a:rPr lang="en-US" sz="3400" dirty="0"/>
              <a:t>training data D = {x</a:t>
            </a:r>
            <a:r>
              <a:rPr lang="en-US" sz="3400" baseline="-25000" dirty="0"/>
              <a:t>1</a:t>
            </a:r>
            <a:r>
              <a:rPr lang="en-US" sz="3400" dirty="0"/>
              <a:t>,…,</a:t>
            </a:r>
            <a:r>
              <a:rPr lang="en-US" sz="3400" dirty="0" err="1"/>
              <a:t>x</a:t>
            </a:r>
            <a:r>
              <a:rPr lang="en-US" sz="3400" baseline="-25000" dirty="0" err="1"/>
              <a:t>N</a:t>
            </a:r>
            <a:r>
              <a:rPr lang="en-US" sz="3400" dirty="0"/>
              <a:t>}</a:t>
            </a:r>
            <a:endParaRPr lang="en-US" sz="3400" baseline="-25000" dirty="0"/>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t="1" b="73783"/>
          <a:stretch/>
        </p:blipFill>
        <p:spPr>
          <a:xfrm>
            <a:off x="256763" y="1520932"/>
            <a:ext cx="8820000" cy="1336568"/>
          </a:xfrm>
          <a:prstGeom prst="rect">
            <a:avLst/>
          </a:prstGeom>
        </p:spPr>
      </p:pic>
    </p:spTree>
    <p:extLst>
      <p:ext uri="{BB962C8B-B14F-4D97-AF65-F5344CB8AC3E}">
        <p14:creationId xmlns:p14="http://schemas.microsoft.com/office/powerpoint/2010/main" val="1159531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MAP estimation of </a:t>
            </a:r>
            <a:r>
              <a:rPr lang="en-US" sz="3400" dirty="0" err="1"/>
              <a:t>μ</a:t>
            </a:r>
            <a:r>
              <a:rPr lang="en-US" sz="3400" dirty="0"/>
              <a:t>, σ</a:t>
            </a:r>
            <a:r>
              <a:rPr lang="en-US" sz="3400" baseline="30000" dirty="0"/>
              <a:t>2 </a:t>
            </a:r>
            <a:r>
              <a:rPr lang="en-US" sz="3400" dirty="0"/>
              <a:t>given </a:t>
            </a:r>
            <a:br>
              <a:rPr lang="en-US" sz="3400" dirty="0"/>
            </a:br>
            <a:r>
              <a:rPr lang="en-US" sz="3400" dirty="0"/>
              <a:t>training data D = {x</a:t>
            </a:r>
            <a:r>
              <a:rPr lang="en-US" sz="3400" baseline="-25000" dirty="0"/>
              <a:t>1</a:t>
            </a:r>
            <a:r>
              <a:rPr lang="en-US" sz="3400" dirty="0"/>
              <a:t>,…,</a:t>
            </a:r>
            <a:r>
              <a:rPr lang="en-US" sz="3400" dirty="0" err="1"/>
              <a:t>x</a:t>
            </a:r>
            <a:r>
              <a:rPr lang="en-US" sz="3400" baseline="-25000" dirty="0" err="1"/>
              <a:t>N</a:t>
            </a:r>
            <a:r>
              <a:rPr lang="en-US" sz="3400" dirty="0"/>
              <a:t>}</a:t>
            </a:r>
            <a:endParaRPr lang="en-US" sz="3400" baseline="-25000" dirty="0"/>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34921"/>
          <a:stretch/>
        </p:blipFill>
        <p:spPr>
          <a:xfrm>
            <a:off x="256763" y="1520932"/>
            <a:ext cx="8820000" cy="3317768"/>
          </a:xfrm>
          <a:prstGeom prst="rect">
            <a:avLst/>
          </a:prstGeom>
        </p:spPr>
      </p:pic>
    </p:spTree>
    <p:extLst>
      <p:ext uri="{BB962C8B-B14F-4D97-AF65-F5344CB8AC3E}">
        <p14:creationId xmlns:p14="http://schemas.microsoft.com/office/powerpoint/2010/main" val="2082040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MAP estimation of </a:t>
            </a:r>
            <a:r>
              <a:rPr lang="en-US" sz="3400" dirty="0" err="1"/>
              <a:t>μ</a:t>
            </a:r>
            <a:r>
              <a:rPr lang="en-US" sz="3400" dirty="0"/>
              <a:t>, σ</a:t>
            </a:r>
            <a:r>
              <a:rPr lang="en-US" sz="3400" baseline="30000" dirty="0"/>
              <a:t>2 </a:t>
            </a:r>
            <a:r>
              <a:rPr lang="en-US" sz="3400" dirty="0"/>
              <a:t>given </a:t>
            </a:r>
            <a:br>
              <a:rPr lang="en-US" sz="3400" dirty="0"/>
            </a:br>
            <a:r>
              <a:rPr lang="en-US" sz="3400" dirty="0"/>
              <a:t>training data D = {x</a:t>
            </a:r>
            <a:r>
              <a:rPr lang="en-US" sz="3400" baseline="-25000" dirty="0"/>
              <a:t>1</a:t>
            </a:r>
            <a:r>
              <a:rPr lang="en-US" sz="3400" dirty="0"/>
              <a:t>,…,</a:t>
            </a:r>
            <a:r>
              <a:rPr lang="en-US" sz="3400" dirty="0" err="1"/>
              <a:t>x</a:t>
            </a:r>
            <a:r>
              <a:rPr lang="en-US" sz="3400" baseline="-25000" dirty="0" err="1"/>
              <a:t>N</a:t>
            </a:r>
            <a:r>
              <a:rPr lang="en-US" sz="3400" dirty="0"/>
              <a:t>}</a:t>
            </a:r>
            <a:endParaRPr lang="en-US" sz="3400" baseline="-25000" dirty="0"/>
          </a:p>
        </p:txBody>
      </p:sp>
      <p:pic>
        <p:nvPicPr>
          <p:cNvPr id="4" name="Picture 3" descr="latex-image-1.pdf"/>
          <p:cNvPicPr>
            <a:picLocks noChangeAspect="1"/>
          </p:cNvPicPr>
          <p:nvPr/>
        </p:nvPicPr>
        <p:blipFill rotWithShape="1">
          <a:blip r:embed="rId3">
            <a:extLst>
              <a:ext uri="{28A0092B-C50C-407E-A947-70E740481C1C}">
                <a14:useLocalDpi xmlns:a14="http://schemas.microsoft.com/office/drawing/2010/main" val="0"/>
              </a:ext>
            </a:extLst>
          </a:blip>
          <a:srcRect b="10758"/>
          <a:stretch/>
        </p:blipFill>
        <p:spPr>
          <a:xfrm>
            <a:off x="256763" y="1520932"/>
            <a:ext cx="8820000" cy="4549668"/>
          </a:xfrm>
          <a:prstGeom prst="rect">
            <a:avLst/>
          </a:prstGeom>
        </p:spPr>
      </p:pic>
    </p:spTree>
    <p:extLst>
      <p:ext uri="{BB962C8B-B14F-4D97-AF65-F5344CB8AC3E}">
        <p14:creationId xmlns:p14="http://schemas.microsoft.com/office/powerpoint/2010/main" val="2082040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MAP estimation of </a:t>
            </a:r>
            <a:r>
              <a:rPr lang="en-US" sz="3400" dirty="0" err="1"/>
              <a:t>μ</a:t>
            </a:r>
            <a:r>
              <a:rPr lang="en-US" sz="3400" dirty="0"/>
              <a:t>, σ</a:t>
            </a:r>
            <a:r>
              <a:rPr lang="en-US" sz="3400" baseline="30000" dirty="0"/>
              <a:t>2 </a:t>
            </a:r>
            <a:r>
              <a:rPr lang="en-US" sz="3400" dirty="0"/>
              <a:t>given </a:t>
            </a:r>
            <a:br>
              <a:rPr lang="en-US" sz="3400" dirty="0"/>
            </a:br>
            <a:r>
              <a:rPr lang="en-US" sz="3400" dirty="0"/>
              <a:t>training data D = {x</a:t>
            </a:r>
            <a:r>
              <a:rPr lang="en-US" sz="3400" baseline="-25000" dirty="0"/>
              <a:t>1</a:t>
            </a:r>
            <a:r>
              <a:rPr lang="en-US" sz="3400" dirty="0"/>
              <a:t>,…,</a:t>
            </a:r>
            <a:r>
              <a:rPr lang="en-US" sz="3400" dirty="0" err="1"/>
              <a:t>x</a:t>
            </a:r>
            <a:r>
              <a:rPr lang="en-US" sz="3400" baseline="-25000" dirty="0" err="1"/>
              <a:t>N</a:t>
            </a:r>
            <a:r>
              <a:rPr lang="en-US" sz="3400" dirty="0"/>
              <a:t>}</a:t>
            </a:r>
            <a:endParaRPr lang="en-US" sz="3400" baseline="-25000" dirty="0"/>
          </a:p>
        </p:txBody>
      </p:sp>
      <p:pic>
        <p:nvPicPr>
          <p:cNvPr id="4" name="Picture 3" descr="latex-image-1.pdf">
            <a:extLst>
              <a:ext uri="{FF2B5EF4-FFF2-40B4-BE49-F238E27FC236}">
                <a16:creationId xmlns:a16="http://schemas.microsoft.com/office/drawing/2014/main" id="{9AB3216F-0CAE-DA44-B1C0-1BDECA120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3" y="1520932"/>
            <a:ext cx="8820000" cy="5098130"/>
          </a:xfrm>
          <a:prstGeom prst="rect">
            <a:avLst/>
          </a:prstGeom>
        </p:spPr>
      </p:pic>
    </p:spTree>
    <p:extLst>
      <p:ext uri="{BB962C8B-B14F-4D97-AF65-F5344CB8AC3E}">
        <p14:creationId xmlns:p14="http://schemas.microsoft.com/office/powerpoint/2010/main" val="3272230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Last Week Recap</a:t>
            </a:r>
          </a:p>
        </p:txBody>
      </p:sp>
      <p:sp>
        <p:nvSpPr>
          <p:cNvPr id="4" name="Content Placeholder 2">
            <a:extLst>
              <a:ext uri="{FF2B5EF4-FFF2-40B4-BE49-F238E27FC236}">
                <a16:creationId xmlns:a16="http://schemas.microsoft.com/office/drawing/2014/main" id="{91B628B3-70B8-274F-9F4C-6FC4F944DC77}"/>
              </a:ext>
            </a:extLst>
          </p:cNvPr>
          <p:cNvSpPr>
            <a:spLocks noGrp="1"/>
          </p:cNvSpPr>
          <p:nvPr>
            <p:ph idx="1"/>
          </p:nvPr>
        </p:nvSpPr>
        <p:spPr>
          <a:xfrm>
            <a:off x="270457" y="1254125"/>
            <a:ext cx="8630656" cy="5442889"/>
          </a:xfrm>
        </p:spPr>
        <p:txBody>
          <a:bodyPr>
            <a:noAutofit/>
          </a:bodyPr>
          <a:lstStyle/>
          <a:p>
            <a:r>
              <a:rPr lang="en-US" sz="2200" dirty="0"/>
              <a:t>Probabilistic Signal Detection / Estimation</a:t>
            </a:r>
          </a:p>
          <a:p>
            <a:pPr lvl="1"/>
            <a:r>
              <a:rPr lang="en-US" sz="2200" dirty="0"/>
              <a:t>MAP &amp; ML estimation</a:t>
            </a:r>
          </a:p>
          <a:p>
            <a:pPr lvl="1"/>
            <a:r>
              <a:rPr lang="en-US" sz="2200" dirty="0"/>
              <a:t>Two approaches of modeling posterior distribution: Generative &amp; Discriminative Models</a:t>
            </a:r>
          </a:p>
          <a:p>
            <a:pPr lvl="1"/>
            <a:r>
              <a:rPr lang="en-US" sz="2200" dirty="0"/>
              <a:t>Parameters of probabilistic models can themselves be treated as random variables and estimated accordingly</a:t>
            </a:r>
          </a:p>
        </p:txBody>
      </p:sp>
    </p:spTree>
    <p:extLst>
      <p:ext uri="{BB962C8B-B14F-4D97-AF65-F5344CB8AC3E}">
        <p14:creationId xmlns:p14="http://schemas.microsoft.com/office/powerpoint/2010/main" val="33937288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3" y="1520932"/>
            <a:ext cx="8820000" cy="5098130"/>
          </a:xfrm>
          <a:prstGeom prst="rect">
            <a:avLst/>
          </a:prstGeom>
        </p:spPr>
      </p:pic>
      <p:sp>
        <p:nvSpPr>
          <p:cNvPr id="2" name="Title 1"/>
          <p:cNvSpPr>
            <a:spLocks noGrp="1"/>
          </p:cNvSpPr>
          <p:nvPr>
            <p:ph type="title"/>
          </p:nvPr>
        </p:nvSpPr>
        <p:spPr/>
        <p:txBody>
          <a:bodyPr>
            <a:normAutofit/>
          </a:bodyPr>
          <a:lstStyle/>
          <a:p>
            <a:r>
              <a:rPr lang="en-US" sz="3400" dirty="0"/>
              <a:t>MAP estimation of </a:t>
            </a:r>
            <a:r>
              <a:rPr lang="en-US" sz="3400" dirty="0" err="1"/>
              <a:t>μ</a:t>
            </a:r>
            <a:r>
              <a:rPr lang="en-US" sz="3400" dirty="0"/>
              <a:t>, σ</a:t>
            </a:r>
            <a:r>
              <a:rPr lang="en-US" sz="3400" baseline="30000" dirty="0"/>
              <a:t>2 </a:t>
            </a:r>
            <a:r>
              <a:rPr lang="en-US" sz="3400" dirty="0"/>
              <a:t>given </a:t>
            </a:r>
            <a:br>
              <a:rPr lang="en-US" sz="3400" dirty="0"/>
            </a:br>
            <a:r>
              <a:rPr lang="en-US" sz="3400" dirty="0"/>
              <a:t>training data D = {x</a:t>
            </a:r>
            <a:r>
              <a:rPr lang="en-US" sz="3400" baseline="-25000" dirty="0"/>
              <a:t>1</a:t>
            </a:r>
            <a:r>
              <a:rPr lang="en-US" sz="3400" dirty="0"/>
              <a:t>,…,</a:t>
            </a:r>
            <a:r>
              <a:rPr lang="en-US" sz="3400" dirty="0" err="1"/>
              <a:t>x</a:t>
            </a:r>
            <a:r>
              <a:rPr lang="en-US" sz="3400" baseline="-25000" dirty="0" err="1"/>
              <a:t>N</a:t>
            </a:r>
            <a:r>
              <a:rPr lang="en-US" sz="3400" dirty="0"/>
              <a:t>}</a:t>
            </a:r>
            <a:endParaRPr lang="en-US" sz="3400" baseline="-25000" dirty="0"/>
          </a:p>
        </p:txBody>
      </p:sp>
      <p:sp>
        <p:nvSpPr>
          <p:cNvPr id="5" name="TextBox 4"/>
          <p:cNvSpPr txBox="1"/>
          <p:nvPr/>
        </p:nvSpPr>
        <p:spPr>
          <a:xfrm>
            <a:off x="6852351" y="3581400"/>
            <a:ext cx="2184951" cy="646331"/>
          </a:xfrm>
          <a:prstGeom prst="rect">
            <a:avLst/>
          </a:prstGeom>
          <a:noFill/>
        </p:spPr>
        <p:txBody>
          <a:bodyPr wrap="none" rtlCol="0">
            <a:spAutoFit/>
          </a:bodyPr>
          <a:lstStyle/>
          <a:p>
            <a:r>
              <a:rPr lang="en-US" dirty="0">
                <a:solidFill>
                  <a:srgbClr val="FF0000"/>
                </a:solidFill>
              </a:rPr>
              <a:t>*see uploaded</a:t>
            </a:r>
          </a:p>
          <a:p>
            <a:r>
              <a:rPr lang="en-US" dirty="0">
                <a:solidFill>
                  <a:srgbClr val="FF0000"/>
                </a:solidFill>
              </a:rPr>
              <a:t>Detailed derivations*</a:t>
            </a:r>
          </a:p>
        </p:txBody>
      </p:sp>
      <p:sp>
        <p:nvSpPr>
          <p:cNvPr id="7" name="TextBox 6"/>
          <p:cNvSpPr txBox="1"/>
          <p:nvPr/>
        </p:nvSpPr>
        <p:spPr>
          <a:xfrm>
            <a:off x="6852351" y="5461000"/>
            <a:ext cx="2184951" cy="646331"/>
          </a:xfrm>
          <a:prstGeom prst="rect">
            <a:avLst/>
          </a:prstGeom>
          <a:noFill/>
        </p:spPr>
        <p:txBody>
          <a:bodyPr wrap="none" rtlCol="0">
            <a:spAutoFit/>
          </a:bodyPr>
          <a:lstStyle/>
          <a:p>
            <a:r>
              <a:rPr lang="en-US" dirty="0">
                <a:solidFill>
                  <a:srgbClr val="FF0000"/>
                </a:solidFill>
              </a:rPr>
              <a:t>*see uploaded</a:t>
            </a:r>
          </a:p>
          <a:p>
            <a:r>
              <a:rPr lang="en-US" dirty="0">
                <a:solidFill>
                  <a:srgbClr val="FF0000"/>
                </a:solidFill>
              </a:rPr>
              <a:t>Detailed derivations*</a:t>
            </a:r>
          </a:p>
        </p:txBody>
      </p:sp>
    </p:spTree>
    <p:extLst>
      <p:ext uri="{BB962C8B-B14F-4D97-AF65-F5344CB8AC3E}">
        <p14:creationId xmlns:p14="http://schemas.microsoft.com/office/powerpoint/2010/main" val="2679958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p:spPr>
        <p:txBody>
          <a:bodyPr/>
          <a:lstStyle/>
          <a:p>
            <a:r>
              <a:rPr lang="en-CA" dirty="0"/>
              <a:t>Fitting normal distribution: MAP</a:t>
            </a:r>
          </a:p>
        </p:txBody>
      </p:sp>
      <p:sp>
        <p:nvSpPr>
          <p:cNvPr id="7" name="TextBox 6"/>
          <p:cNvSpPr txBox="1"/>
          <p:nvPr/>
        </p:nvSpPr>
        <p:spPr>
          <a:xfrm>
            <a:off x="1318692" y="4965699"/>
            <a:ext cx="1522533" cy="369332"/>
          </a:xfrm>
          <a:prstGeom prst="rect">
            <a:avLst/>
          </a:prstGeom>
          <a:noFill/>
        </p:spPr>
        <p:txBody>
          <a:bodyPr wrap="none" rtlCol="0">
            <a:spAutoFit/>
          </a:bodyPr>
          <a:lstStyle/>
          <a:p>
            <a:r>
              <a:rPr lang="en-CA" dirty="0"/>
              <a:t>50 data points</a:t>
            </a:r>
          </a:p>
        </p:txBody>
      </p:sp>
      <p:sp>
        <p:nvSpPr>
          <p:cNvPr id="8" name="TextBox 7"/>
          <p:cNvSpPr txBox="1"/>
          <p:nvPr/>
        </p:nvSpPr>
        <p:spPr>
          <a:xfrm>
            <a:off x="3912106" y="4965699"/>
            <a:ext cx="1405513" cy="369332"/>
          </a:xfrm>
          <a:prstGeom prst="rect">
            <a:avLst/>
          </a:prstGeom>
          <a:noFill/>
        </p:spPr>
        <p:txBody>
          <a:bodyPr wrap="none" rtlCol="0">
            <a:spAutoFit/>
          </a:bodyPr>
          <a:lstStyle/>
          <a:p>
            <a:r>
              <a:rPr lang="en-CA" dirty="0"/>
              <a:t>5 data points</a:t>
            </a:r>
          </a:p>
        </p:txBody>
      </p:sp>
      <p:sp>
        <p:nvSpPr>
          <p:cNvPr id="9" name="TextBox 8"/>
          <p:cNvSpPr txBox="1"/>
          <p:nvPr/>
        </p:nvSpPr>
        <p:spPr>
          <a:xfrm>
            <a:off x="6601172" y="4965699"/>
            <a:ext cx="1405513" cy="369332"/>
          </a:xfrm>
          <a:prstGeom prst="rect">
            <a:avLst/>
          </a:prstGeom>
          <a:noFill/>
        </p:spPr>
        <p:txBody>
          <a:bodyPr wrap="none" rtlCol="0">
            <a:spAutoFit/>
          </a:bodyPr>
          <a:lstStyle/>
          <a:p>
            <a:r>
              <a:rPr lang="en-CA" dirty="0"/>
              <a:t>1 data points</a:t>
            </a:r>
          </a:p>
        </p:txBody>
      </p:sp>
      <p:pic>
        <p:nvPicPr>
          <p:cNvPr id="18434" name="Picture 2"/>
          <p:cNvPicPr>
            <a:picLocks noChangeAspect="1" noChangeArrowheads="1"/>
          </p:cNvPicPr>
          <p:nvPr/>
        </p:nvPicPr>
        <p:blipFill rotWithShape="1">
          <a:blip r:embed="rId3" cstate="print"/>
          <a:srcRect b="50482"/>
          <a:stretch/>
        </p:blipFill>
        <p:spPr bwMode="auto">
          <a:xfrm>
            <a:off x="476862" y="2662098"/>
            <a:ext cx="8199802" cy="2303601"/>
          </a:xfrm>
          <a:prstGeom prst="rect">
            <a:avLst/>
          </a:prstGeom>
          <a:noFill/>
          <a:ln w="9525">
            <a:noFill/>
            <a:miter lim="800000"/>
            <a:headEnd/>
            <a:tailEnd/>
          </a:ln>
        </p:spPr>
      </p:pic>
    </p:spTree>
    <p:extLst>
      <p:ext uri="{BB962C8B-B14F-4D97-AF65-F5344CB8AC3E}">
        <p14:creationId xmlns:p14="http://schemas.microsoft.com/office/powerpoint/2010/main" val="582720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AFB0C-9DC7-1843-8F7D-B665B4D82D1D}"/>
              </a:ext>
            </a:extLst>
          </p:cNvPr>
          <p:cNvSpPr>
            <a:spLocks noGrp="1"/>
          </p:cNvSpPr>
          <p:nvPr>
            <p:ph type="title"/>
          </p:nvPr>
        </p:nvSpPr>
        <p:spPr/>
        <p:txBody>
          <a:bodyPr>
            <a:normAutofit/>
          </a:bodyPr>
          <a:lstStyle/>
          <a:p>
            <a:r>
              <a:rPr lang="en-US" sz="3400" dirty="0"/>
              <a:t>Predicting Future Gaussian Samples</a:t>
            </a:r>
          </a:p>
        </p:txBody>
      </p:sp>
      <p:pic>
        <p:nvPicPr>
          <p:cNvPr id="5" name="Picture 4">
            <a:extLst>
              <a:ext uri="{FF2B5EF4-FFF2-40B4-BE49-F238E27FC236}">
                <a16:creationId xmlns:a16="http://schemas.microsoft.com/office/drawing/2014/main" id="{5142CFCB-326F-4C4E-81B5-012749375B84}"/>
              </a:ext>
            </a:extLst>
          </p:cNvPr>
          <p:cNvPicPr>
            <a:picLocks noChangeAspect="1"/>
          </p:cNvPicPr>
          <p:nvPr/>
        </p:nvPicPr>
        <p:blipFill rotWithShape="1">
          <a:blip r:embed="rId3"/>
          <a:srcRect b="76735"/>
          <a:stretch/>
        </p:blipFill>
        <p:spPr>
          <a:xfrm>
            <a:off x="443132" y="1417638"/>
            <a:ext cx="8229600" cy="1002005"/>
          </a:xfrm>
          <a:prstGeom prst="rect">
            <a:avLst/>
          </a:prstGeom>
        </p:spPr>
      </p:pic>
    </p:spTree>
    <p:extLst>
      <p:ext uri="{BB962C8B-B14F-4D97-AF65-F5344CB8AC3E}">
        <p14:creationId xmlns:p14="http://schemas.microsoft.com/office/powerpoint/2010/main" val="311314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AFB0C-9DC7-1843-8F7D-B665B4D82D1D}"/>
              </a:ext>
            </a:extLst>
          </p:cNvPr>
          <p:cNvSpPr>
            <a:spLocks noGrp="1"/>
          </p:cNvSpPr>
          <p:nvPr>
            <p:ph type="title"/>
          </p:nvPr>
        </p:nvSpPr>
        <p:spPr/>
        <p:txBody>
          <a:bodyPr>
            <a:normAutofit/>
          </a:bodyPr>
          <a:lstStyle/>
          <a:p>
            <a:r>
              <a:rPr lang="en-US" sz="3400" dirty="0"/>
              <a:t>Predicting Future Gaussian Samples</a:t>
            </a:r>
          </a:p>
        </p:txBody>
      </p:sp>
      <p:pic>
        <p:nvPicPr>
          <p:cNvPr id="5" name="Picture 4">
            <a:extLst>
              <a:ext uri="{FF2B5EF4-FFF2-40B4-BE49-F238E27FC236}">
                <a16:creationId xmlns:a16="http://schemas.microsoft.com/office/drawing/2014/main" id="{5142CFCB-326F-4C4E-81B5-012749375B84}"/>
              </a:ext>
            </a:extLst>
          </p:cNvPr>
          <p:cNvPicPr>
            <a:picLocks noChangeAspect="1"/>
          </p:cNvPicPr>
          <p:nvPr/>
        </p:nvPicPr>
        <p:blipFill rotWithShape="1">
          <a:blip r:embed="rId3"/>
          <a:srcRect b="64323"/>
          <a:stretch/>
        </p:blipFill>
        <p:spPr>
          <a:xfrm>
            <a:off x="443132" y="1417638"/>
            <a:ext cx="8229600" cy="1536577"/>
          </a:xfrm>
          <a:prstGeom prst="rect">
            <a:avLst/>
          </a:prstGeom>
        </p:spPr>
      </p:pic>
    </p:spTree>
    <p:extLst>
      <p:ext uri="{BB962C8B-B14F-4D97-AF65-F5344CB8AC3E}">
        <p14:creationId xmlns:p14="http://schemas.microsoft.com/office/powerpoint/2010/main" val="293230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AFB0C-9DC7-1843-8F7D-B665B4D82D1D}"/>
              </a:ext>
            </a:extLst>
          </p:cNvPr>
          <p:cNvSpPr>
            <a:spLocks noGrp="1"/>
          </p:cNvSpPr>
          <p:nvPr>
            <p:ph type="title"/>
          </p:nvPr>
        </p:nvSpPr>
        <p:spPr/>
        <p:txBody>
          <a:bodyPr>
            <a:normAutofit/>
          </a:bodyPr>
          <a:lstStyle/>
          <a:p>
            <a:r>
              <a:rPr lang="en-US" sz="3400" dirty="0"/>
              <a:t>Predicting Future Gaussian Samples</a:t>
            </a:r>
          </a:p>
        </p:txBody>
      </p:sp>
      <p:pic>
        <p:nvPicPr>
          <p:cNvPr id="5" name="Picture 4">
            <a:extLst>
              <a:ext uri="{FF2B5EF4-FFF2-40B4-BE49-F238E27FC236}">
                <a16:creationId xmlns:a16="http://schemas.microsoft.com/office/drawing/2014/main" id="{5142CFCB-326F-4C4E-81B5-012749375B84}"/>
              </a:ext>
            </a:extLst>
          </p:cNvPr>
          <p:cNvPicPr>
            <a:picLocks noChangeAspect="1"/>
          </p:cNvPicPr>
          <p:nvPr/>
        </p:nvPicPr>
        <p:blipFill rotWithShape="1">
          <a:blip r:embed="rId3"/>
          <a:srcRect b="52237"/>
          <a:stretch/>
        </p:blipFill>
        <p:spPr>
          <a:xfrm>
            <a:off x="443132" y="1417638"/>
            <a:ext cx="8229600" cy="2057082"/>
          </a:xfrm>
          <a:prstGeom prst="rect">
            <a:avLst/>
          </a:prstGeom>
        </p:spPr>
      </p:pic>
    </p:spTree>
    <p:extLst>
      <p:ext uri="{BB962C8B-B14F-4D97-AF65-F5344CB8AC3E}">
        <p14:creationId xmlns:p14="http://schemas.microsoft.com/office/powerpoint/2010/main" val="1932084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2F2222-9611-7241-BD66-A0A2A5D1F8FD}"/>
              </a:ext>
            </a:extLst>
          </p:cNvPr>
          <p:cNvPicPr>
            <a:picLocks noChangeAspect="1"/>
          </p:cNvPicPr>
          <p:nvPr/>
        </p:nvPicPr>
        <p:blipFill>
          <a:blip r:embed="rId3"/>
          <a:stretch>
            <a:fillRect/>
          </a:stretch>
        </p:blipFill>
        <p:spPr>
          <a:xfrm>
            <a:off x="443132" y="1417638"/>
            <a:ext cx="8229600" cy="4240386"/>
          </a:xfrm>
          <a:prstGeom prst="rect">
            <a:avLst/>
          </a:prstGeom>
        </p:spPr>
      </p:pic>
      <p:sp>
        <p:nvSpPr>
          <p:cNvPr id="2" name="Title 1">
            <a:extLst>
              <a:ext uri="{FF2B5EF4-FFF2-40B4-BE49-F238E27FC236}">
                <a16:creationId xmlns:a16="http://schemas.microsoft.com/office/drawing/2014/main" id="{1AAAFB0C-9DC7-1843-8F7D-B665B4D82D1D}"/>
              </a:ext>
            </a:extLst>
          </p:cNvPr>
          <p:cNvSpPr>
            <a:spLocks noGrp="1"/>
          </p:cNvSpPr>
          <p:nvPr>
            <p:ph type="title"/>
          </p:nvPr>
        </p:nvSpPr>
        <p:spPr/>
        <p:txBody>
          <a:bodyPr>
            <a:normAutofit/>
          </a:bodyPr>
          <a:lstStyle/>
          <a:p>
            <a:r>
              <a:rPr lang="en-US" sz="3400" dirty="0"/>
              <a:t>Predicting Future Gaussian Samples</a:t>
            </a:r>
          </a:p>
        </p:txBody>
      </p:sp>
    </p:spTree>
    <p:extLst>
      <p:ext uri="{BB962C8B-B14F-4D97-AF65-F5344CB8AC3E}">
        <p14:creationId xmlns:p14="http://schemas.microsoft.com/office/powerpoint/2010/main" val="1080893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4722" y="1349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CA" sz="3400" b="0" i="0" u="none" strike="noStrike" kern="1200" cap="none" spc="0" normalizeH="0" baseline="0" noProof="0" dirty="0">
                <a:ln>
                  <a:noFill/>
                </a:ln>
                <a:solidFill>
                  <a:schemeClr val="tx1"/>
                </a:solidFill>
                <a:effectLst/>
                <a:uLnTx/>
                <a:uFillTx/>
                <a:latin typeface="+mj-lt"/>
                <a:ea typeface="+mj-ea"/>
                <a:cs typeface="+mj-cs"/>
              </a:rPr>
              <a:t>Posterior Predictive Distribution</a:t>
            </a:r>
          </a:p>
        </p:txBody>
      </p:sp>
      <p:sp>
        <p:nvSpPr>
          <p:cNvPr id="6" name="Content Placeholder 2">
            <a:extLst>
              <a:ext uri="{FF2B5EF4-FFF2-40B4-BE49-F238E27FC236}">
                <a16:creationId xmlns:a16="http://schemas.microsoft.com/office/drawing/2014/main" id="{475413B2-E1A7-FE42-BC4E-E9D2391ACF22}"/>
              </a:ext>
            </a:extLst>
          </p:cNvPr>
          <p:cNvSpPr>
            <a:spLocks noGrp="1"/>
          </p:cNvSpPr>
          <p:nvPr>
            <p:ph idx="1"/>
          </p:nvPr>
        </p:nvSpPr>
        <p:spPr>
          <a:xfrm>
            <a:off x="457200" y="1110298"/>
            <a:ext cx="8227122" cy="4848225"/>
          </a:xfrm>
        </p:spPr>
        <p:txBody>
          <a:bodyPr>
            <a:normAutofit/>
          </a:bodyPr>
          <a:lstStyle/>
          <a:p>
            <a:r>
              <a:rPr lang="en-US" sz="2400" dirty="0">
                <a:latin typeface="Geneva" panose="020B0503030404040204" pitchFamily="34" charset="0"/>
                <a:ea typeface="Geneva" panose="020B0503030404040204" pitchFamily="34" charset="0"/>
              </a:rPr>
              <a:t>Procedure same as </a:t>
            </a:r>
            <a:r>
              <a:rPr lang="en-US" sz="2400" dirty="0" err="1">
                <a:latin typeface="Geneva" panose="020B0503030404040204" pitchFamily="34" charset="0"/>
                <a:ea typeface="Geneva" panose="020B0503030404040204" pitchFamily="34" charset="0"/>
              </a:rPr>
              <a:t>dirichlet</a:t>
            </a:r>
            <a:r>
              <a:rPr lang="en-US" sz="2400" dirty="0">
                <a:latin typeface="Geneva" panose="020B0503030404040204" pitchFamily="34" charset="0"/>
                <a:ea typeface="Geneva" panose="020B0503030404040204" pitchFamily="34" charset="0"/>
              </a:rPr>
              <a:t>-multinomial and beta-</a:t>
            </a:r>
            <a:r>
              <a:rPr lang="en-US" sz="2400" dirty="0" err="1">
                <a:latin typeface="Geneva" panose="020B0503030404040204" pitchFamily="34" charset="0"/>
                <a:ea typeface="Geneva" panose="020B0503030404040204" pitchFamily="34" charset="0"/>
              </a:rPr>
              <a:t>bernoulli</a:t>
            </a:r>
            <a:r>
              <a:rPr lang="en-US" sz="2400" dirty="0">
                <a:latin typeface="Geneva" panose="020B0503030404040204" pitchFamily="34" charset="0"/>
                <a:ea typeface="Geneva" panose="020B0503030404040204" pitchFamily="34" charset="0"/>
              </a:rPr>
              <a:t>, but a bit tedious. Please refer to murphy-2007.pdf, which I will upload</a:t>
            </a:r>
          </a:p>
          <a:p>
            <a:endParaRPr lang="en-US" sz="2400" dirty="0">
              <a:latin typeface="Geneva" panose="020B0503030404040204" pitchFamily="34" charset="0"/>
              <a:ea typeface="Geneva" panose="020B0503030404040204" pitchFamily="34" charset="0"/>
            </a:endParaRPr>
          </a:p>
        </p:txBody>
      </p:sp>
      <p:pic>
        <p:nvPicPr>
          <p:cNvPr id="7" name="Picture 6" descr="latex-image-1.pdf">
            <a:extLst>
              <a:ext uri="{FF2B5EF4-FFF2-40B4-BE49-F238E27FC236}">
                <a16:creationId xmlns:a16="http://schemas.microsoft.com/office/drawing/2014/main" id="{1C2B611F-84CE-8A49-8FAC-702AA1306794}"/>
              </a:ext>
            </a:extLst>
          </p:cNvPr>
          <p:cNvPicPr>
            <a:picLocks noChangeAspect="1"/>
          </p:cNvPicPr>
          <p:nvPr/>
        </p:nvPicPr>
        <p:blipFill rotWithShape="1">
          <a:blip r:embed="rId3">
            <a:extLst>
              <a:ext uri="{28A0092B-C50C-407E-A947-70E740481C1C}">
                <a14:useLocalDpi xmlns:a14="http://schemas.microsoft.com/office/drawing/2010/main" val="0"/>
              </a:ext>
            </a:extLst>
          </a:blip>
          <a:srcRect t="77044"/>
          <a:stretch/>
        </p:blipFill>
        <p:spPr>
          <a:xfrm>
            <a:off x="581251" y="3714178"/>
            <a:ext cx="8503920" cy="1373266"/>
          </a:xfrm>
          <a:prstGeom prst="rect">
            <a:avLst/>
          </a:prstGeom>
        </p:spPr>
      </p:pic>
      <p:grpSp>
        <p:nvGrpSpPr>
          <p:cNvPr id="14" name="Group 13">
            <a:extLst>
              <a:ext uri="{FF2B5EF4-FFF2-40B4-BE49-F238E27FC236}">
                <a16:creationId xmlns:a16="http://schemas.microsoft.com/office/drawing/2014/main" id="{06EE3A45-419E-B84D-9ABD-22F1C5994133}"/>
              </a:ext>
            </a:extLst>
          </p:cNvPr>
          <p:cNvGrpSpPr>
            <a:grpSpLocks noChangeAspect="1"/>
          </p:cNvGrpSpPr>
          <p:nvPr/>
        </p:nvGrpSpPr>
        <p:grpSpPr>
          <a:xfrm>
            <a:off x="578735" y="2471139"/>
            <a:ext cx="8595360" cy="1243039"/>
            <a:chOff x="1092200" y="3406777"/>
            <a:chExt cx="8051800" cy="1164430"/>
          </a:xfrm>
        </p:grpSpPr>
        <p:grpSp>
          <p:nvGrpSpPr>
            <p:cNvPr id="13" name="Group 12">
              <a:extLst>
                <a:ext uri="{FF2B5EF4-FFF2-40B4-BE49-F238E27FC236}">
                  <a16:creationId xmlns:a16="http://schemas.microsoft.com/office/drawing/2014/main" id="{67D34B9F-8DA0-2A4E-B93D-3D322C732E2E}"/>
                </a:ext>
              </a:extLst>
            </p:cNvPr>
            <p:cNvGrpSpPr/>
            <p:nvPr/>
          </p:nvGrpSpPr>
          <p:grpSpPr>
            <a:xfrm>
              <a:off x="1092200" y="3406777"/>
              <a:ext cx="8051800" cy="1164430"/>
              <a:chOff x="1092200" y="3406777"/>
              <a:chExt cx="8051800" cy="1164430"/>
            </a:xfrm>
          </p:grpSpPr>
          <p:pic>
            <p:nvPicPr>
              <p:cNvPr id="11" name="Picture 10" descr="latex-image-1.pdf">
                <a:extLst>
                  <a:ext uri="{FF2B5EF4-FFF2-40B4-BE49-F238E27FC236}">
                    <a16:creationId xmlns:a16="http://schemas.microsoft.com/office/drawing/2014/main" id="{6DF02668-DAFA-0944-9C8C-4AF23A477F35}"/>
                  </a:ext>
                </a:extLst>
              </p:cNvPr>
              <p:cNvPicPr>
                <a:picLocks noChangeAspect="1"/>
              </p:cNvPicPr>
              <p:nvPr/>
            </p:nvPicPr>
            <p:blipFill rotWithShape="1">
              <a:blip r:embed="rId3">
                <a:extLst>
                  <a:ext uri="{28A0092B-C50C-407E-A947-70E740481C1C}">
                    <a14:useLocalDpi xmlns:a14="http://schemas.microsoft.com/office/drawing/2010/main" val="0"/>
                  </a:ext>
                </a:extLst>
              </a:blip>
              <a:srcRect b="80099"/>
              <a:stretch/>
            </p:blipFill>
            <p:spPr>
              <a:xfrm>
                <a:off x="1092200" y="3406777"/>
                <a:ext cx="8051800" cy="1127218"/>
              </a:xfrm>
              <a:prstGeom prst="rect">
                <a:avLst/>
              </a:prstGeom>
            </p:spPr>
          </p:pic>
          <p:sp>
            <p:nvSpPr>
              <p:cNvPr id="2" name="Rectangle 1">
                <a:extLst>
                  <a:ext uri="{FF2B5EF4-FFF2-40B4-BE49-F238E27FC236}">
                    <a16:creationId xmlns:a16="http://schemas.microsoft.com/office/drawing/2014/main" id="{0B40601B-C85E-4D4A-8720-C052F6759355}"/>
                  </a:ext>
                </a:extLst>
              </p:cNvPr>
              <p:cNvSpPr/>
              <p:nvPr/>
            </p:nvSpPr>
            <p:spPr>
              <a:xfrm>
                <a:off x="2822162" y="3831619"/>
                <a:ext cx="3328383" cy="7395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0" name="Picture 9" descr="latex-image-1.pdf">
              <a:extLst>
                <a:ext uri="{FF2B5EF4-FFF2-40B4-BE49-F238E27FC236}">
                  <a16:creationId xmlns:a16="http://schemas.microsoft.com/office/drawing/2014/main" id="{A39C28D3-2726-E344-9808-6979CB10FF43}"/>
                </a:ext>
              </a:extLst>
            </p:cNvPr>
            <p:cNvPicPr>
              <a:picLocks noChangeAspect="1"/>
            </p:cNvPicPr>
            <p:nvPr/>
          </p:nvPicPr>
          <p:blipFill rotWithShape="1">
            <a:blip r:embed="rId3">
              <a:extLst>
                <a:ext uri="{28A0092B-C50C-407E-A947-70E740481C1C}">
                  <a14:useLocalDpi xmlns:a14="http://schemas.microsoft.com/office/drawing/2010/main" val="0"/>
                </a:ext>
              </a:extLst>
            </a:blip>
            <a:srcRect l="-31" t="66516" r="31" b="22974"/>
            <a:stretch/>
          </p:blipFill>
          <p:spPr>
            <a:xfrm>
              <a:off x="1092200" y="3975895"/>
              <a:ext cx="8051800" cy="595312"/>
            </a:xfrm>
            <a:prstGeom prst="rect">
              <a:avLst/>
            </a:prstGeom>
          </p:spPr>
        </p:pic>
      </p:grpSp>
      <p:pic>
        <p:nvPicPr>
          <p:cNvPr id="15" name="Picture 14" descr="latex-image-1.pdf">
            <a:extLst>
              <a:ext uri="{FF2B5EF4-FFF2-40B4-BE49-F238E27FC236}">
                <a16:creationId xmlns:a16="http://schemas.microsoft.com/office/drawing/2014/main" id="{F6E197B5-4B5C-9F41-9B13-3D544A11C214}"/>
              </a:ext>
            </a:extLst>
          </p:cNvPr>
          <p:cNvPicPr>
            <a:picLocks noChangeAspect="1"/>
          </p:cNvPicPr>
          <p:nvPr/>
        </p:nvPicPr>
        <p:blipFill rotWithShape="1">
          <a:blip r:embed="rId4">
            <a:extLst>
              <a:ext uri="{28A0092B-C50C-407E-A947-70E740481C1C}">
                <a14:useLocalDpi xmlns:a14="http://schemas.microsoft.com/office/drawing/2010/main" val="0"/>
              </a:ext>
            </a:extLst>
          </a:blip>
          <a:srcRect l="7956" t="74453" b="-1"/>
          <a:stretch/>
        </p:blipFill>
        <p:spPr>
          <a:xfrm>
            <a:off x="365375" y="5253716"/>
            <a:ext cx="7574885" cy="1409613"/>
          </a:xfrm>
          <a:prstGeom prst="rect">
            <a:avLst/>
          </a:prstGeom>
        </p:spPr>
      </p:pic>
    </p:spTree>
    <p:extLst>
      <p:ext uri="{BB962C8B-B14F-4D97-AF65-F5344CB8AC3E}">
        <p14:creationId xmlns:p14="http://schemas.microsoft.com/office/powerpoint/2010/main" val="2092092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392" y="274638"/>
            <a:ext cx="8536742" cy="1143000"/>
          </a:xfrm>
        </p:spPr>
        <p:txBody>
          <a:bodyPr>
            <a:normAutofit/>
          </a:bodyPr>
          <a:lstStyle/>
          <a:p>
            <a:pPr lvl="0" defTabSz="914400">
              <a:defRPr/>
            </a:pPr>
            <a:r>
              <a:rPr lang="en-CA" sz="3400" dirty="0"/>
              <a:t>Posterior Predictive Distribution </a:t>
            </a:r>
            <a:r>
              <a:rPr lang="en-CA" sz="3400" dirty="0" err="1"/>
              <a:t>vs</a:t>
            </a:r>
            <a:r>
              <a:rPr lang="en-CA" sz="3400" dirty="0"/>
              <a:t> MAP Plug-In</a:t>
            </a:r>
          </a:p>
        </p:txBody>
      </p:sp>
      <p:sp>
        <p:nvSpPr>
          <p:cNvPr id="7"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47</a:t>
            </a:fld>
            <a:endParaRPr lang="en-CA"/>
          </a:p>
        </p:txBody>
      </p:sp>
      <p:sp>
        <p:nvSpPr>
          <p:cNvPr id="8"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026" name="Picture 2"/>
          <p:cNvPicPr>
            <a:picLocks noChangeAspect="1" noChangeArrowheads="1"/>
          </p:cNvPicPr>
          <p:nvPr/>
        </p:nvPicPr>
        <p:blipFill rotWithShape="1">
          <a:blip r:embed="rId3" cstate="print"/>
          <a:srcRect b="46690"/>
          <a:stretch/>
        </p:blipFill>
        <p:spPr bwMode="auto">
          <a:xfrm>
            <a:off x="683568" y="1329756"/>
            <a:ext cx="8153290" cy="2505644"/>
          </a:xfrm>
          <a:prstGeom prst="rect">
            <a:avLst/>
          </a:prstGeom>
          <a:noFill/>
          <a:ln w="9525">
            <a:noFill/>
            <a:miter lim="800000"/>
            <a:headEnd/>
            <a:tailEnd/>
          </a:ln>
        </p:spPr>
      </p:pic>
    </p:spTree>
    <p:extLst>
      <p:ext uri="{BB962C8B-B14F-4D97-AF65-F5344CB8AC3E}">
        <p14:creationId xmlns:p14="http://schemas.microsoft.com/office/powerpoint/2010/main" val="3175255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392" y="274638"/>
            <a:ext cx="8536742" cy="1143000"/>
          </a:xfrm>
        </p:spPr>
        <p:txBody>
          <a:bodyPr>
            <a:normAutofit/>
          </a:bodyPr>
          <a:lstStyle/>
          <a:p>
            <a:pPr lvl="0" defTabSz="914400">
              <a:defRPr/>
            </a:pPr>
            <a:r>
              <a:rPr lang="en-CA" sz="3400" dirty="0"/>
              <a:t>Posterior Predictive Distribution </a:t>
            </a:r>
            <a:r>
              <a:rPr lang="en-CA" sz="3400" dirty="0" err="1"/>
              <a:t>vs</a:t>
            </a:r>
            <a:r>
              <a:rPr lang="en-CA" sz="3400" dirty="0"/>
              <a:t> MAP Plug-In</a:t>
            </a:r>
          </a:p>
        </p:txBody>
      </p:sp>
      <p:sp>
        <p:nvSpPr>
          <p:cNvPr id="7"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48</a:t>
            </a:fld>
            <a:endParaRPr lang="en-CA"/>
          </a:p>
        </p:txBody>
      </p:sp>
      <p:sp>
        <p:nvSpPr>
          <p:cNvPr id="8"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026" name="Picture 2"/>
          <p:cNvPicPr>
            <a:picLocks noChangeAspect="1" noChangeArrowheads="1"/>
          </p:cNvPicPr>
          <p:nvPr/>
        </p:nvPicPr>
        <p:blipFill>
          <a:blip r:embed="rId3" cstate="print"/>
          <a:srcRect/>
          <a:stretch>
            <a:fillRect/>
          </a:stretch>
        </p:blipFill>
        <p:spPr bwMode="auto">
          <a:xfrm>
            <a:off x="683568" y="1329756"/>
            <a:ext cx="8153290" cy="4700132"/>
          </a:xfrm>
          <a:prstGeom prst="rect">
            <a:avLst/>
          </a:prstGeom>
          <a:noFill/>
          <a:ln w="9525">
            <a:noFill/>
            <a:miter lim="800000"/>
            <a:headEnd/>
            <a:tailEnd/>
          </a:ln>
        </p:spPr>
      </p:pic>
      <p:sp>
        <p:nvSpPr>
          <p:cNvPr id="3" name="TextBox 2">
            <a:extLst>
              <a:ext uri="{FF2B5EF4-FFF2-40B4-BE49-F238E27FC236}">
                <a16:creationId xmlns:a16="http://schemas.microsoft.com/office/drawing/2014/main" id="{E17DEAB2-8A83-3140-89A7-E0AE397F4FD9}"/>
              </a:ext>
            </a:extLst>
          </p:cNvPr>
          <p:cNvSpPr txBox="1"/>
          <p:nvPr/>
        </p:nvSpPr>
        <p:spPr>
          <a:xfrm rot="16200000">
            <a:off x="-2838" y="4660900"/>
            <a:ext cx="1003480" cy="369332"/>
          </a:xfrm>
          <a:prstGeom prst="rect">
            <a:avLst/>
          </a:prstGeom>
          <a:noFill/>
        </p:spPr>
        <p:txBody>
          <a:bodyPr wrap="none" rtlCol="0">
            <a:spAutoFit/>
          </a:bodyPr>
          <a:lstStyle/>
          <a:p>
            <a:r>
              <a:rPr lang="en-US" dirty="0"/>
              <a:t>log-scale</a:t>
            </a:r>
          </a:p>
        </p:txBody>
      </p:sp>
    </p:spTree>
    <p:extLst>
      <p:ext uri="{BB962C8B-B14F-4D97-AF65-F5344CB8AC3E}">
        <p14:creationId xmlns:p14="http://schemas.microsoft.com/office/powerpoint/2010/main" val="3156090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2970705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Last Week Recap</a:t>
            </a:r>
          </a:p>
        </p:txBody>
      </p:sp>
      <p:sp>
        <p:nvSpPr>
          <p:cNvPr id="4" name="Content Placeholder 2">
            <a:extLst>
              <a:ext uri="{FF2B5EF4-FFF2-40B4-BE49-F238E27FC236}">
                <a16:creationId xmlns:a16="http://schemas.microsoft.com/office/drawing/2014/main" id="{91B628B3-70B8-274F-9F4C-6FC4F944DC77}"/>
              </a:ext>
            </a:extLst>
          </p:cNvPr>
          <p:cNvSpPr>
            <a:spLocks noGrp="1"/>
          </p:cNvSpPr>
          <p:nvPr>
            <p:ph idx="1"/>
          </p:nvPr>
        </p:nvSpPr>
        <p:spPr>
          <a:xfrm>
            <a:off x="270457" y="1254125"/>
            <a:ext cx="8630656" cy="5442889"/>
          </a:xfrm>
        </p:spPr>
        <p:txBody>
          <a:bodyPr>
            <a:noAutofit/>
          </a:bodyPr>
          <a:lstStyle/>
          <a:p>
            <a:r>
              <a:rPr lang="en-US" sz="2200" dirty="0"/>
              <a:t>Probabilistic Signal Detection / Estimation</a:t>
            </a:r>
          </a:p>
          <a:p>
            <a:pPr lvl="1"/>
            <a:r>
              <a:rPr lang="en-US" sz="2200" dirty="0"/>
              <a:t>MAP &amp; ML estimation</a:t>
            </a:r>
          </a:p>
          <a:p>
            <a:pPr lvl="1"/>
            <a:r>
              <a:rPr lang="en-US" sz="2200" dirty="0"/>
              <a:t>Two approaches of modeling posterior distribution: Generative &amp; Discriminative Models</a:t>
            </a:r>
          </a:p>
          <a:p>
            <a:pPr lvl="1"/>
            <a:r>
              <a:rPr lang="en-US" sz="2200" dirty="0"/>
              <a:t>Parameters of probabilistic models can themselves be treated as random variables and estimated accordingly</a:t>
            </a:r>
          </a:p>
          <a:p>
            <a:r>
              <a:rPr lang="en-US" sz="2200" dirty="0"/>
              <a:t>Conjugate priors</a:t>
            </a:r>
          </a:p>
          <a:p>
            <a:pPr lvl="1"/>
            <a:r>
              <a:rPr lang="en-US" sz="2200" dirty="0"/>
              <a:t>Beta-Binomial generative model (binomial parameters are beta distributed) </a:t>
            </a:r>
          </a:p>
          <a:p>
            <a:pPr lvl="1"/>
            <a:r>
              <a:rPr lang="en-US" sz="2200" dirty="0"/>
              <a:t>Dirichlet-Multinomial generative models (multinomial parameters are </a:t>
            </a:r>
            <a:r>
              <a:rPr lang="en-US" sz="2200" dirty="0" err="1"/>
              <a:t>dirichlet</a:t>
            </a:r>
            <a:r>
              <a:rPr lang="en-US" sz="2200" dirty="0"/>
              <a:t> distributed)</a:t>
            </a:r>
          </a:p>
        </p:txBody>
      </p:sp>
    </p:spTree>
    <p:extLst>
      <p:ext uri="{BB962C8B-B14F-4D97-AF65-F5344CB8AC3E}">
        <p14:creationId xmlns:p14="http://schemas.microsoft.com/office/powerpoint/2010/main" val="3726736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5460"/>
            <a:ext cx="8229600" cy="1143000"/>
          </a:xfrm>
        </p:spPr>
        <p:txBody>
          <a:bodyPr>
            <a:normAutofit/>
          </a:bodyPr>
          <a:lstStyle/>
          <a:p>
            <a:r>
              <a:rPr lang="en-US" dirty="0"/>
              <a:t>Naive Bayes Classifier</a:t>
            </a:r>
          </a:p>
        </p:txBody>
      </p:sp>
    </p:spTree>
    <p:extLst>
      <p:ext uri="{BB962C8B-B14F-4D97-AF65-F5344CB8AC3E}">
        <p14:creationId xmlns:p14="http://schemas.microsoft.com/office/powerpoint/2010/main" val="8563264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A4C2-5AF8-CA44-9A2C-4BDE6390A096}"/>
              </a:ext>
            </a:extLst>
          </p:cNvPr>
          <p:cNvSpPr>
            <a:spLocks noGrp="1"/>
          </p:cNvSpPr>
          <p:nvPr>
            <p:ph type="title"/>
          </p:nvPr>
        </p:nvSpPr>
        <p:spPr>
          <a:xfrm>
            <a:off x="457200" y="-21515"/>
            <a:ext cx="8210811" cy="998545"/>
          </a:xfrm>
        </p:spPr>
        <p:txBody>
          <a:bodyPr>
            <a:normAutofit/>
          </a:bodyPr>
          <a:lstStyle/>
          <a:p>
            <a:r>
              <a:rPr lang="en-US" sz="3400" dirty="0"/>
              <a:t>Naive Bayes Classifier I</a:t>
            </a:r>
          </a:p>
        </p:txBody>
      </p:sp>
      <p:sp>
        <p:nvSpPr>
          <p:cNvPr id="3" name="Content Placeholder 2">
            <a:extLst>
              <a:ext uri="{FF2B5EF4-FFF2-40B4-BE49-F238E27FC236}">
                <a16:creationId xmlns:a16="http://schemas.microsoft.com/office/drawing/2014/main" id="{6C731278-EACF-2346-8C83-9E44BDEE76EE}"/>
              </a:ext>
            </a:extLst>
          </p:cNvPr>
          <p:cNvSpPr>
            <a:spLocks noGrp="1"/>
          </p:cNvSpPr>
          <p:nvPr>
            <p:ph idx="1"/>
          </p:nvPr>
        </p:nvSpPr>
        <p:spPr>
          <a:xfrm>
            <a:off x="106472" y="858438"/>
            <a:ext cx="8949846" cy="5874301"/>
          </a:xfrm>
        </p:spPr>
        <p:txBody>
          <a:bodyPr>
            <a:noAutofit/>
          </a:bodyPr>
          <a:lstStyle/>
          <a:p>
            <a:r>
              <a:rPr lang="en-US" sz="1900" dirty="0"/>
              <a:t>Let y = target class label and x = feature vector of length D</a:t>
            </a:r>
          </a:p>
        </p:txBody>
      </p:sp>
    </p:spTree>
    <p:extLst>
      <p:ext uri="{BB962C8B-B14F-4D97-AF65-F5344CB8AC3E}">
        <p14:creationId xmlns:p14="http://schemas.microsoft.com/office/powerpoint/2010/main" val="1161213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A4C2-5AF8-CA44-9A2C-4BDE6390A096}"/>
              </a:ext>
            </a:extLst>
          </p:cNvPr>
          <p:cNvSpPr>
            <a:spLocks noGrp="1"/>
          </p:cNvSpPr>
          <p:nvPr>
            <p:ph type="title"/>
          </p:nvPr>
        </p:nvSpPr>
        <p:spPr>
          <a:xfrm>
            <a:off x="457200" y="-21515"/>
            <a:ext cx="8210811" cy="998545"/>
          </a:xfrm>
        </p:spPr>
        <p:txBody>
          <a:bodyPr>
            <a:normAutofit/>
          </a:bodyPr>
          <a:lstStyle/>
          <a:p>
            <a:r>
              <a:rPr lang="en-US" sz="3400" dirty="0"/>
              <a:t>Naive Bayes Classifier 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731278-EACF-2346-8C83-9E44BDEE76EE}"/>
                  </a:ext>
                </a:extLst>
              </p:cNvPr>
              <p:cNvSpPr>
                <a:spLocks noGrp="1"/>
              </p:cNvSpPr>
              <p:nvPr>
                <p:ph idx="1"/>
              </p:nvPr>
            </p:nvSpPr>
            <p:spPr>
              <a:xfrm>
                <a:off x="106472" y="858438"/>
                <a:ext cx="8949846" cy="5874301"/>
              </a:xfrm>
            </p:spPr>
            <p:txBody>
              <a:bodyPr>
                <a:noAutofit/>
              </a:bodyPr>
              <a:lstStyle/>
              <a:p>
                <a:r>
                  <a:rPr lang="en-US" sz="1900" dirty="0"/>
                  <a:t>Let y = target class label and x = feature vector of length D</a:t>
                </a:r>
              </a:p>
              <a:p>
                <a:r>
                  <a:rPr lang="en-US" sz="1900" dirty="0"/>
                  <a:t>Recall for generative classifier, we model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oMath>
                </a14:m>
                <a:endParaRPr lang="en-US" sz="1900" dirty="0"/>
              </a:p>
            </p:txBody>
          </p:sp>
        </mc:Choice>
        <mc:Fallback xmlns="">
          <p:sp>
            <p:nvSpPr>
              <p:cNvPr id="3" name="Content Placeholder 2">
                <a:extLst>
                  <a:ext uri="{FF2B5EF4-FFF2-40B4-BE49-F238E27FC236}">
                    <a16:creationId xmlns:a16="http://schemas.microsoft.com/office/drawing/2014/main" id="{6C731278-EACF-2346-8C83-9E44BDEE76EE}"/>
                  </a:ext>
                </a:extLst>
              </p:cNvPr>
              <p:cNvSpPr>
                <a:spLocks noGrp="1" noRot="1" noChangeAspect="1" noMove="1" noResize="1" noEditPoints="1" noAdjustHandles="1" noChangeArrowheads="1" noChangeShapeType="1" noTextEdit="1"/>
              </p:cNvSpPr>
              <p:nvPr>
                <p:ph idx="1"/>
              </p:nvPr>
            </p:nvSpPr>
            <p:spPr>
              <a:xfrm>
                <a:off x="106472" y="858438"/>
                <a:ext cx="8949846" cy="5874301"/>
              </a:xfrm>
              <a:blipFill>
                <a:blip r:embed="rId3"/>
                <a:stretch>
                  <a:fillRect l="-425" t="-432"/>
                </a:stretch>
              </a:blipFill>
            </p:spPr>
            <p:txBody>
              <a:bodyPr/>
              <a:lstStyle/>
              <a:p>
                <a:r>
                  <a:rPr lang="en-US">
                    <a:noFill/>
                  </a:rPr>
                  <a:t> </a:t>
                </a:r>
              </a:p>
            </p:txBody>
          </p:sp>
        </mc:Fallback>
      </mc:AlternateContent>
    </p:spTree>
    <p:extLst>
      <p:ext uri="{BB962C8B-B14F-4D97-AF65-F5344CB8AC3E}">
        <p14:creationId xmlns:p14="http://schemas.microsoft.com/office/powerpoint/2010/main" val="30276377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A4C2-5AF8-CA44-9A2C-4BDE6390A096}"/>
              </a:ext>
            </a:extLst>
          </p:cNvPr>
          <p:cNvSpPr>
            <a:spLocks noGrp="1"/>
          </p:cNvSpPr>
          <p:nvPr>
            <p:ph type="title"/>
          </p:nvPr>
        </p:nvSpPr>
        <p:spPr>
          <a:xfrm>
            <a:off x="457200" y="-21515"/>
            <a:ext cx="8210811" cy="998545"/>
          </a:xfrm>
        </p:spPr>
        <p:txBody>
          <a:bodyPr>
            <a:normAutofit/>
          </a:bodyPr>
          <a:lstStyle/>
          <a:p>
            <a:r>
              <a:rPr lang="en-US" sz="3400" dirty="0"/>
              <a:t>Naive Bayes Classifier 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731278-EACF-2346-8C83-9E44BDEE76EE}"/>
                  </a:ext>
                </a:extLst>
              </p:cNvPr>
              <p:cNvSpPr>
                <a:spLocks noGrp="1"/>
              </p:cNvSpPr>
              <p:nvPr>
                <p:ph idx="1"/>
              </p:nvPr>
            </p:nvSpPr>
            <p:spPr>
              <a:xfrm>
                <a:off x="106472" y="858438"/>
                <a:ext cx="8949846" cy="5874301"/>
              </a:xfrm>
            </p:spPr>
            <p:txBody>
              <a:bodyPr>
                <a:noAutofit/>
              </a:bodyPr>
              <a:lstStyle/>
              <a:p>
                <a:r>
                  <a:rPr lang="en-US" sz="1900" dirty="0"/>
                  <a:t>Let y = target class label and x = feature vector of length D</a:t>
                </a:r>
              </a:p>
              <a:p>
                <a:r>
                  <a:rPr lang="en-US" sz="1900" dirty="0"/>
                  <a:t>Recall for generative classifier, we model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r>
                      <a:rPr lang="en-US" sz="1900" i="1">
                        <a:latin typeface="Cambria Math" panose="02040503050406030204" pitchFamily="18" charset="0"/>
                      </a:rPr>
                      <m:t>=</m:t>
                    </m:r>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e>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m:rPr>
                            <m:nor/>
                          </m:rPr>
                          <a:rPr lang="en-US" sz="1900" dirty="0"/>
                          <m:t>𝛉</m:t>
                        </m:r>
                      </m:e>
                    </m:d>
                  </m:oMath>
                </a14:m>
                <a:endParaRPr lang="en-US" sz="1900" dirty="0"/>
              </a:p>
            </p:txBody>
          </p:sp>
        </mc:Choice>
        <mc:Fallback xmlns="">
          <p:sp>
            <p:nvSpPr>
              <p:cNvPr id="3" name="Content Placeholder 2">
                <a:extLst>
                  <a:ext uri="{FF2B5EF4-FFF2-40B4-BE49-F238E27FC236}">
                    <a16:creationId xmlns:a16="http://schemas.microsoft.com/office/drawing/2014/main" id="{6C731278-EACF-2346-8C83-9E44BDEE76EE}"/>
                  </a:ext>
                </a:extLst>
              </p:cNvPr>
              <p:cNvSpPr>
                <a:spLocks noGrp="1" noRot="1" noChangeAspect="1" noMove="1" noResize="1" noEditPoints="1" noAdjustHandles="1" noChangeArrowheads="1" noChangeShapeType="1" noTextEdit="1"/>
              </p:cNvSpPr>
              <p:nvPr>
                <p:ph idx="1"/>
              </p:nvPr>
            </p:nvSpPr>
            <p:spPr>
              <a:xfrm>
                <a:off x="106472" y="858438"/>
                <a:ext cx="8949846" cy="5874301"/>
              </a:xfrm>
              <a:blipFill>
                <a:blip r:embed="rId3"/>
                <a:stretch>
                  <a:fillRect l="-425" t="-432"/>
                </a:stretch>
              </a:blipFill>
            </p:spPr>
            <p:txBody>
              <a:bodyPr/>
              <a:lstStyle/>
              <a:p>
                <a:r>
                  <a:rPr lang="en-US">
                    <a:noFill/>
                  </a:rPr>
                  <a:t> </a:t>
                </a:r>
              </a:p>
            </p:txBody>
          </p:sp>
        </mc:Fallback>
      </mc:AlternateContent>
    </p:spTree>
    <p:extLst>
      <p:ext uri="{BB962C8B-B14F-4D97-AF65-F5344CB8AC3E}">
        <p14:creationId xmlns:p14="http://schemas.microsoft.com/office/powerpoint/2010/main" val="617904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A4C2-5AF8-CA44-9A2C-4BDE6390A096}"/>
              </a:ext>
            </a:extLst>
          </p:cNvPr>
          <p:cNvSpPr>
            <a:spLocks noGrp="1"/>
          </p:cNvSpPr>
          <p:nvPr>
            <p:ph type="title"/>
          </p:nvPr>
        </p:nvSpPr>
        <p:spPr>
          <a:xfrm>
            <a:off x="457200" y="-21515"/>
            <a:ext cx="8210811" cy="998545"/>
          </a:xfrm>
        </p:spPr>
        <p:txBody>
          <a:bodyPr>
            <a:normAutofit/>
          </a:bodyPr>
          <a:lstStyle/>
          <a:p>
            <a:r>
              <a:rPr lang="en-US" sz="3400" dirty="0"/>
              <a:t>Naive Bayes Classifier 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731278-EACF-2346-8C83-9E44BDEE76EE}"/>
                  </a:ext>
                </a:extLst>
              </p:cNvPr>
              <p:cNvSpPr>
                <a:spLocks noGrp="1"/>
              </p:cNvSpPr>
              <p:nvPr>
                <p:ph idx="1"/>
              </p:nvPr>
            </p:nvSpPr>
            <p:spPr>
              <a:xfrm>
                <a:off x="106472" y="858438"/>
                <a:ext cx="8949846" cy="5874301"/>
              </a:xfrm>
            </p:spPr>
            <p:txBody>
              <a:bodyPr>
                <a:noAutofit/>
              </a:bodyPr>
              <a:lstStyle/>
              <a:p>
                <a:r>
                  <a:rPr lang="en-US" sz="1900" dirty="0"/>
                  <a:t>Let y = target class label and x = feature vector of length D</a:t>
                </a:r>
              </a:p>
              <a:p>
                <a:r>
                  <a:rPr lang="en-US" sz="1900" dirty="0"/>
                  <a:t>Recall for generative classifier, we model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r>
                      <a:rPr lang="en-US" sz="1900" i="1">
                        <a:latin typeface="Cambria Math" panose="02040503050406030204" pitchFamily="18" charset="0"/>
                      </a:rPr>
                      <m:t>=</m:t>
                    </m:r>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e>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m:rPr>
                            <m:nor/>
                          </m:rPr>
                          <a:rPr lang="en-US" sz="1900" dirty="0"/>
                          <m:t>𝛉</m:t>
                        </m:r>
                      </m:e>
                    </m:d>
                  </m:oMath>
                </a14:m>
                <a:r>
                  <a:rPr lang="en-US" sz="1900" dirty="0"/>
                  <a:t> </a:t>
                </a:r>
              </a:p>
              <a:p>
                <a:r>
                  <a:rPr lang="en-US" sz="1900" dirty="0"/>
                  <a:t>To define classifier, need to define distributions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oMath>
                </a14:m>
                <a:r>
                  <a:rPr lang="en-US" sz="1900" dirty="0"/>
                  <a:t> and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e>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m:rPr>
                            <m:nor/>
                          </m:rPr>
                          <a:rPr lang="en-US" sz="1900" dirty="0"/>
                          <m:t>𝛉</m:t>
                        </m:r>
                      </m:e>
                    </m:d>
                  </m:oMath>
                </a14:m>
                <a:endParaRPr lang="en-US" sz="1900" dirty="0"/>
              </a:p>
            </p:txBody>
          </p:sp>
        </mc:Choice>
        <mc:Fallback xmlns="">
          <p:sp>
            <p:nvSpPr>
              <p:cNvPr id="3" name="Content Placeholder 2">
                <a:extLst>
                  <a:ext uri="{FF2B5EF4-FFF2-40B4-BE49-F238E27FC236}">
                    <a16:creationId xmlns:a16="http://schemas.microsoft.com/office/drawing/2014/main" id="{6C731278-EACF-2346-8C83-9E44BDEE76EE}"/>
                  </a:ext>
                </a:extLst>
              </p:cNvPr>
              <p:cNvSpPr>
                <a:spLocks noGrp="1" noRot="1" noChangeAspect="1" noMove="1" noResize="1" noEditPoints="1" noAdjustHandles="1" noChangeArrowheads="1" noChangeShapeType="1" noTextEdit="1"/>
              </p:cNvSpPr>
              <p:nvPr>
                <p:ph idx="1"/>
              </p:nvPr>
            </p:nvSpPr>
            <p:spPr>
              <a:xfrm>
                <a:off x="106472" y="858438"/>
                <a:ext cx="8949846" cy="5874301"/>
              </a:xfrm>
              <a:blipFill>
                <a:blip r:embed="rId3"/>
                <a:stretch>
                  <a:fillRect l="-425" t="-432"/>
                </a:stretch>
              </a:blipFill>
            </p:spPr>
            <p:txBody>
              <a:bodyPr/>
              <a:lstStyle/>
              <a:p>
                <a:r>
                  <a:rPr lang="en-US">
                    <a:noFill/>
                  </a:rPr>
                  <a:t> </a:t>
                </a:r>
              </a:p>
            </p:txBody>
          </p:sp>
        </mc:Fallback>
      </mc:AlternateContent>
    </p:spTree>
    <p:extLst>
      <p:ext uri="{BB962C8B-B14F-4D97-AF65-F5344CB8AC3E}">
        <p14:creationId xmlns:p14="http://schemas.microsoft.com/office/powerpoint/2010/main" val="1880005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A4C2-5AF8-CA44-9A2C-4BDE6390A096}"/>
              </a:ext>
            </a:extLst>
          </p:cNvPr>
          <p:cNvSpPr>
            <a:spLocks noGrp="1"/>
          </p:cNvSpPr>
          <p:nvPr>
            <p:ph type="title"/>
          </p:nvPr>
        </p:nvSpPr>
        <p:spPr>
          <a:xfrm>
            <a:off x="457200" y="-21515"/>
            <a:ext cx="8210811" cy="998545"/>
          </a:xfrm>
        </p:spPr>
        <p:txBody>
          <a:bodyPr>
            <a:normAutofit/>
          </a:bodyPr>
          <a:lstStyle/>
          <a:p>
            <a:r>
              <a:rPr lang="en-US" sz="3400" dirty="0"/>
              <a:t>Naive Bayes Classifier 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731278-EACF-2346-8C83-9E44BDEE76EE}"/>
                  </a:ext>
                </a:extLst>
              </p:cNvPr>
              <p:cNvSpPr>
                <a:spLocks noGrp="1"/>
              </p:cNvSpPr>
              <p:nvPr>
                <p:ph idx="1"/>
              </p:nvPr>
            </p:nvSpPr>
            <p:spPr>
              <a:xfrm>
                <a:off x="106472" y="858438"/>
                <a:ext cx="8949846" cy="5874301"/>
              </a:xfrm>
            </p:spPr>
            <p:txBody>
              <a:bodyPr>
                <a:noAutofit/>
              </a:bodyPr>
              <a:lstStyle/>
              <a:p>
                <a:r>
                  <a:rPr lang="en-US" sz="1900" dirty="0"/>
                  <a:t>Let y = target class label and x = feature vector of length D</a:t>
                </a:r>
              </a:p>
              <a:p>
                <a:r>
                  <a:rPr lang="en-US" sz="1900" dirty="0"/>
                  <a:t>Recall for generative classifier, we model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r>
                      <a:rPr lang="en-US" sz="1900" i="1">
                        <a:latin typeface="Cambria Math" panose="02040503050406030204" pitchFamily="18" charset="0"/>
                      </a:rPr>
                      <m:t>=</m:t>
                    </m:r>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e>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m:rPr>
                            <m:nor/>
                          </m:rPr>
                          <a:rPr lang="en-US" sz="1900" dirty="0"/>
                          <m:t>𝛉</m:t>
                        </m:r>
                      </m:e>
                    </m:d>
                  </m:oMath>
                </a14:m>
                <a:endParaRPr lang="en-US" sz="1900" dirty="0"/>
              </a:p>
              <a:p>
                <a:r>
                  <a:rPr lang="en-US" sz="1900" dirty="0"/>
                  <a:t>To define classifier, need to define distributions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oMath>
                </a14:m>
                <a:r>
                  <a:rPr lang="en-US" sz="1900" dirty="0"/>
                  <a:t> and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e>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m:rPr>
                            <m:nor/>
                          </m:rPr>
                          <a:rPr lang="en-US" sz="1900" dirty="0"/>
                          <m:t>𝛉</m:t>
                        </m:r>
                      </m:e>
                    </m:d>
                  </m:oMath>
                </a14:m>
                <a:endParaRPr lang="en-US" sz="1900" dirty="0"/>
              </a:p>
              <a:p>
                <a:r>
                  <a:rPr lang="en-US" sz="1900" dirty="0"/>
                  <a:t>Can split </a:t>
                </a:r>
                <a14:m>
                  <m:oMath xmlns:m="http://schemas.openxmlformats.org/officeDocument/2006/math">
                    <m:r>
                      <m:rPr>
                        <m:nor/>
                      </m:rPr>
                      <a:rPr lang="en-US" sz="1900" dirty="0"/>
                      <m:t>𝛉</m:t>
                    </m:r>
                  </m:oMath>
                </a14:m>
                <a:r>
                  <a:rPr lang="en-US" sz="1900" dirty="0"/>
                  <a:t> into two parts: </a:t>
                </a:r>
                <a14:m>
                  <m:oMath xmlns:m="http://schemas.openxmlformats.org/officeDocument/2006/math">
                    <m:r>
                      <m:rPr>
                        <m:nor/>
                      </m:rPr>
                      <a:rPr lang="en-US" sz="1900" dirty="0"/>
                      <m:t>𝛉</m:t>
                    </m:r>
                    <m:r>
                      <m:rPr>
                        <m:nor/>
                      </m:rPr>
                      <a:rPr lang="en-US" sz="1900" b="0" i="0" dirty="0" smtClean="0"/>
                      <m:t> = {</m:t>
                    </m:r>
                    <m:r>
                      <m:rPr>
                        <m:sty m:val="p"/>
                      </m:rPr>
                      <a:rPr lang="el-GR" sz="1900" b="0" i="1" dirty="0" smtClean="0">
                        <a:latin typeface="Cambria Math" panose="02040503050406030204" pitchFamily="18" charset="0"/>
                        <a:ea typeface="Cambria Math" panose="02040503050406030204" pitchFamily="18" charset="0"/>
                      </a:rPr>
                      <m:t>λ</m:t>
                    </m:r>
                    <m:r>
                      <m:rPr>
                        <m:nor/>
                      </m:rPr>
                      <a:rPr lang="en-US" sz="1900" b="0" i="0" dirty="0" smtClean="0"/>
                      <m:t>, </m:t>
                    </m:r>
                    <m:r>
                      <m:rPr>
                        <m:sty m:val="p"/>
                      </m:rPr>
                      <a:rPr lang="el-GR" sz="1900" i="1" dirty="0" smtClean="0">
                        <a:latin typeface="Cambria Math" panose="02040503050406030204" pitchFamily="18" charset="0"/>
                        <a:ea typeface="Cambria Math" panose="02040503050406030204" pitchFamily="18" charset="0"/>
                      </a:rPr>
                      <m:t>η</m:t>
                    </m:r>
                    <m:r>
                      <m:rPr>
                        <m:nor/>
                      </m:rPr>
                      <a:rPr lang="en-US" sz="1900" b="0" i="0" dirty="0" smtClean="0"/>
                      <m:t>}</m:t>
                    </m:r>
                  </m:oMath>
                </a14:m>
                <a:endParaRPr lang="en-US" sz="1900" b="0" i="0" dirty="0"/>
              </a:p>
            </p:txBody>
          </p:sp>
        </mc:Choice>
        <mc:Fallback xmlns="">
          <p:sp>
            <p:nvSpPr>
              <p:cNvPr id="3" name="Content Placeholder 2">
                <a:extLst>
                  <a:ext uri="{FF2B5EF4-FFF2-40B4-BE49-F238E27FC236}">
                    <a16:creationId xmlns:a16="http://schemas.microsoft.com/office/drawing/2014/main" id="{6C731278-EACF-2346-8C83-9E44BDEE76EE}"/>
                  </a:ext>
                </a:extLst>
              </p:cNvPr>
              <p:cNvSpPr>
                <a:spLocks noGrp="1" noRot="1" noChangeAspect="1" noMove="1" noResize="1" noEditPoints="1" noAdjustHandles="1" noChangeArrowheads="1" noChangeShapeType="1" noTextEdit="1"/>
              </p:cNvSpPr>
              <p:nvPr>
                <p:ph idx="1"/>
              </p:nvPr>
            </p:nvSpPr>
            <p:spPr>
              <a:xfrm>
                <a:off x="106472" y="858438"/>
                <a:ext cx="8949846" cy="5874301"/>
              </a:xfrm>
              <a:blipFill>
                <a:blip r:embed="rId3"/>
                <a:stretch>
                  <a:fillRect l="-425" t="-432"/>
                </a:stretch>
              </a:blipFill>
            </p:spPr>
            <p:txBody>
              <a:bodyPr/>
              <a:lstStyle/>
              <a:p>
                <a:r>
                  <a:rPr lang="en-US">
                    <a:noFill/>
                  </a:rPr>
                  <a:t> </a:t>
                </a:r>
              </a:p>
            </p:txBody>
          </p:sp>
        </mc:Fallback>
      </mc:AlternateContent>
    </p:spTree>
    <p:extLst>
      <p:ext uri="{BB962C8B-B14F-4D97-AF65-F5344CB8AC3E}">
        <p14:creationId xmlns:p14="http://schemas.microsoft.com/office/powerpoint/2010/main" val="19721282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A4C2-5AF8-CA44-9A2C-4BDE6390A096}"/>
              </a:ext>
            </a:extLst>
          </p:cNvPr>
          <p:cNvSpPr>
            <a:spLocks noGrp="1"/>
          </p:cNvSpPr>
          <p:nvPr>
            <p:ph type="title"/>
          </p:nvPr>
        </p:nvSpPr>
        <p:spPr>
          <a:xfrm>
            <a:off x="457200" y="-21515"/>
            <a:ext cx="8210811" cy="998545"/>
          </a:xfrm>
        </p:spPr>
        <p:txBody>
          <a:bodyPr>
            <a:normAutofit/>
          </a:bodyPr>
          <a:lstStyle/>
          <a:p>
            <a:r>
              <a:rPr lang="en-US" sz="3400" dirty="0"/>
              <a:t>Naive Bayes Classifier 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731278-EACF-2346-8C83-9E44BDEE76EE}"/>
                  </a:ext>
                </a:extLst>
              </p:cNvPr>
              <p:cNvSpPr>
                <a:spLocks noGrp="1"/>
              </p:cNvSpPr>
              <p:nvPr>
                <p:ph idx="1"/>
              </p:nvPr>
            </p:nvSpPr>
            <p:spPr>
              <a:xfrm>
                <a:off x="106472" y="858438"/>
                <a:ext cx="8949846" cy="5874301"/>
              </a:xfrm>
            </p:spPr>
            <p:txBody>
              <a:bodyPr>
                <a:noAutofit/>
              </a:bodyPr>
              <a:lstStyle/>
              <a:p>
                <a:r>
                  <a:rPr lang="en-US" sz="1900" dirty="0"/>
                  <a:t>Let y = target class label and x = feature vector of length D</a:t>
                </a:r>
              </a:p>
              <a:p>
                <a:r>
                  <a:rPr lang="en-US" sz="1900" dirty="0"/>
                  <a:t>Recall for generative classifier, we model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r>
                      <a:rPr lang="en-US" sz="1900" i="1">
                        <a:latin typeface="Cambria Math" panose="02040503050406030204" pitchFamily="18" charset="0"/>
                      </a:rPr>
                      <m:t>=</m:t>
                    </m:r>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e>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m:rPr>
                            <m:nor/>
                          </m:rPr>
                          <a:rPr lang="en-US" sz="1900" dirty="0"/>
                          <m:t>𝛉</m:t>
                        </m:r>
                      </m:e>
                    </m:d>
                  </m:oMath>
                </a14:m>
                <a:endParaRPr lang="en-US" sz="1900" dirty="0"/>
              </a:p>
              <a:p>
                <a:r>
                  <a:rPr lang="en-US" sz="1900" dirty="0"/>
                  <a:t>To define classifier, need to define distributions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oMath>
                </a14:m>
                <a:r>
                  <a:rPr lang="en-US" sz="1900" dirty="0"/>
                  <a:t> and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e>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m:rPr>
                            <m:nor/>
                          </m:rPr>
                          <a:rPr lang="en-US" sz="1900" dirty="0"/>
                          <m:t>𝛉</m:t>
                        </m:r>
                      </m:e>
                    </m:d>
                  </m:oMath>
                </a14:m>
                <a:endParaRPr lang="en-US" sz="1900" dirty="0"/>
              </a:p>
              <a:p>
                <a:r>
                  <a:rPr lang="en-US" sz="1900" dirty="0"/>
                  <a:t>Can split </a:t>
                </a:r>
                <a14:m>
                  <m:oMath xmlns:m="http://schemas.openxmlformats.org/officeDocument/2006/math">
                    <m:r>
                      <m:rPr>
                        <m:nor/>
                      </m:rPr>
                      <a:rPr lang="en-US" sz="1900" dirty="0"/>
                      <m:t>𝛉</m:t>
                    </m:r>
                  </m:oMath>
                </a14:m>
                <a:r>
                  <a:rPr lang="en-US" sz="1900" dirty="0"/>
                  <a:t> into two parts: </a:t>
                </a:r>
                <a14:m>
                  <m:oMath xmlns:m="http://schemas.openxmlformats.org/officeDocument/2006/math">
                    <m:r>
                      <m:rPr>
                        <m:nor/>
                      </m:rPr>
                      <a:rPr lang="en-US" sz="1900" dirty="0"/>
                      <m:t>𝛉</m:t>
                    </m:r>
                    <m:r>
                      <m:rPr>
                        <m:nor/>
                      </m:rPr>
                      <a:rPr lang="en-US" sz="1900" dirty="0"/>
                      <m:t> = {</m:t>
                    </m:r>
                    <m:r>
                      <m:rPr>
                        <m:sty m:val="p"/>
                      </m:rPr>
                      <a:rPr lang="el-GR" sz="1900" i="1" dirty="0">
                        <a:latin typeface="Cambria Math" panose="02040503050406030204" pitchFamily="18" charset="0"/>
                        <a:ea typeface="Cambria Math" panose="02040503050406030204" pitchFamily="18" charset="0"/>
                      </a:rPr>
                      <m:t>λ</m:t>
                    </m:r>
                    <m:r>
                      <m:rPr>
                        <m:nor/>
                      </m:rPr>
                      <a:rPr lang="en-US" sz="1900" dirty="0"/>
                      <m:t>, </m:t>
                    </m:r>
                    <m:r>
                      <m:rPr>
                        <m:sty m:val="p"/>
                      </m:rPr>
                      <a:rPr lang="el-GR" sz="1900" i="1" dirty="0">
                        <a:latin typeface="Cambria Math" panose="02040503050406030204" pitchFamily="18" charset="0"/>
                        <a:ea typeface="Cambria Math" panose="02040503050406030204" pitchFamily="18" charset="0"/>
                      </a:rPr>
                      <m:t>η</m:t>
                    </m:r>
                    <m:r>
                      <m:rPr>
                        <m:nor/>
                      </m:rPr>
                      <a:rPr lang="en-US" sz="1900" dirty="0"/>
                      <m:t>}</m:t>
                    </m:r>
                  </m:oMath>
                </a14:m>
                <a:endParaRPr lang="en-US" sz="1900" dirty="0"/>
              </a:p>
              <a:p>
                <a14:m>
                  <m:oMath xmlns:m="http://schemas.openxmlformats.org/officeDocument/2006/math">
                    <m:r>
                      <m:rPr>
                        <m:sty m:val="p"/>
                      </m:rPr>
                      <a:rPr lang="el-GR" sz="1900" i="1" dirty="0">
                        <a:latin typeface="Cambria Math" panose="02040503050406030204" pitchFamily="18" charset="0"/>
                        <a:ea typeface="Cambria Math" panose="02040503050406030204" pitchFamily="18" charset="0"/>
                      </a:rPr>
                      <m:t>λ</m:t>
                    </m:r>
                    <m:r>
                      <a:rPr lang="el-GR" sz="1900" i="1" dirty="0">
                        <a:latin typeface="Cambria Math" panose="02040503050406030204" pitchFamily="18" charset="0"/>
                        <a:ea typeface="Cambria Math" panose="02040503050406030204" pitchFamily="18" charset="0"/>
                      </a:rPr>
                      <m:t> </m:t>
                    </m:r>
                  </m:oMath>
                </a14:m>
                <a:r>
                  <a:rPr lang="en-US" sz="1900" dirty="0"/>
                  <a:t>are parameters of </a:t>
                </a:r>
                <a:r>
                  <a:rPr lang="en-US" sz="1900" dirty="0">
                    <a:solidFill>
                      <a:srgbClr val="0000FF"/>
                    </a:solidFill>
                  </a:rPr>
                  <a:t>class prior</a:t>
                </a:r>
                <a:r>
                  <a:rPr lang="en-US" sz="1900" dirty="0"/>
                  <a:t>:</a:t>
                </a:r>
                <a:r>
                  <a:rPr lang="en-US" sz="1900" dirty="0">
                    <a:solidFill>
                      <a:srgbClr val="0000FF"/>
                    </a:solidFill>
                  </a:rPr>
                  <a:t>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oMath>
                </a14:m>
                <a:r>
                  <a:rPr lang="en-US" sz="1900" dirty="0"/>
                  <a:t> =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sty m:val="p"/>
                          </m:rPr>
                          <a:rPr lang="el-GR" sz="1900" i="1" dirty="0">
                            <a:latin typeface="Cambria Math" panose="02040503050406030204" pitchFamily="18" charset="0"/>
                            <a:ea typeface="Cambria Math" panose="02040503050406030204" pitchFamily="18" charset="0"/>
                          </a:rPr>
                          <m:t>λ</m:t>
                        </m:r>
                      </m:e>
                    </m:d>
                  </m:oMath>
                </a14:m>
                <a:r>
                  <a:rPr lang="en-US" sz="1900" dirty="0"/>
                  <a:t> </a:t>
                </a:r>
              </a:p>
            </p:txBody>
          </p:sp>
        </mc:Choice>
        <mc:Fallback xmlns="">
          <p:sp>
            <p:nvSpPr>
              <p:cNvPr id="3" name="Content Placeholder 2">
                <a:extLst>
                  <a:ext uri="{FF2B5EF4-FFF2-40B4-BE49-F238E27FC236}">
                    <a16:creationId xmlns:a16="http://schemas.microsoft.com/office/drawing/2014/main" id="{6C731278-EACF-2346-8C83-9E44BDEE76EE}"/>
                  </a:ext>
                </a:extLst>
              </p:cNvPr>
              <p:cNvSpPr>
                <a:spLocks noGrp="1" noRot="1" noChangeAspect="1" noMove="1" noResize="1" noEditPoints="1" noAdjustHandles="1" noChangeArrowheads="1" noChangeShapeType="1" noTextEdit="1"/>
              </p:cNvSpPr>
              <p:nvPr>
                <p:ph idx="1"/>
              </p:nvPr>
            </p:nvSpPr>
            <p:spPr>
              <a:xfrm>
                <a:off x="106472" y="858438"/>
                <a:ext cx="8949846" cy="5874301"/>
              </a:xfrm>
              <a:blipFill>
                <a:blip r:embed="rId3"/>
                <a:stretch>
                  <a:fillRect l="-425" t="-432"/>
                </a:stretch>
              </a:blipFill>
            </p:spPr>
            <p:txBody>
              <a:bodyPr/>
              <a:lstStyle/>
              <a:p>
                <a:r>
                  <a:rPr lang="en-US">
                    <a:noFill/>
                  </a:rPr>
                  <a:t> </a:t>
                </a:r>
              </a:p>
            </p:txBody>
          </p:sp>
        </mc:Fallback>
      </mc:AlternateContent>
    </p:spTree>
    <p:extLst>
      <p:ext uri="{BB962C8B-B14F-4D97-AF65-F5344CB8AC3E}">
        <p14:creationId xmlns:p14="http://schemas.microsoft.com/office/powerpoint/2010/main" val="3079793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A4C2-5AF8-CA44-9A2C-4BDE6390A096}"/>
              </a:ext>
            </a:extLst>
          </p:cNvPr>
          <p:cNvSpPr>
            <a:spLocks noGrp="1"/>
          </p:cNvSpPr>
          <p:nvPr>
            <p:ph type="title"/>
          </p:nvPr>
        </p:nvSpPr>
        <p:spPr>
          <a:xfrm>
            <a:off x="457200" y="-21515"/>
            <a:ext cx="8210811" cy="998545"/>
          </a:xfrm>
        </p:spPr>
        <p:txBody>
          <a:bodyPr>
            <a:normAutofit/>
          </a:bodyPr>
          <a:lstStyle/>
          <a:p>
            <a:r>
              <a:rPr lang="en-US" sz="3400" dirty="0"/>
              <a:t>Naive Bayes Classifier 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731278-EACF-2346-8C83-9E44BDEE76EE}"/>
                  </a:ext>
                </a:extLst>
              </p:cNvPr>
              <p:cNvSpPr>
                <a:spLocks noGrp="1"/>
              </p:cNvSpPr>
              <p:nvPr>
                <p:ph idx="1"/>
              </p:nvPr>
            </p:nvSpPr>
            <p:spPr>
              <a:xfrm>
                <a:off x="106472" y="858438"/>
                <a:ext cx="8949846" cy="5874301"/>
              </a:xfrm>
            </p:spPr>
            <p:txBody>
              <a:bodyPr>
                <a:noAutofit/>
              </a:bodyPr>
              <a:lstStyle/>
              <a:p>
                <a:r>
                  <a:rPr lang="en-US" sz="1900" dirty="0"/>
                  <a:t>Let y = target class label and x = feature vector of length D</a:t>
                </a:r>
              </a:p>
              <a:p>
                <a:r>
                  <a:rPr lang="en-US" sz="1900" dirty="0"/>
                  <a:t>Recall for generative classifier, we model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r>
                      <a:rPr lang="en-US" sz="1900" i="1">
                        <a:latin typeface="Cambria Math" panose="02040503050406030204" pitchFamily="18" charset="0"/>
                      </a:rPr>
                      <m:t>=</m:t>
                    </m:r>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e>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m:rPr>
                            <m:nor/>
                          </m:rPr>
                          <a:rPr lang="en-US" sz="1900" dirty="0"/>
                          <m:t>𝛉</m:t>
                        </m:r>
                      </m:e>
                    </m:d>
                  </m:oMath>
                </a14:m>
                <a:endParaRPr lang="en-US" sz="1900" dirty="0"/>
              </a:p>
              <a:p>
                <a:r>
                  <a:rPr lang="en-US" sz="1900" dirty="0"/>
                  <a:t>To define classifier, need to define distributions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oMath>
                </a14:m>
                <a:r>
                  <a:rPr lang="en-US" sz="1900" dirty="0"/>
                  <a:t> and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e>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m:rPr>
                            <m:nor/>
                          </m:rPr>
                          <a:rPr lang="en-US" sz="1900" dirty="0"/>
                          <m:t>𝛉</m:t>
                        </m:r>
                      </m:e>
                    </m:d>
                  </m:oMath>
                </a14:m>
                <a:endParaRPr lang="en-US" sz="1900" dirty="0"/>
              </a:p>
              <a:p>
                <a:r>
                  <a:rPr lang="en-US" sz="1900" dirty="0"/>
                  <a:t>Can split </a:t>
                </a:r>
                <a14:m>
                  <m:oMath xmlns:m="http://schemas.openxmlformats.org/officeDocument/2006/math">
                    <m:r>
                      <m:rPr>
                        <m:nor/>
                      </m:rPr>
                      <a:rPr lang="en-US" sz="1900" dirty="0"/>
                      <m:t>𝛉</m:t>
                    </m:r>
                  </m:oMath>
                </a14:m>
                <a:r>
                  <a:rPr lang="en-US" sz="1900" dirty="0"/>
                  <a:t> into two parts: </a:t>
                </a:r>
                <a14:m>
                  <m:oMath xmlns:m="http://schemas.openxmlformats.org/officeDocument/2006/math">
                    <m:r>
                      <m:rPr>
                        <m:nor/>
                      </m:rPr>
                      <a:rPr lang="en-US" sz="1900" dirty="0"/>
                      <m:t>𝛉</m:t>
                    </m:r>
                    <m:r>
                      <m:rPr>
                        <m:nor/>
                      </m:rPr>
                      <a:rPr lang="en-US" sz="1900" dirty="0"/>
                      <m:t> = {</m:t>
                    </m:r>
                    <m:r>
                      <m:rPr>
                        <m:sty m:val="p"/>
                      </m:rPr>
                      <a:rPr lang="el-GR" sz="1900" i="1" dirty="0">
                        <a:latin typeface="Cambria Math" panose="02040503050406030204" pitchFamily="18" charset="0"/>
                        <a:ea typeface="Cambria Math" panose="02040503050406030204" pitchFamily="18" charset="0"/>
                      </a:rPr>
                      <m:t>λ</m:t>
                    </m:r>
                    <m:r>
                      <m:rPr>
                        <m:nor/>
                      </m:rPr>
                      <a:rPr lang="en-US" sz="1900" dirty="0"/>
                      <m:t>, </m:t>
                    </m:r>
                    <m:r>
                      <m:rPr>
                        <m:sty m:val="p"/>
                      </m:rPr>
                      <a:rPr lang="el-GR" sz="1900" i="1" dirty="0">
                        <a:latin typeface="Cambria Math" panose="02040503050406030204" pitchFamily="18" charset="0"/>
                        <a:ea typeface="Cambria Math" panose="02040503050406030204" pitchFamily="18" charset="0"/>
                      </a:rPr>
                      <m:t>η</m:t>
                    </m:r>
                    <m:r>
                      <m:rPr>
                        <m:nor/>
                      </m:rPr>
                      <a:rPr lang="en-US" sz="1900" dirty="0"/>
                      <m:t>}</m:t>
                    </m:r>
                  </m:oMath>
                </a14:m>
                <a:endParaRPr lang="en-US" sz="1900" dirty="0"/>
              </a:p>
              <a:p>
                <a14:m>
                  <m:oMath xmlns:m="http://schemas.openxmlformats.org/officeDocument/2006/math">
                    <m:r>
                      <m:rPr>
                        <m:sty m:val="p"/>
                      </m:rPr>
                      <a:rPr lang="el-GR" sz="1900" i="1" dirty="0">
                        <a:latin typeface="Cambria Math" panose="02040503050406030204" pitchFamily="18" charset="0"/>
                        <a:ea typeface="Cambria Math" panose="02040503050406030204" pitchFamily="18" charset="0"/>
                      </a:rPr>
                      <m:t>λ</m:t>
                    </m:r>
                    <m:r>
                      <a:rPr lang="el-GR" sz="1900" i="1" dirty="0">
                        <a:latin typeface="Cambria Math" panose="02040503050406030204" pitchFamily="18" charset="0"/>
                        <a:ea typeface="Cambria Math" panose="02040503050406030204" pitchFamily="18" charset="0"/>
                      </a:rPr>
                      <m:t> </m:t>
                    </m:r>
                  </m:oMath>
                </a14:m>
                <a:r>
                  <a:rPr lang="en-US" sz="1900" dirty="0"/>
                  <a:t>are parameters of </a:t>
                </a:r>
                <a:r>
                  <a:rPr lang="en-US" sz="1900" dirty="0">
                    <a:solidFill>
                      <a:srgbClr val="0000FF"/>
                    </a:solidFill>
                  </a:rPr>
                  <a:t>class prior</a:t>
                </a:r>
                <a:r>
                  <a:rPr lang="en-US" sz="1900" dirty="0"/>
                  <a:t>:</a:t>
                </a:r>
                <a:r>
                  <a:rPr lang="en-US" sz="1900" dirty="0">
                    <a:solidFill>
                      <a:srgbClr val="0000FF"/>
                    </a:solidFill>
                  </a:rPr>
                  <a:t>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oMath>
                </a14:m>
                <a:r>
                  <a:rPr lang="en-US" sz="1900" dirty="0"/>
                  <a:t> =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sty m:val="p"/>
                          </m:rPr>
                          <a:rPr lang="el-GR" sz="1900" i="1" dirty="0">
                            <a:latin typeface="Cambria Math" panose="02040503050406030204" pitchFamily="18" charset="0"/>
                            <a:ea typeface="Cambria Math" panose="02040503050406030204" pitchFamily="18" charset="0"/>
                          </a:rPr>
                          <m:t>λ</m:t>
                        </m:r>
                      </m:e>
                    </m:d>
                  </m:oMath>
                </a14:m>
                <a:r>
                  <a:rPr lang="en-US" sz="1900" dirty="0"/>
                  <a:t> </a:t>
                </a:r>
              </a:p>
              <a:p>
                <a:pPr lvl="1"/>
                <a:r>
                  <a:rPr lang="en-US" sz="1900" dirty="0"/>
                  <a:t>For classification, y is by definition discrete (and if y is single variable), then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sty m:val="p"/>
                          </m:rPr>
                          <a:rPr lang="el-GR" sz="1900" i="1" dirty="0">
                            <a:latin typeface="Cambria Math" panose="02040503050406030204" pitchFamily="18" charset="0"/>
                            <a:ea typeface="Cambria Math" panose="02040503050406030204" pitchFamily="18" charset="0"/>
                          </a:rPr>
                          <m:t>λ</m:t>
                        </m:r>
                      </m:e>
                    </m:d>
                  </m:oMath>
                </a14:m>
                <a:r>
                  <a:rPr lang="en-US" sz="1900" dirty="0"/>
                  <a:t> has to be a categorical distribution</a:t>
                </a:r>
              </a:p>
              <a:p>
                <a:pPr lvl="1"/>
                <a:r>
                  <a:rPr lang="en-US" sz="1900" dirty="0"/>
                  <a:t>Intuitively, class prior specifies frequency of a class (e.g., how often a chair appears in Facebook photos)</a:t>
                </a:r>
              </a:p>
            </p:txBody>
          </p:sp>
        </mc:Choice>
        <mc:Fallback xmlns="">
          <p:sp>
            <p:nvSpPr>
              <p:cNvPr id="3" name="Content Placeholder 2">
                <a:extLst>
                  <a:ext uri="{FF2B5EF4-FFF2-40B4-BE49-F238E27FC236}">
                    <a16:creationId xmlns:a16="http://schemas.microsoft.com/office/drawing/2014/main" id="{6C731278-EACF-2346-8C83-9E44BDEE76EE}"/>
                  </a:ext>
                </a:extLst>
              </p:cNvPr>
              <p:cNvSpPr>
                <a:spLocks noGrp="1" noRot="1" noChangeAspect="1" noMove="1" noResize="1" noEditPoints="1" noAdjustHandles="1" noChangeArrowheads="1" noChangeShapeType="1" noTextEdit="1"/>
              </p:cNvSpPr>
              <p:nvPr>
                <p:ph idx="1"/>
              </p:nvPr>
            </p:nvSpPr>
            <p:spPr>
              <a:xfrm>
                <a:off x="106472" y="858438"/>
                <a:ext cx="8949846" cy="5874301"/>
              </a:xfrm>
              <a:blipFill>
                <a:blip r:embed="rId3"/>
                <a:stretch>
                  <a:fillRect l="-425" t="-432"/>
                </a:stretch>
              </a:blipFill>
            </p:spPr>
            <p:txBody>
              <a:bodyPr/>
              <a:lstStyle/>
              <a:p>
                <a:r>
                  <a:rPr lang="en-US">
                    <a:noFill/>
                  </a:rPr>
                  <a:t> </a:t>
                </a:r>
              </a:p>
            </p:txBody>
          </p:sp>
        </mc:Fallback>
      </mc:AlternateContent>
    </p:spTree>
    <p:extLst>
      <p:ext uri="{BB962C8B-B14F-4D97-AF65-F5344CB8AC3E}">
        <p14:creationId xmlns:p14="http://schemas.microsoft.com/office/powerpoint/2010/main" val="36762712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A4C2-5AF8-CA44-9A2C-4BDE6390A096}"/>
              </a:ext>
            </a:extLst>
          </p:cNvPr>
          <p:cNvSpPr>
            <a:spLocks noGrp="1"/>
          </p:cNvSpPr>
          <p:nvPr>
            <p:ph type="title"/>
          </p:nvPr>
        </p:nvSpPr>
        <p:spPr>
          <a:xfrm>
            <a:off x="457200" y="-21515"/>
            <a:ext cx="8210811" cy="998545"/>
          </a:xfrm>
        </p:spPr>
        <p:txBody>
          <a:bodyPr>
            <a:normAutofit/>
          </a:bodyPr>
          <a:lstStyle/>
          <a:p>
            <a:r>
              <a:rPr lang="en-US" sz="3400" dirty="0"/>
              <a:t>Naive Bayes Classifier 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731278-EACF-2346-8C83-9E44BDEE76EE}"/>
                  </a:ext>
                </a:extLst>
              </p:cNvPr>
              <p:cNvSpPr>
                <a:spLocks noGrp="1"/>
              </p:cNvSpPr>
              <p:nvPr>
                <p:ph idx="1"/>
              </p:nvPr>
            </p:nvSpPr>
            <p:spPr>
              <a:xfrm>
                <a:off x="106472" y="858438"/>
                <a:ext cx="8949846" cy="5874301"/>
              </a:xfrm>
            </p:spPr>
            <p:txBody>
              <a:bodyPr>
                <a:noAutofit/>
              </a:bodyPr>
              <a:lstStyle/>
              <a:p>
                <a:r>
                  <a:rPr lang="en-US" sz="1900" dirty="0"/>
                  <a:t>Let y = target class label and x = feature vector of length D</a:t>
                </a:r>
              </a:p>
              <a:p>
                <a:r>
                  <a:rPr lang="en-US" sz="1900" dirty="0"/>
                  <a:t>Recall for generative classifier, we model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r>
                      <a:rPr lang="en-US" sz="1900" i="1">
                        <a:latin typeface="Cambria Math" panose="02040503050406030204" pitchFamily="18" charset="0"/>
                      </a:rPr>
                      <m:t>=</m:t>
                    </m:r>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e>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m:rPr>
                            <m:nor/>
                          </m:rPr>
                          <a:rPr lang="en-US" sz="1900" dirty="0"/>
                          <m:t>𝛉</m:t>
                        </m:r>
                      </m:e>
                    </m:d>
                  </m:oMath>
                </a14:m>
                <a:endParaRPr lang="en-US" sz="1900" dirty="0"/>
              </a:p>
              <a:p>
                <a:r>
                  <a:rPr lang="en-US" sz="1900" dirty="0"/>
                  <a:t>To define classifier, need to define distributions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oMath>
                </a14:m>
                <a:r>
                  <a:rPr lang="en-US" sz="1900" dirty="0"/>
                  <a:t> and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e>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m:rPr>
                            <m:nor/>
                          </m:rPr>
                          <a:rPr lang="en-US" sz="1900" dirty="0"/>
                          <m:t>𝛉</m:t>
                        </m:r>
                      </m:e>
                    </m:d>
                  </m:oMath>
                </a14:m>
                <a:endParaRPr lang="en-US" sz="1900" dirty="0"/>
              </a:p>
              <a:p>
                <a:r>
                  <a:rPr lang="en-US" sz="1900" dirty="0"/>
                  <a:t>Can split </a:t>
                </a:r>
                <a14:m>
                  <m:oMath xmlns:m="http://schemas.openxmlformats.org/officeDocument/2006/math">
                    <m:r>
                      <m:rPr>
                        <m:nor/>
                      </m:rPr>
                      <a:rPr lang="en-US" sz="1900" dirty="0"/>
                      <m:t>𝛉</m:t>
                    </m:r>
                  </m:oMath>
                </a14:m>
                <a:r>
                  <a:rPr lang="en-US" sz="1900" dirty="0"/>
                  <a:t> into two parts: </a:t>
                </a:r>
                <a14:m>
                  <m:oMath xmlns:m="http://schemas.openxmlformats.org/officeDocument/2006/math">
                    <m:r>
                      <m:rPr>
                        <m:nor/>
                      </m:rPr>
                      <a:rPr lang="en-US" sz="1900" dirty="0"/>
                      <m:t>𝛉</m:t>
                    </m:r>
                    <m:r>
                      <m:rPr>
                        <m:nor/>
                      </m:rPr>
                      <a:rPr lang="en-US" sz="1900" b="0" i="0" dirty="0" smtClean="0"/>
                      <m:t> = {</m:t>
                    </m:r>
                    <m:r>
                      <m:rPr>
                        <m:sty m:val="p"/>
                      </m:rPr>
                      <a:rPr lang="el-GR" sz="1900" b="0" i="1" dirty="0" smtClean="0">
                        <a:latin typeface="Cambria Math" panose="02040503050406030204" pitchFamily="18" charset="0"/>
                        <a:ea typeface="Cambria Math" panose="02040503050406030204" pitchFamily="18" charset="0"/>
                      </a:rPr>
                      <m:t>λ</m:t>
                    </m:r>
                    <m:r>
                      <m:rPr>
                        <m:nor/>
                      </m:rPr>
                      <a:rPr lang="en-US" sz="1900" b="0" i="0" dirty="0" smtClean="0"/>
                      <m:t>, </m:t>
                    </m:r>
                    <m:r>
                      <m:rPr>
                        <m:sty m:val="p"/>
                      </m:rPr>
                      <a:rPr lang="el-GR" sz="1900" i="1" dirty="0" smtClean="0">
                        <a:latin typeface="Cambria Math" panose="02040503050406030204" pitchFamily="18" charset="0"/>
                        <a:ea typeface="Cambria Math" panose="02040503050406030204" pitchFamily="18" charset="0"/>
                      </a:rPr>
                      <m:t>η</m:t>
                    </m:r>
                    <m:r>
                      <m:rPr>
                        <m:nor/>
                      </m:rPr>
                      <a:rPr lang="en-US" sz="1900" b="0" i="0" dirty="0" smtClean="0"/>
                      <m:t>}</m:t>
                    </m:r>
                  </m:oMath>
                </a14:m>
                <a:endParaRPr lang="en-US" sz="1900" b="0" i="0" dirty="0"/>
              </a:p>
              <a:p>
                <a14:m>
                  <m:oMath xmlns:m="http://schemas.openxmlformats.org/officeDocument/2006/math">
                    <m:r>
                      <m:rPr>
                        <m:sty m:val="p"/>
                      </m:rPr>
                      <a:rPr lang="el-GR" sz="1900" i="1" dirty="0">
                        <a:latin typeface="Cambria Math" panose="02040503050406030204" pitchFamily="18" charset="0"/>
                        <a:ea typeface="Cambria Math" panose="02040503050406030204" pitchFamily="18" charset="0"/>
                      </a:rPr>
                      <m:t>λ</m:t>
                    </m:r>
                    <m:r>
                      <a:rPr lang="el-GR" sz="1900" i="1" dirty="0">
                        <a:latin typeface="Cambria Math" panose="02040503050406030204" pitchFamily="18" charset="0"/>
                        <a:ea typeface="Cambria Math" panose="02040503050406030204" pitchFamily="18" charset="0"/>
                      </a:rPr>
                      <m:t> </m:t>
                    </m:r>
                  </m:oMath>
                </a14:m>
                <a:r>
                  <a:rPr lang="en-US" sz="1900" dirty="0"/>
                  <a:t>are parameters of </a:t>
                </a:r>
                <a:r>
                  <a:rPr lang="en-US" sz="1900" dirty="0">
                    <a:solidFill>
                      <a:srgbClr val="0000FF"/>
                    </a:solidFill>
                  </a:rPr>
                  <a:t>class prior</a:t>
                </a:r>
                <a:r>
                  <a:rPr lang="en-US" sz="1900" dirty="0"/>
                  <a:t>:</a:t>
                </a:r>
                <a:r>
                  <a:rPr lang="en-US" sz="1900" dirty="0">
                    <a:solidFill>
                      <a:srgbClr val="0000FF"/>
                    </a:solidFill>
                  </a:rPr>
                  <a:t>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oMath>
                </a14:m>
                <a:r>
                  <a:rPr lang="en-US" sz="1900" dirty="0"/>
                  <a:t> =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sty m:val="p"/>
                          </m:rPr>
                          <a:rPr lang="el-GR" sz="1900" i="1" dirty="0">
                            <a:latin typeface="Cambria Math" panose="02040503050406030204" pitchFamily="18" charset="0"/>
                            <a:ea typeface="Cambria Math" panose="02040503050406030204" pitchFamily="18" charset="0"/>
                          </a:rPr>
                          <m:t>λ</m:t>
                        </m:r>
                      </m:e>
                    </m:d>
                  </m:oMath>
                </a14:m>
                <a:r>
                  <a:rPr lang="en-US" sz="1900" dirty="0"/>
                  <a:t> </a:t>
                </a:r>
              </a:p>
              <a:p>
                <a:pPr lvl="1"/>
                <a:r>
                  <a:rPr lang="en-US" sz="1900" dirty="0"/>
                  <a:t>For classification, y is by definition discrete (and if y is single variable), then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sty m:val="p"/>
                          </m:rPr>
                          <a:rPr lang="el-GR" sz="1900" i="1" dirty="0">
                            <a:latin typeface="Cambria Math" panose="02040503050406030204" pitchFamily="18" charset="0"/>
                            <a:ea typeface="Cambria Math" panose="02040503050406030204" pitchFamily="18" charset="0"/>
                          </a:rPr>
                          <m:t>λ</m:t>
                        </m:r>
                      </m:e>
                    </m:d>
                  </m:oMath>
                </a14:m>
                <a:r>
                  <a:rPr lang="en-US" sz="1900" dirty="0"/>
                  <a:t> has to be a categorical distribution</a:t>
                </a:r>
              </a:p>
              <a:p>
                <a:pPr lvl="1"/>
                <a:r>
                  <a:rPr lang="en-US" sz="1900" dirty="0"/>
                  <a:t>Intuitively, class prior specifies frequency of a class (e.g., how often a chair appears in Facebook photos)</a:t>
                </a:r>
              </a:p>
              <a:p>
                <a:pPr marL="400050"/>
                <a14:m>
                  <m:oMath xmlns:m="http://schemas.openxmlformats.org/officeDocument/2006/math">
                    <m:r>
                      <m:rPr>
                        <m:sty m:val="p"/>
                      </m:rPr>
                      <a:rPr lang="el-GR" sz="1900" i="1" dirty="0" smtClean="0">
                        <a:latin typeface="Cambria Math" panose="02040503050406030204" pitchFamily="18" charset="0"/>
                        <a:ea typeface="Cambria Math" panose="02040503050406030204" pitchFamily="18" charset="0"/>
                      </a:rPr>
                      <m:t>η</m:t>
                    </m:r>
                  </m:oMath>
                </a14:m>
                <a:r>
                  <a:rPr lang="en-US" sz="1900" dirty="0"/>
                  <a:t> are parameters of </a:t>
                </a:r>
                <a:r>
                  <a:rPr lang="en-US" sz="1900" dirty="0">
                    <a:solidFill>
                      <a:srgbClr val="0000FF"/>
                    </a:solidFill>
                  </a:rPr>
                  <a:t>feature likelihood</a:t>
                </a:r>
                <a:r>
                  <a:rPr lang="en-US" sz="1900" dirty="0"/>
                  <a:t>:</a:t>
                </a:r>
                <a:r>
                  <a:rPr lang="en-US" sz="1900" dirty="0">
                    <a:solidFill>
                      <a:srgbClr val="0000FF"/>
                    </a:solidFill>
                  </a:rPr>
                  <a:t>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b="0" i="1" smtClean="0">
                            <a:latin typeface="Cambria Math" panose="02040503050406030204" pitchFamily="18" charset="0"/>
                          </a:rPr>
                          <m:t>𝑥</m:t>
                        </m:r>
                        <m:r>
                          <a:rPr lang="en-US" sz="1900" b="0" i="1" smtClean="0">
                            <a:latin typeface="Cambria Math" panose="02040503050406030204" pitchFamily="18" charset="0"/>
                          </a:rPr>
                          <m:t> | </m:t>
                        </m:r>
                        <m:r>
                          <a:rPr lang="en-US" sz="1900" i="1">
                            <a:latin typeface="Cambria Math" panose="02040503050406030204" pitchFamily="18" charset="0"/>
                          </a:rPr>
                          <m:t>𝑦</m:t>
                        </m:r>
                        <m:r>
                          <a:rPr lang="en-US" sz="1900" b="0" i="1" smtClean="0">
                            <a:latin typeface="Cambria Math" panose="02040503050406030204" pitchFamily="18" charset="0"/>
                          </a:rPr>
                          <m:t>,</m:t>
                        </m:r>
                        <m:r>
                          <a:rPr lang="en-US" sz="1900" i="1">
                            <a:latin typeface="Cambria Math" panose="02040503050406030204" pitchFamily="18" charset="0"/>
                          </a:rPr>
                          <m:t> </m:t>
                        </m:r>
                        <m:r>
                          <m:rPr>
                            <m:nor/>
                          </m:rPr>
                          <a:rPr lang="en-US" sz="1900" dirty="0"/>
                          <m:t>𝛉</m:t>
                        </m:r>
                      </m:e>
                    </m:d>
                  </m:oMath>
                </a14:m>
                <a:r>
                  <a:rPr lang="en-US" sz="1900" dirty="0"/>
                  <a:t> =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b="0" i="1" smtClean="0">
                            <a:latin typeface="Cambria Math" panose="02040503050406030204" pitchFamily="18" charset="0"/>
                          </a:rPr>
                          <m:t>𝑥</m:t>
                        </m:r>
                        <m:r>
                          <a:rPr lang="en-US" sz="1900" i="1">
                            <a:latin typeface="Cambria Math" panose="02040503050406030204" pitchFamily="18" charset="0"/>
                          </a:rPr>
                          <m:t> |</m:t>
                        </m:r>
                        <m:r>
                          <a:rPr lang="en-US" sz="1900" b="0" i="1" smtClean="0">
                            <a:latin typeface="Cambria Math" panose="02040503050406030204" pitchFamily="18" charset="0"/>
                          </a:rPr>
                          <m:t> </m:t>
                        </m:r>
                        <m:r>
                          <a:rPr lang="en-US" sz="1900" b="0" i="1" smtClean="0">
                            <a:latin typeface="Cambria Math" panose="02040503050406030204" pitchFamily="18" charset="0"/>
                          </a:rPr>
                          <m:t>𝑦</m:t>
                        </m:r>
                        <m:r>
                          <a:rPr lang="en-US" sz="1900" b="0" i="1" smtClean="0">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e>
                    </m:d>
                  </m:oMath>
                </a14:m>
                <a:endParaRPr lang="en-US" sz="1900" dirty="0"/>
              </a:p>
            </p:txBody>
          </p:sp>
        </mc:Choice>
        <mc:Fallback xmlns="">
          <p:sp>
            <p:nvSpPr>
              <p:cNvPr id="3" name="Content Placeholder 2">
                <a:extLst>
                  <a:ext uri="{FF2B5EF4-FFF2-40B4-BE49-F238E27FC236}">
                    <a16:creationId xmlns:a16="http://schemas.microsoft.com/office/drawing/2014/main" id="{6C731278-EACF-2346-8C83-9E44BDEE76EE}"/>
                  </a:ext>
                </a:extLst>
              </p:cNvPr>
              <p:cNvSpPr>
                <a:spLocks noGrp="1" noRot="1" noChangeAspect="1" noMove="1" noResize="1" noEditPoints="1" noAdjustHandles="1" noChangeArrowheads="1" noChangeShapeType="1" noTextEdit="1"/>
              </p:cNvSpPr>
              <p:nvPr>
                <p:ph idx="1"/>
              </p:nvPr>
            </p:nvSpPr>
            <p:spPr>
              <a:xfrm>
                <a:off x="106472" y="858438"/>
                <a:ext cx="8949846" cy="5874301"/>
              </a:xfrm>
              <a:blipFill>
                <a:blip r:embed="rId3"/>
                <a:stretch>
                  <a:fillRect l="-425" t="-432"/>
                </a:stretch>
              </a:blipFill>
            </p:spPr>
            <p:txBody>
              <a:bodyPr/>
              <a:lstStyle/>
              <a:p>
                <a:r>
                  <a:rPr lang="en-US">
                    <a:noFill/>
                  </a:rPr>
                  <a:t> </a:t>
                </a:r>
              </a:p>
            </p:txBody>
          </p:sp>
        </mc:Fallback>
      </mc:AlternateContent>
    </p:spTree>
    <p:extLst>
      <p:ext uri="{BB962C8B-B14F-4D97-AF65-F5344CB8AC3E}">
        <p14:creationId xmlns:p14="http://schemas.microsoft.com/office/powerpoint/2010/main" val="14027415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A4C2-5AF8-CA44-9A2C-4BDE6390A096}"/>
              </a:ext>
            </a:extLst>
          </p:cNvPr>
          <p:cNvSpPr>
            <a:spLocks noGrp="1"/>
          </p:cNvSpPr>
          <p:nvPr>
            <p:ph type="title"/>
          </p:nvPr>
        </p:nvSpPr>
        <p:spPr>
          <a:xfrm>
            <a:off x="457200" y="-21515"/>
            <a:ext cx="8210811" cy="998545"/>
          </a:xfrm>
        </p:spPr>
        <p:txBody>
          <a:bodyPr>
            <a:normAutofit/>
          </a:bodyPr>
          <a:lstStyle/>
          <a:p>
            <a:r>
              <a:rPr lang="en-US" sz="3400" dirty="0"/>
              <a:t>Naive Bayes Classifier 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731278-EACF-2346-8C83-9E44BDEE76EE}"/>
                  </a:ext>
                </a:extLst>
              </p:cNvPr>
              <p:cNvSpPr>
                <a:spLocks noGrp="1"/>
              </p:cNvSpPr>
              <p:nvPr>
                <p:ph idx="1"/>
              </p:nvPr>
            </p:nvSpPr>
            <p:spPr>
              <a:xfrm>
                <a:off x="106472" y="858438"/>
                <a:ext cx="8949846" cy="5874301"/>
              </a:xfrm>
            </p:spPr>
            <p:txBody>
              <a:bodyPr>
                <a:noAutofit/>
              </a:bodyPr>
              <a:lstStyle/>
              <a:p>
                <a:r>
                  <a:rPr lang="en-US" sz="1900" dirty="0"/>
                  <a:t>Let y = target class label and x = feature vector of length D</a:t>
                </a:r>
              </a:p>
              <a:p>
                <a:r>
                  <a:rPr lang="en-US" sz="1900" dirty="0"/>
                  <a:t>Recall for generative classifier, we model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r>
                      <a:rPr lang="en-US" sz="1900" i="1">
                        <a:latin typeface="Cambria Math" panose="02040503050406030204" pitchFamily="18" charset="0"/>
                      </a:rPr>
                      <m:t>=</m:t>
                    </m:r>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e>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m:rPr>
                            <m:nor/>
                          </m:rPr>
                          <a:rPr lang="en-US" sz="1900" dirty="0"/>
                          <m:t>𝛉</m:t>
                        </m:r>
                      </m:e>
                    </m:d>
                  </m:oMath>
                </a14:m>
                <a:endParaRPr lang="en-US" sz="1900" dirty="0"/>
              </a:p>
              <a:p>
                <a:r>
                  <a:rPr lang="en-US" sz="1900" dirty="0"/>
                  <a:t>To define classifier, need to define distributions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oMath>
                </a14:m>
                <a:r>
                  <a:rPr lang="en-US" sz="1900" dirty="0"/>
                  <a:t> and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e>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m:rPr>
                            <m:nor/>
                          </m:rPr>
                          <a:rPr lang="en-US" sz="1900" dirty="0"/>
                          <m:t>𝛉</m:t>
                        </m:r>
                      </m:e>
                    </m:d>
                  </m:oMath>
                </a14:m>
                <a:endParaRPr lang="en-US" sz="1900" dirty="0"/>
              </a:p>
              <a:p>
                <a:r>
                  <a:rPr lang="en-US" sz="1900" dirty="0"/>
                  <a:t>Can split </a:t>
                </a:r>
                <a14:m>
                  <m:oMath xmlns:m="http://schemas.openxmlformats.org/officeDocument/2006/math">
                    <m:r>
                      <m:rPr>
                        <m:nor/>
                      </m:rPr>
                      <a:rPr lang="en-US" sz="1900" dirty="0"/>
                      <m:t>𝛉</m:t>
                    </m:r>
                  </m:oMath>
                </a14:m>
                <a:r>
                  <a:rPr lang="en-US" sz="1900" dirty="0"/>
                  <a:t> into two parts: </a:t>
                </a:r>
                <a14:m>
                  <m:oMath xmlns:m="http://schemas.openxmlformats.org/officeDocument/2006/math">
                    <m:r>
                      <m:rPr>
                        <m:nor/>
                      </m:rPr>
                      <a:rPr lang="en-US" sz="1900" dirty="0"/>
                      <m:t>𝛉</m:t>
                    </m:r>
                    <m:r>
                      <m:rPr>
                        <m:nor/>
                      </m:rPr>
                      <a:rPr lang="en-US" sz="1900" dirty="0"/>
                      <m:t> = {</m:t>
                    </m:r>
                    <m:r>
                      <m:rPr>
                        <m:sty m:val="p"/>
                      </m:rPr>
                      <a:rPr lang="el-GR" sz="1900" i="1" dirty="0">
                        <a:latin typeface="Cambria Math" panose="02040503050406030204" pitchFamily="18" charset="0"/>
                        <a:ea typeface="Cambria Math" panose="02040503050406030204" pitchFamily="18" charset="0"/>
                      </a:rPr>
                      <m:t>λ</m:t>
                    </m:r>
                    <m:r>
                      <m:rPr>
                        <m:nor/>
                      </m:rPr>
                      <a:rPr lang="en-US" sz="1900" dirty="0"/>
                      <m:t>, </m:t>
                    </m:r>
                    <m:r>
                      <m:rPr>
                        <m:sty m:val="p"/>
                      </m:rPr>
                      <a:rPr lang="el-GR" sz="1900" i="1" dirty="0">
                        <a:latin typeface="Cambria Math" panose="02040503050406030204" pitchFamily="18" charset="0"/>
                        <a:ea typeface="Cambria Math" panose="02040503050406030204" pitchFamily="18" charset="0"/>
                      </a:rPr>
                      <m:t>η</m:t>
                    </m:r>
                    <m:r>
                      <m:rPr>
                        <m:nor/>
                      </m:rPr>
                      <a:rPr lang="en-US" sz="1900" dirty="0"/>
                      <m:t>}</m:t>
                    </m:r>
                  </m:oMath>
                </a14:m>
                <a:endParaRPr lang="en-US" sz="1900" dirty="0"/>
              </a:p>
              <a:p>
                <a14:m>
                  <m:oMath xmlns:m="http://schemas.openxmlformats.org/officeDocument/2006/math">
                    <m:r>
                      <m:rPr>
                        <m:sty m:val="p"/>
                      </m:rPr>
                      <a:rPr lang="el-GR" sz="1900" i="1" dirty="0">
                        <a:latin typeface="Cambria Math" panose="02040503050406030204" pitchFamily="18" charset="0"/>
                        <a:ea typeface="Cambria Math" panose="02040503050406030204" pitchFamily="18" charset="0"/>
                      </a:rPr>
                      <m:t>λ</m:t>
                    </m:r>
                    <m:r>
                      <a:rPr lang="el-GR" sz="1900" i="1" dirty="0">
                        <a:latin typeface="Cambria Math" panose="02040503050406030204" pitchFamily="18" charset="0"/>
                        <a:ea typeface="Cambria Math" panose="02040503050406030204" pitchFamily="18" charset="0"/>
                      </a:rPr>
                      <m:t> </m:t>
                    </m:r>
                  </m:oMath>
                </a14:m>
                <a:r>
                  <a:rPr lang="en-US" sz="1900" dirty="0"/>
                  <a:t>are parameters of </a:t>
                </a:r>
                <a:r>
                  <a:rPr lang="en-US" sz="1900" dirty="0">
                    <a:solidFill>
                      <a:srgbClr val="0000FF"/>
                    </a:solidFill>
                  </a:rPr>
                  <a:t>class prior</a:t>
                </a:r>
                <a:r>
                  <a:rPr lang="en-US" sz="1900" dirty="0"/>
                  <a:t>:</a:t>
                </a:r>
                <a:r>
                  <a:rPr lang="en-US" sz="1900" dirty="0">
                    <a:solidFill>
                      <a:srgbClr val="0000FF"/>
                    </a:solidFill>
                  </a:rPr>
                  <a:t>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oMath>
                </a14:m>
                <a:r>
                  <a:rPr lang="en-US" sz="1900" dirty="0"/>
                  <a:t> =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sty m:val="p"/>
                          </m:rPr>
                          <a:rPr lang="el-GR" sz="1900" i="1" dirty="0">
                            <a:latin typeface="Cambria Math" panose="02040503050406030204" pitchFamily="18" charset="0"/>
                            <a:ea typeface="Cambria Math" panose="02040503050406030204" pitchFamily="18" charset="0"/>
                          </a:rPr>
                          <m:t>λ</m:t>
                        </m:r>
                      </m:e>
                    </m:d>
                  </m:oMath>
                </a14:m>
                <a:r>
                  <a:rPr lang="en-US" sz="1900" dirty="0"/>
                  <a:t> </a:t>
                </a:r>
              </a:p>
              <a:p>
                <a:pPr lvl="1"/>
                <a:r>
                  <a:rPr lang="en-US" sz="1900" dirty="0"/>
                  <a:t>For classification, y is by definition discrete (and if y is single variable), then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sty m:val="p"/>
                          </m:rPr>
                          <a:rPr lang="el-GR" sz="1900" i="1" dirty="0">
                            <a:latin typeface="Cambria Math" panose="02040503050406030204" pitchFamily="18" charset="0"/>
                            <a:ea typeface="Cambria Math" panose="02040503050406030204" pitchFamily="18" charset="0"/>
                          </a:rPr>
                          <m:t>λ</m:t>
                        </m:r>
                      </m:e>
                    </m:d>
                  </m:oMath>
                </a14:m>
                <a:r>
                  <a:rPr lang="en-US" sz="1900" dirty="0"/>
                  <a:t> has to be a categorical distribution</a:t>
                </a:r>
              </a:p>
              <a:p>
                <a:pPr lvl="1"/>
                <a:r>
                  <a:rPr lang="en-US" sz="1900" dirty="0"/>
                  <a:t>Intuitively, class prior specifies frequency of a class (e.g., how often a chair appears in Facebook photos)</a:t>
                </a:r>
              </a:p>
              <a:p>
                <a:pPr marL="400050"/>
                <a14:m>
                  <m:oMath xmlns:m="http://schemas.openxmlformats.org/officeDocument/2006/math">
                    <m:r>
                      <m:rPr>
                        <m:sty m:val="p"/>
                      </m:rPr>
                      <a:rPr lang="el-GR" sz="1900" i="1" dirty="0">
                        <a:latin typeface="Cambria Math" panose="02040503050406030204" pitchFamily="18" charset="0"/>
                        <a:ea typeface="Cambria Math" panose="02040503050406030204" pitchFamily="18" charset="0"/>
                      </a:rPr>
                      <m:t>η</m:t>
                    </m:r>
                  </m:oMath>
                </a14:m>
                <a:r>
                  <a:rPr lang="en-US" sz="1900" dirty="0"/>
                  <a:t> are parameters of </a:t>
                </a:r>
                <a:r>
                  <a:rPr lang="en-US" sz="1900" dirty="0">
                    <a:solidFill>
                      <a:srgbClr val="0000FF"/>
                    </a:solidFill>
                  </a:rPr>
                  <a:t>feature likelihood</a:t>
                </a:r>
                <a:r>
                  <a:rPr lang="en-US" sz="1900" dirty="0"/>
                  <a:t>:</a:t>
                </a:r>
                <a:r>
                  <a:rPr lang="en-US" sz="1900" dirty="0">
                    <a:solidFill>
                      <a:srgbClr val="0000FF"/>
                    </a:solidFill>
                  </a:rPr>
                  <a:t>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 </m:t>
                        </m:r>
                        <m:r>
                          <a:rPr lang="en-US" sz="1900" i="1">
                            <a:latin typeface="Cambria Math" panose="02040503050406030204" pitchFamily="18" charset="0"/>
                          </a:rPr>
                          <m:t>𝑦</m:t>
                        </m:r>
                        <m:r>
                          <a:rPr lang="en-US" sz="1900" i="1">
                            <a:latin typeface="Cambria Math" panose="02040503050406030204" pitchFamily="18" charset="0"/>
                          </a:rPr>
                          <m:t>, </m:t>
                        </m:r>
                        <m:r>
                          <m:rPr>
                            <m:nor/>
                          </m:rPr>
                          <a:rPr lang="en-US" sz="1900" dirty="0"/>
                          <m:t>𝛉</m:t>
                        </m:r>
                      </m:e>
                    </m:d>
                  </m:oMath>
                </a14:m>
                <a:r>
                  <a:rPr lang="en-US" sz="1900" dirty="0"/>
                  <a:t> =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 </m:t>
                        </m:r>
                        <m:r>
                          <a:rPr lang="en-US" sz="1900" i="1">
                            <a:latin typeface="Cambria Math" panose="02040503050406030204" pitchFamily="18" charset="0"/>
                          </a:rPr>
                          <m:t>𝑦</m:t>
                        </m:r>
                        <m:r>
                          <a:rPr lang="en-US" sz="1900" i="1">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e>
                    </m:d>
                  </m:oMath>
                </a14:m>
                <a:endParaRPr lang="en-US" sz="1900" dirty="0"/>
              </a:p>
              <a:p>
                <a:pPr lvl="1"/>
                <a:r>
                  <a:rPr lang="en-US" sz="1900" dirty="0"/>
                  <a:t>Modeling aspect comes from specifying the feature likelihood</a:t>
                </a:r>
              </a:p>
              <a:p>
                <a:pPr lvl="1"/>
                <a:r>
                  <a:rPr lang="en-US" sz="1900" dirty="0"/>
                  <a:t>Intuitively, feature likelihood is saying that given the data point comes from class label c (e.g., chair), what is pdf of the features x?</a:t>
                </a:r>
              </a:p>
            </p:txBody>
          </p:sp>
        </mc:Choice>
        <mc:Fallback xmlns="">
          <p:sp>
            <p:nvSpPr>
              <p:cNvPr id="3" name="Content Placeholder 2">
                <a:extLst>
                  <a:ext uri="{FF2B5EF4-FFF2-40B4-BE49-F238E27FC236}">
                    <a16:creationId xmlns:a16="http://schemas.microsoft.com/office/drawing/2014/main" id="{6C731278-EACF-2346-8C83-9E44BDEE76EE}"/>
                  </a:ext>
                </a:extLst>
              </p:cNvPr>
              <p:cNvSpPr>
                <a:spLocks noGrp="1" noRot="1" noChangeAspect="1" noMove="1" noResize="1" noEditPoints="1" noAdjustHandles="1" noChangeArrowheads="1" noChangeShapeType="1" noTextEdit="1"/>
              </p:cNvSpPr>
              <p:nvPr>
                <p:ph idx="1"/>
              </p:nvPr>
            </p:nvSpPr>
            <p:spPr>
              <a:xfrm>
                <a:off x="106472" y="858438"/>
                <a:ext cx="8949846" cy="5874301"/>
              </a:xfrm>
              <a:blipFill>
                <a:blip r:embed="rId3"/>
                <a:stretch>
                  <a:fillRect l="-425" t="-432"/>
                </a:stretch>
              </a:blipFill>
            </p:spPr>
            <p:txBody>
              <a:bodyPr/>
              <a:lstStyle/>
              <a:p>
                <a:r>
                  <a:rPr lang="en-US">
                    <a:noFill/>
                  </a:rPr>
                  <a:t> </a:t>
                </a:r>
              </a:p>
            </p:txBody>
          </p:sp>
        </mc:Fallback>
      </mc:AlternateContent>
    </p:spTree>
    <p:extLst>
      <p:ext uri="{BB962C8B-B14F-4D97-AF65-F5344CB8AC3E}">
        <p14:creationId xmlns:p14="http://schemas.microsoft.com/office/powerpoint/2010/main" val="202260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Last Week Recap</a:t>
            </a:r>
          </a:p>
        </p:txBody>
      </p:sp>
      <p:sp>
        <p:nvSpPr>
          <p:cNvPr id="4" name="Content Placeholder 2">
            <a:extLst>
              <a:ext uri="{FF2B5EF4-FFF2-40B4-BE49-F238E27FC236}">
                <a16:creationId xmlns:a16="http://schemas.microsoft.com/office/drawing/2014/main" id="{91B628B3-70B8-274F-9F4C-6FC4F944DC77}"/>
              </a:ext>
            </a:extLst>
          </p:cNvPr>
          <p:cNvSpPr>
            <a:spLocks noGrp="1"/>
          </p:cNvSpPr>
          <p:nvPr>
            <p:ph idx="1"/>
          </p:nvPr>
        </p:nvSpPr>
        <p:spPr>
          <a:xfrm>
            <a:off x="270457" y="1254125"/>
            <a:ext cx="8630656" cy="5442889"/>
          </a:xfrm>
        </p:spPr>
        <p:txBody>
          <a:bodyPr>
            <a:noAutofit/>
          </a:bodyPr>
          <a:lstStyle/>
          <a:p>
            <a:r>
              <a:rPr lang="en-US" sz="2200" dirty="0"/>
              <a:t>Probabilistic Signal Detection / Estimation</a:t>
            </a:r>
          </a:p>
          <a:p>
            <a:pPr lvl="1"/>
            <a:r>
              <a:rPr lang="en-US" sz="2200" dirty="0"/>
              <a:t>MAP &amp; ML estimation</a:t>
            </a:r>
          </a:p>
          <a:p>
            <a:pPr lvl="1"/>
            <a:r>
              <a:rPr lang="en-US" sz="2200" dirty="0"/>
              <a:t>Two approaches of modeling posterior distribution: Generative &amp; Discriminative Models</a:t>
            </a:r>
          </a:p>
          <a:p>
            <a:pPr lvl="1"/>
            <a:r>
              <a:rPr lang="en-US" sz="2200" dirty="0"/>
              <a:t>Parameters of probabilistic models can themselves be treated as random variables and estimated accordingly</a:t>
            </a:r>
          </a:p>
          <a:p>
            <a:r>
              <a:rPr lang="en-US" sz="2200" dirty="0"/>
              <a:t>Conjugate priors</a:t>
            </a:r>
          </a:p>
          <a:p>
            <a:pPr lvl="1"/>
            <a:r>
              <a:rPr lang="en-US" sz="2200" dirty="0"/>
              <a:t>Beta-Binomial generative model (binomial parameters are beta distributed) </a:t>
            </a:r>
          </a:p>
          <a:p>
            <a:pPr lvl="1"/>
            <a:r>
              <a:rPr lang="en-US" sz="2200" dirty="0"/>
              <a:t>Dirichlet-Multinomial generative models (multinomial parameters are </a:t>
            </a:r>
            <a:r>
              <a:rPr lang="en-US" sz="2200" dirty="0" err="1"/>
              <a:t>dirichlet</a:t>
            </a:r>
            <a:r>
              <a:rPr lang="en-US" sz="2200" dirty="0"/>
              <a:t> distributed)</a:t>
            </a:r>
          </a:p>
          <a:p>
            <a:r>
              <a:rPr lang="en-US" sz="2200" dirty="0"/>
              <a:t>Predicting future coin toss / dice rolls</a:t>
            </a:r>
          </a:p>
          <a:p>
            <a:pPr lvl="1"/>
            <a:r>
              <a:rPr lang="en-US" sz="2200" dirty="0"/>
              <a:t>Posterior predictive distribution, Plug-In Approximation, Black Swan</a:t>
            </a:r>
          </a:p>
        </p:txBody>
      </p:sp>
    </p:spTree>
    <p:extLst>
      <p:ext uri="{BB962C8B-B14F-4D97-AF65-F5344CB8AC3E}">
        <p14:creationId xmlns:p14="http://schemas.microsoft.com/office/powerpoint/2010/main" val="2923172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A4C2-5AF8-CA44-9A2C-4BDE6390A096}"/>
              </a:ext>
            </a:extLst>
          </p:cNvPr>
          <p:cNvSpPr>
            <a:spLocks noGrp="1"/>
          </p:cNvSpPr>
          <p:nvPr>
            <p:ph type="title"/>
          </p:nvPr>
        </p:nvSpPr>
        <p:spPr>
          <a:xfrm>
            <a:off x="457200" y="-21515"/>
            <a:ext cx="8210811" cy="998545"/>
          </a:xfrm>
        </p:spPr>
        <p:txBody>
          <a:bodyPr>
            <a:normAutofit/>
          </a:bodyPr>
          <a:lstStyle/>
          <a:p>
            <a:r>
              <a:rPr lang="en-US" sz="3400" dirty="0"/>
              <a:t>Naive Bayes Classifier 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731278-EACF-2346-8C83-9E44BDEE76EE}"/>
                  </a:ext>
                </a:extLst>
              </p:cNvPr>
              <p:cNvSpPr>
                <a:spLocks noGrp="1"/>
              </p:cNvSpPr>
              <p:nvPr>
                <p:ph idx="1"/>
              </p:nvPr>
            </p:nvSpPr>
            <p:spPr>
              <a:xfrm>
                <a:off x="106472" y="858438"/>
                <a:ext cx="8949846" cy="5874301"/>
              </a:xfrm>
            </p:spPr>
            <p:txBody>
              <a:bodyPr>
                <a:noAutofit/>
              </a:bodyPr>
              <a:lstStyle/>
              <a:p>
                <a:r>
                  <a:rPr lang="en-US" sz="1900" dirty="0"/>
                  <a:t>Let y = target class label and x = feature vector of length D</a:t>
                </a:r>
              </a:p>
              <a:p>
                <a:r>
                  <a:rPr lang="en-US" sz="1900" dirty="0"/>
                  <a:t>Recall for generative classifier, we model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r>
                      <a:rPr lang="en-US" sz="1900" i="1">
                        <a:latin typeface="Cambria Math" panose="02040503050406030204" pitchFamily="18" charset="0"/>
                      </a:rPr>
                      <m:t>=</m:t>
                    </m:r>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e>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m:rPr>
                            <m:nor/>
                          </m:rPr>
                          <a:rPr lang="en-US" sz="1900" dirty="0"/>
                          <m:t>𝛉</m:t>
                        </m:r>
                      </m:e>
                    </m:d>
                  </m:oMath>
                </a14:m>
                <a:endParaRPr lang="en-US" sz="1900" dirty="0"/>
              </a:p>
              <a:p>
                <a:r>
                  <a:rPr lang="en-US" sz="1900" dirty="0"/>
                  <a:t>To define classifier, need to define distributions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oMath>
                </a14:m>
                <a:r>
                  <a:rPr lang="en-US" sz="1900" dirty="0"/>
                  <a:t> and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e>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m:rPr>
                            <m:nor/>
                          </m:rPr>
                          <a:rPr lang="en-US" sz="1900" dirty="0"/>
                          <m:t>𝛉</m:t>
                        </m:r>
                      </m:e>
                    </m:d>
                  </m:oMath>
                </a14:m>
                <a:endParaRPr lang="en-US" sz="1900" dirty="0"/>
              </a:p>
              <a:p>
                <a:r>
                  <a:rPr lang="en-US" sz="1900" dirty="0"/>
                  <a:t>Can split </a:t>
                </a:r>
                <a14:m>
                  <m:oMath xmlns:m="http://schemas.openxmlformats.org/officeDocument/2006/math">
                    <m:r>
                      <m:rPr>
                        <m:nor/>
                      </m:rPr>
                      <a:rPr lang="en-US" sz="1900" dirty="0"/>
                      <m:t>𝛉</m:t>
                    </m:r>
                  </m:oMath>
                </a14:m>
                <a:r>
                  <a:rPr lang="en-US" sz="1900" dirty="0"/>
                  <a:t> into two parts: </a:t>
                </a:r>
                <a14:m>
                  <m:oMath xmlns:m="http://schemas.openxmlformats.org/officeDocument/2006/math">
                    <m:r>
                      <m:rPr>
                        <m:nor/>
                      </m:rPr>
                      <a:rPr lang="en-US" sz="1900" dirty="0"/>
                      <m:t>𝛉</m:t>
                    </m:r>
                    <m:r>
                      <m:rPr>
                        <m:nor/>
                      </m:rPr>
                      <a:rPr lang="en-US" sz="1900" dirty="0"/>
                      <m:t> = {</m:t>
                    </m:r>
                    <m:r>
                      <m:rPr>
                        <m:sty m:val="p"/>
                      </m:rPr>
                      <a:rPr lang="el-GR" sz="1900" i="1" dirty="0">
                        <a:latin typeface="Cambria Math" panose="02040503050406030204" pitchFamily="18" charset="0"/>
                        <a:ea typeface="Cambria Math" panose="02040503050406030204" pitchFamily="18" charset="0"/>
                      </a:rPr>
                      <m:t>λ</m:t>
                    </m:r>
                    <m:r>
                      <m:rPr>
                        <m:nor/>
                      </m:rPr>
                      <a:rPr lang="en-US" sz="1900" dirty="0"/>
                      <m:t>, </m:t>
                    </m:r>
                    <m:r>
                      <m:rPr>
                        <m:sty m:val="p"/>
                      </m:rPr>
                      <a:rPr lang="el-GR" sz="1900" i="1" dirty="0">
                        <a:latin typeface="Cambria Math" panose="02040503050406030204" pitchFamily="18" charset="0"/>
                        <a:ea typeface="Cambria Math" panose="02040503050406030204" pitchFamily="18" charset="0"/>
                      </a:rPr>
                      <m:t>η</m:t>
                    </m:r>
                    <m:r>
                      <m:rPr>
                        <m:nor/>
                      </m:rPr>
                      <a:rPr lang="en-US" sz="1900" dirty="0"/>
                      <m:t>}</m:t>
                    </m:r>
                  </m:oMath>
                </a14:m>
                <a:endParaRPr lang="en-US" sz="1900" dirty="0"/>
              </a:p>
              <a:p>
                <a14:m>
                  <m:oMath xmlns:m="http://schemas.openxmlformats.org/officeDocument/2006/math">
                    <m:r>
                      <m:rPr>
                        <m:sty m:val="p"/>
                      </m:rPr>
                      <a:rPr lang="el-GR" sz="1900" i="1" dirty="0">
                        <a:latin typeface="Cambria Math" panose="02040503050406030204" pitchFamily="18" charset="0"/>
                        <a:ea typeface="Cambria Math" panose="02040503050406030204" pitchFamily="18" charset="0"/>
                      </a:rPr>
                      <m:t>λ</m:t>
                    </m:r>
                    <m:r>
                      <a:rPr lang="el-GR" sz="1900" i="1" dirty="0">
                        <a:latin typeface="Cambria Math" panose="02040503050406030204" pitchFamily="18" charset="0"/>
                        <a:ea typeface="Cambria Math" panose="02040503050406030204" pitchFamily="18" charset="0"/>
                      </a:rPr>
                      <m:t> </m:t>
                    </m:r>
                  </m:oMath>
                </a14:m>
                <a:r>
                  <a:rPr lang="en-US" sz="1900" dirty="0"/>
                  <a:t>are parameters of </a:t>
                </a:r>
                <a:r>
                  <a:rPr lang="en-US" sz="1900" dirty="0">
                    <a:solidFill>
                      <a:srgbClr val="0000FF"/>
                    </a:solidFill>
                  </a:rPr>
                  <a:t>class prior</a:t>
                </a:r>
                <a:r>
                  <a:rPr lang="en-US" sz="1900" dirty="0"/>
                  <a:t>:</a:t>
                </a:r>
                <a:r>
                  <a:rPr lang="en-US" sz="1900" dirty="0">
                    <a:solidFill>
                      <a:srgbClr val="0000FF"/>
                    </a:solidFill>
                  </a:rPr>
                  <a:t>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oMath>
                </a14:m>
                <a:r>
                  <a:rPr lang="en-US" sz="1900" dirty="0"/>
                  <a:t> =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sty m:val="p"/>
                          </m:rPr>
                          <a:rPr lang="el-GR" sz="1900" i="1" dirty="0">
                            <a:latin typeface="Cambria Math" panose="02040503050406030204" pitchFamily="18" charset="0"/>
                            <a:ea typeface="Cambria Math" panose="02040503050406030204" pitchFamily="18" charset="0"/>
                          </a:rPr>
                          <m:t>λ</m:t>
                        </m:r>
                      </m:e>
                    </m:d>
                  </m:oMath>
                </a14:m>
                <a:r>
                  <a:rPr lang="en-US" sz="1900" dirty="0"/>
                  <a:t> </a:t>
                </a:r>
              </a:p>
              <a:p>
                <a:pPr lvl="1"/>
                <a:r>
                  <a:rPr lang="en-US" sz="1900" dirty="0"/>
                  <a:t>For classification, y is by definition discrete (and if y is single variable), then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sty m:val="p"/>
                          </m:rPr>
                          <a:rPr lang="el-GR" sz="1900" i="1" dirty="0">
                            <a:latin typeface="Cambria Math" panose="02040503050406030204" pitchFamily="18" charset="0"/>
                            <a:ea typeface="Cambria Math" panose="02040503050406030204" pitchFamily="18" charset="0"/>
                          </a:rPr>
                          <m:t>λ</m:t>
                        </m:r>
                      </m:e>
                    </m:d>
                  </m:oMath>
                </a14:m>
                <a:r>
                  <a:rPr lang="en-US" sz="1900" dirty="0"/>
                  <a:t> has to be a categorical distribution</a:t>
                </a:r>
              </a:p>
              <a:p>
                <a:pPr lvl="1"/>
                <a:r>
                  <a:rPr lang="en-US" sz="1900" dirty="0"/>
                  <a:t>Intuitively, class prior specifies frequency of a class (e.g., how often a chair appears in Facebook photos)</a:t>
                </a:r>
              </a:p>
              <a:p>
                <a:pPr marL="400050"/>
                <a14:m>
                  <m:oMath xmlns:m="http://schemas.openxmlformats.org/officeDocument/2006/math">
                    <m:r>
                      <m:rPr>
                        <m:sty m:val="p"/>
                      </m:rPr>
                      <a:rPr lang="el-GR" sz="1900" i="1" dirty="0">
                        <a:latin typeface="Cambria Math" panose="02040503050406030204" pitchFamily="18" charset="0"/>
                        <a:ea typeface="Cambria Math" panose="02040503050406030204" pitchFamily="18" charset="0"/>
                      </a:rPr>
                      <m:t>η</m:t>
                    </m:r>
                  </m:oMath>
                </a14:m>
                <a:r>
                  <a:rPr lang="en-US" sz="1900" dirty="0"/>
                  <a:t> are parameters of </a:t>
                </a:r>
                <a:r>
                  <a:rPr lang="en-US" sz="1900" dirty="0">
                    <a:solidFill>
                      <a:srgbClr val="0000FF"/>
                    </a:solidFill>
                  </a:rPr>
                  <a:t>feature likelihood</a:t>
                </a:r>
                <a:r>
                  <a:rPr lang="en-US" sz="1900" dirty="0"/>
                  <a:t>:</a:t>
                </a:r>
                <a:r>
                  <a:rPr lang="en-US" sz="1900" dirty="0">
                    <a:solidFill>
                      <a:srgbClr val="0000FF"/>
                    </a:solidFill>
                  </a:rPr>
                  <a:t>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 </m:t>
                        </m:r>
                        <m:r>
                          <a:rPr lang="en-US" sz="1900" i="1">
                            <a:latin typeface="Cambria Math" panose="02040503050406030204" pitchFamily="18" charset="0"/>
                          </a:rPr>
                          <m:t>𝑦</m:t>
                        </m:r>
                        <m:r>
                          <a:rPr lang="en-US" sz="1900" i="1">
                            <a:latin typeface="Cambria Math" panose="02040503050406030204" pitchFamily="18" charset="0"/>
                          </a:rPr>
                          <m:t>, </m:t>
                        </m:r>
                        <m:r>
                          <m:rPr>
                            <m:nor/>
                          </m:rPr>
                          <a:rPr lang="en-US" sz="1900" dirty="0"/>
                          <m:t>𝛉</m:t>
                        </m:r>
                      </m:e>
                    </m:d>
                  </m:oMath>
                </a14:m>
                <a:r>
                  <a:rPr lang="en-US" sz="1900" dirty="0"/>
                  <a:t> =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 </m:t>
                        </m:r>
                        <m:r>
                          <a:rPr lang="en-US" sz="1900" i="1">
                            <a:latin typeface="Cambria Math" panose="02040503050406030204" pitchFamily="18" charset="0"/>
                          </a:rPr>
                          <m:t>𝑦</m:t>
                        </m:r>
                        <m:r>
                          <a:rPr lang="en-US" sz="1900" i="1">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e>
                    </m:d>
                  </m:oMath>
                </a14:m>
                <a:endParaRPr lang="en-US" sz="1900" dirty="0"/>
              </a:p>
              <a:p>
                <a:pPr lvl="1"/>
                <a:r>
                  <a:rPr lang="en-US" sz="1900" dirty="0"/>
                  <a:t>Modeling aspect comes from specifying the feature likelihood</a:t>
                </a:r>
              </a:p>
              <a:p>
                <a:pPr lvl="1"/>
                <a:r>
                  <a:rPr lang="en-US" sz="1900" dirty="0"/>
                  <a:t>Intuitively, feature likelihood is saying that given the data point comes from class label c (e.g., chair), what is pdf of the features x?</a:t>
                </a:r>
              </a:p>
              <a:p>
                <a:pPr lvl="1"/>
                <a:r>
                  <a:rPr lang="en-US" sz="1900" dirty="0"/>
                  <a:t>Let </a:t>
                </a:r>
                <a:r>
                  <a:rPr lang="en-US" sz="1900" dirty="0" err="1"/>
                  <a:t>x</a:t>
                </a:r>
                <a:r>
                  <a:rPr lang="en-US" sz="1900" baseline="-25000" dirty="0" err="1"/>
                  <a:t>j</a:t>
                </a:r>
                <a:r>
                  <a:rPr lang="en-US" sz="1900" dirty="0"/>
                  <a:t> be j-</a:t>
                </a:r>
                <a:r>
                  <a:rPr lang="en-US" sz="1900" dirty="0" err="1"/>
                  <a:t>th</a:t>
                </a:r>
                <a:r>
                  <a:rPr lang="en-US" sz="1900" dirty="0"/>
                  <a:t> feature of x</a:t>
                </a:r>
              </a:p>
            </p:txBody>
          </p:sp>
        </mc:Choice>
        <mc:Fallback xmlns="">
          <p:sp>
            <p:nvSpPr>
              <p:cNvPr id="3" name="Content Placeholder 2">
                <a:extLst>
                  <a:ext uri="{FF2B5EF4-FFF2-40B4-BE49-F238E27FC236}">
                    <a16:creationId xmlns:a16="http://schemas.microsoft.com/office/drawing/2014/main" id="{6C731278-EACF-2346-8C83-9E44BDEE76EE}"/>
                  </a:ext>
                </a:extLst>
              </p:cNvPr>
              <p:cNvSpPr>
                <a:spLocks noGrp="1" noRot="1" noChangeAspect="1" noMove="1" noResize="1" noEditPoints="1" noAdjustHandles="1" noChangeArrowheads="1" noChangeShapeType="1" noTextEdit="1"/>
              </p:cNvSpPr>
              <p:nvPr>
                <p:ph idx="1"/>
              </p:nvPr>
            </p:nvSpPr>
            <p:spPr>
              <a:xfrm>
                <a:off x="106472" y="858438"/>
                <a:ext cx="8949846" cy="5874301"/>
              </a:xfrm>
              <a:blipFill>
                <a:blip r:embed="rId3"/>
                <a:stretch>
                  <a:fillRect l="-425" t="-432"/>
                </a:stretch>
              </a:blipFill>
            </p:spPr>
            <p:txBody>
              <a:bodyPr/>
              <a:lstStyle/>
              <a:p>
                <a:r>
                  <a:rPr lang="en-US">
                    <a:noFill/>
                  </a:rPr>
                  <a:t> </a:t>
                </a:r>
              </a:p>
            </p:txBody>
          </p:sp>
        </mc:Fallback>
      </mc:AlternateContent>
    </p:spTree>
    <p:extLst>
      <p:ext uri="{BB962C8B-B14F-4D97-AF65-F5344CB8AC3E}">
        <p14:creationId xmlns:p14="http://schemas.microsoft.com/office/powerpoint/2010/main" val="33236180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A4C2-5AF8-CA44-9A2C-4BDE6390A096}"/>
              </a:ext>
            </a:extLst>
          </p:cNvPr>
          <p:cNvSpPr>
            <a:spLocks noGrp="1"/>
          </p:cNvSpPr>
          <p:nvPr>
            <p:ph type="title"/>
          </p:nvPr>
        </p:nvSpPr>
        <p:spPr>
          <a:xfrm>
            <a:off x="457200" y="-21515"/>
            <a:ext cx="8210811" cy="998545"/>
          </a:xfrm>
        </p:spPr>
        <p:txBody>
          <a:bodyPr>
            <a:normAutofit/>
          </a:bodyPr>
          <a:lstStyle/>
          <a:p>
            <a:r>
              <a:rPr lang="en-US" sz="3400" dirty="0"/>
              <a:t>Naive Bayes Classifier 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731278-EACF-2346-8C83-9E44BDEE76EE}"/>
                  </a:ext>
                </a:extLst>
              </p:cNvPr>
              <p:cNvSpPr>
                <a:spLocks noGrp="1"/>
              </p:cNvSpPr>
              <p:nvPr>
                <p:ph idx="1"/>
              </p:nvPr>
            </p:nvSpPr>
            <p:spPr>
              <a:xfrm>
                <a:off x="106472" y="858438"/>
                <a:ext cx="8949846" cy="5874301"/>
              </a:xfrm>
            </p:spPr>
            <p:txBody>
              <a:bodyPr>
                <a:noAutofit/>
              </a:bodyPr>
              <a:lstStyle/>
              <a:p>
                <a:r>
                  <a:rPr lang="en-US" sz="1900" dirty="0"/>
                  <a:t>Let y = target class label and x = feature vector of length D</a:t>
                </a:r>
              </a:p>
              <a:p>
                <a:r>
                  <a:rPr lang="en-US" sz="1900" dirty="0"/>
                  <a:t>Recall for generative classifier, we model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r>
                      <a:rPr lang="en-US" sz="1900" i="1">
                        <a:latin typeface="Cambria Math" panose="02040503050406030204" pitchFamily="18" charset="0"/>
                      </a:rPr>
                      <m:t>=</m:t>
                    </m:r>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e>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m:rPr>
                            <m:nor/>
                          </m:rPr>
                          <a:rPr lang="en-US" sz="1900" dirty="0"/>
                          <m:t>𝛉</m:t>
                        </m:r>
                      </m:e>
                    </m:d>
                  </m:oMath>
                </a14:m>
                <a:endParaRPr lang="en-US" sz="1900" dirty="0"/>
              </a:p>
              <a:p>
                <a:r>
                  <a:rPr lang="en-US" sz="1900" dirty="0"/>
                  <a:t>To define classifier, need to define distributions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oMath>
                </a14:m>
                <a:r>
                  <a:rPr lang="en-US" sz="1900" dirty="0"/>
                  <a:t> and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e>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m:rPr>
                            <m:nor/>
                          </m:rPr>
                          <a:rPr lang="en-US" sz="1900" dirty="0"/>
                          <m:t>𝛉</m:t>
                        </m:r>
                      </m:e>
                    </m:d>
                  </m:oMath>
                </a14:m>
                <a:endParaRPr lang="en-US" sz="1900" dirty="0"/>
              </a:p>
              <a:p>
                <a:r>
                  <a:rPr lang="en-US" sz="1900" dirty="0"/>
                  <a:t>Can split </a:t>
                </a:r>
                <a14:m>
                  <m:oMath xmlns:m="http://schemas.openxmlformats.org/officeDocument/2006/math">
                    <m:r>
                      <m:rPr>
                        <m:nor/>
                      </m:rPr>
                      <a:rPr lang="en-US" sz="1900" dirty="0"/>
                      <m:t>𝛉</m:t>
                    </m:r>
                  </m:oMath>
                </a14:m>
                <a:r>
                  <a:rPr lang="en-US" sz="1900" dirty="0"/>
                  <a:t> into two parts: </a:t>
                </a:r>
                <a14:m>
                  <m:oMath xmlns:m="http://schemas.openxmlformats.org/officeDocument/2006/math">
                    <m:r>
                      <m:rPr>
                        <m:nor/>
                      </m:rPr>
                      <a:rPr lang="en-US" sz="1900" dirty="0"/>
                      <m:t>𝛉</m:t>
                    </m:r>
                    <m:r>
                      <m:rPr>
                        <m:nor/>
                      </m:rPr>
                      <a:rPr lang="en-US" sz="1900" dirty="0"/>
                      <m:t> = {</m:t>
                    </m:r>
                    <m:r>
                      <m:rPr>
                        <m:sty m:val="p"/>
                      </m:rPr>
                      <a:rPr lang="el-GR" sz="1900" i="1" dirty="0">
                        <a:latin typeface="Cambria Math" panose="02040503050406030204" pitchFamily="18" charset="0"/>
                        <a:ea typeface="Cambria Math" panose="02040503050406030204" pitchFamily="18" charset="0"/>
                      </a:rPr>
                      <m:t>λ</m:t>
                    </m:r>
                    <m:r>
                      <m:rPr>
                        <m:nor/>
                      </m:rPr>
                      <a:rPr lang="en-US" sz="1900" dirty="0"/>
                      <m:t>, </m:t>
                    </m:r>
                    <m:r>
                      <m:rPr>
                        <m:sty m:val="p"/>
                      </m:rPr>
                      <a:rPr lang="el-GR" sz="1900" i="1" dirty="0">
                        <a:latin typeface="Cambria Math" panose="02040503050406030204" pitchFamily="18" charset="0"/>
                        <a:ea typeface="Cambria Math" panose="02040503050406030204" pitchFamily="18" charset="0"/>
                      </a:rPr>
                      <m:t>η</m:t>
                    </m:r>
                    <m:r>
                      <m:rPr>
                        <m:nor/>
                      </m:rPr>
                      <a:rPr lang="en-US" sz="1900" dirty="0"/>
                      <m:t>}</m:t>
                    </m:r>
                  </m:oMath>
                </a14:m>
                <a:endParaRPr lang="en-US" sz="1900" dirty="0"/>
              </a:p>
              <a:p>
                <a14:m>
                  <m:oMath xmlns:m="http://schemas.openxmlformats.org/officeDocument/2006/math">
                    <m:r>
                      <m:rPr>
                        <m:sty m:val="p"/>
                      </m:rPr>
                      <a:rPr lang="el-GR" sz="1900" i="1" dirty="0">
                        <a:latin typeface="Cambria Math" panose="02040503050406030204" pitchFamily="18" charset="0"/>
                        <a:ea typeface="Cambria Math" panose="02040503050406030204" pitchFamily="18" charset="0"/>
                      </a:rPr>
                      <m:t>λ</m:t>
                    </m:r>
                    <m:r>
                      <a:rPr lang="el-GR" sz="1900" i="1" dirty="0">
                        <a:latin typeface="Cambria Math" panose="02040503050406030204" pitchFamily="18" charset="0"/>
                        <a:ea typeface="Cambria Math" panose="02040503050406030204" pitchFamily="18" charset="0"/>
                      </a:rPr>
                      <m:t> </m:t>
                    </m:r>
                  </m:oMath>
                </a14:m>
                <a:r>
                  <a:rPr lang="en-US" sz="1900" dirty="0"/>
                  <a:t>are parameters of </a:t>
                </a:r>
                <a:r>
                  <a:rPr lang="en-US" sz="1900" dirty="0">
                    <a:solidFill>
                      <a:srgbClr val="0000FF"/>
                    </a:solidFill>
                  </a:rPr>
                  <a:t>class prior</a:t>
                </a:r>
                <a:r>
                  <a:rPr lang="en-US" sz="1900" dirty="0"/>
                  <a:t>:</a:t>
                </a:r>
                <a:r>
                  <a:rPr lang="en-US" sz="1900" dirty="0">
                    <a:solidFill>
                      <a:srgbClr val="0000FF"/>
                    </a:solidFill>
                  </a:rPr>
                  <a:t>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oMath>
                </a14:m>
                <a:r>
                  <a:rPr lang="en-US" sz="1900" dirty="0"/>
                  <a:t> =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sty m:val="p"/>
                          </m:rPr>
                          <a:rPr lang="el-GR" sz="1900" i="1" dirty="0">
                            <a:latin typeface="Cambria Math" panose="02040503050406030204" pitchFamily="18" charset="0"/>
                            <a:ea typeface="Cambria Math" panose="02040503050406030204" pitchFamily="18" charset="0"/>
                          </a:rPr>
                          <m:t>λ</m:t>
                        </m:r>
                      </m:e>
                    </m:d>
                  </m:oMath>
                </a14:m>
                <a:r>
                  <a:rPr lang="en-US" sz="1900" dirty="0"/>
                  <a:t> </a:t>
                </a:r>
              </a:p>
              <a:p>
                <a:pPr lvl="1"/>
                <a:r>
                  <a:rPr lang="en-US" sz="1900" dirty="0"/>
                  <a:t>For classification, y is by definition discrete (and if y is single variable), then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sty m:val="p"/>
                          </m:rPr>
                          <a:rPr lang="el-GR" sz="1900" i="1" dirty="0">
                            <a:latin typeface="Cambria Math" panose="02040503050406030204" pitchFamily="18" charset="0"/>
                            <a:ea typeface="Cambria Math" panose="02040503050406030204" pitchFamily="18" charset="0"/>
                          </a:rPr>
                          <m:t>λ</m:t>
                        </m:r>
                      </m:e>
                    </m:d>
                  </m:oMath>
                </a14:m>
                <a:r>
                  <a:rPr lang="en-US" sz="1900" dirty="0"/>
                  <a:t> has to be a categorical distribution</a:t>
                </a:r>
              </a:p>
              <a:p>
                <a:pPr lvl="1"/>
                <a:r>
                  <a:rPr lang="en-US" sz="1900" dirty="0"/>
                  <a:t>Intuitively, class prior specifies frequency of a class (e.g., how often a chair appears in Facebook photos)</a:t>
                </a:r>
              </a:p>
              <a:p>
                <a:pPr marL="400050"/>
                <a14:m>
                  <m:oMath xmlns:m="http://schemas.openxmlformats.org/officeDocument/2006/math">
                    <m:r>
                      <m:rPr>
                        <m:sty m:val="p"/>
                      </m:rPr>
                      <a:rPr lang="el-GR" sz="1900" i="1" dirty="0">
                        <a:latin typeface="Cambria Math" panose="02040503050406030204" pitchFamily="18" charset="0"/>
                        <a:ea typeface="Cambria Math" panose="02040503050406030204" pitchFamily="18" charset="0"/>
                      </a:rPr>
                      <m:t>η</m:t>
                    </m:r>
                  </m:oMath>
                </a14:m>
                <a:r>
                  <a:rPr lang="en-US" sz="1900" dirty="0"/>
                  <a:t> are parameters of </a:t>
                </a:r>
                <a:r>
                  <a:rPr lang="en-US" sz="1900" dirty="0">
                    <a:solidFill>
                      <a:srgbClr val="0000FF"/>
                    </a:solidFill>
                  </a:rPr>
                  <a:t>feature likelihood</a:t>
                </a:r>
                <a:r>
                  <a:rPr lang="en-US" sz="1900" dirty="0"/>
                  <a:t>:</a:t>
                </a:r>
                <a:r>
                  <a:rPr lang="en-US" sz="1900" dirty="0">
                    <a:solidFill>
                      <a:srgbClr val="0000FF"/>
                    </a:solidFill>
                  </a:rPr>
                  <a:t>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 </m:t>
                        </m:r>
                        <m:r>
                          <a:rPr lang="en-US" sz="1900" i="1">
                            <a:latin typeface="Cambria Math" panose="02040503050406030204" pitchFamily="18" charset="0"/>
                          </a:rPr>
                          <m:t>𝑦</m:t>
                        </m:r>
                        <m:r>
                          <a:rPr lang="en-US" sz="1900" i="1">
                            <a:latin typeface="Cambria Math" panose="02040503050406030204" pitchFamily="18" charset="0"/>
                          </a:rPr>
                          <m:t>, </m:t>
                        </m:r>
                        <m:r>
                          <m:rPr>
                            <m:nor/>
                          </m:rPr>
                          <a:rPr lang="en-US" sz="1900" dirty="0"/>
                          <m:t>𝛉</m:t>
                        </m:r>
                      </m:e>
                    </m:d>
                  </m:oMath>
                </a14:m>
                <a:r>
                  <a:rPr lang="en-US" sz="1900" dirty="0"/>
                  <a:t> =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 </m:t>
                        </m:r>
                        <m:r>
                          <a:rPr lang="en-US" sz="1900" i="1">
                            <a:latin typeface="Cambria Math" panose="02040503050406030204" pitchFamily="18" charset="0"/>
                          </a:rPr>
                          <m:t>𝑦</m:t>
                        </m:r>
                        <m:r>
                          <a:rPr lang="en-US" sz="1900" i="1">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e>
                    </m:d>
                  </m:oMath>
                </a14:m>
                <a:endParaRPr lang="en-US" sz="1900" dirty="0"/>
              </a:p>
              <a:p>
                <a:pPr lvl="1"/>
                <a:r>
                  <a:rPr lang="en-US" sz="1900" dirty="0"/>
                  <a:t>Modeling aspect comes from specifying the feature likelihood</a:t>
                </a:r>
              </a:p>
              <a:p>
                <a:pPr lvl="1"/>
                <a:r>
                  <a:rPr lang="en-US" sz="1900" dirty="0"/>
                  <a:t>Intuitively, feature likelihood is saying that given the data point comes from class label c (e.g., chair), what is pdf of the features x?</a:t>
                </a:r>
              </a:p>
              <a:p>
                <a:pPr lvl="1"/>
                <a:r>
                  <a:rPr lang="en-US" sz="1900" dirty="0"/>
                  <a:t>Let </a:t>
                </a:r>
                <a:r>
                  <a:rPr lang="en-US" sz="1900" dirty="0" err="1"/>
                  <a:t>x</a:t>
                </a:r>
                <a:r>
                  <a:rPr lang="en-US" sz="1900" baseline="-25000" dirty="0" err="1"/>
                  <a:t>j</a:t>
                </a:r>
                <a:r>
                  <a:rPr lang="en-US" sz="1900" dirty="0"/>
                  <a:t> be j-</a:t>
                </a:r>
                <a:r>
                  <a:rPr lang="en-US" sz="1900" dirty="0" err="1"/>
                  <a:t>th</a:t>
                </a:r>
                <a:r>
                  <a:rPr lang="en-US" sz="1900" dirty="0"/>
                  <a:t> feature of x</a:t>
                </a:r>
              </a:p>
              <a:p>
                <a:pPr lvl="1"/>
                <a:r>
                  <a:rPr lang="en-US" sz="1900" dirty="0"/>
                  <a:t>Naive Bayes Classifier assumes features are conditionally independent given class label: </a:t>
                </a:r>
                <a14:m>
                  <m:oMath xmlns:m="http://schemas.openxmlformats.org/officeDocument/2006/math">
                    <m:r>
                      <a:rPr lang="en-US" sz="1900" b="0" i="1" smtClean="0">
                        <a:latin typeface="Cambria Math" panose="02040503050406030204" pitchFamily="18" charset="0"/>
                      </a:rPr>
                      <m:t>𝑝</m:t>
                    </m:r>
                    <m:d>
                      <m:dPr>
                        <m:endChr m:val="|"/>
                        <m:ctrlPr>
                          <a:rPr lang="en-US" sz="1900" b="0" i="1" smtClean="0">
                            <a:latin typeface="Cambria Math" panose="02040503050406030204" pitchFamily="18" charset="0"/>
                          </a:rPr>
                        </m:ctrlPr>
                      </m:dPr>
                      <m:e>
                        <m:r>
                          <a:rPr lang="en-US" sz="1900" b="0" i="1" smtClean="0">
                            <a:latin typeface="Cambria Math" panose="02040503050406030204" pitchFamily="18" charset="0"/>
                          </a:rPr>
                          <m:t>𝑥</m:t>
                        </m:r>
                        <m:r>
                          <a:rPr lang="en-US" sz="1900" b="0" i="1" smtClean="0">
                            <a:latin typeface="Cambria Math" panose="02040503050406030204" pitchFamily="18" charset="0"/>
                          </a:rPr>
                          <m:t> </m:t>
                        </m:r>
                      </m:e>
                    </m:d>
                    <m:r>
                      <a:rPr lang="en-US" sz="1900" b="0" i="1" smtClean="0">
                        <a:latin typeface="Cambria Math" panose="02040503050406030204" pitchFamily="18" charset="0"/>
                      </a:rPr>
                      <m:t> </m:t>
                    </m:r>
                    <m:r>
                      <a:rPr lang="en-US" sz="1900" b="0" i="1" smtClean="0">
                        <a:latin typeface="Cambria Math" panose="02040503050406030204" pitchFamily="18" charset="0"/>
                      </a:rPr>
                      <m:t>𝑦</m:t>
                    </m:r>
                    <m:r>
                      <a:rPr lang="en-US" sz="1900" b="0" i="1" smtClean="0">
                        <a:latin typeface="Cambria Math" panose="02040503050406030204" pitchFamily="18" charset="0"/>
                      </a:rPr>
                      <m:t>=</m:t>
                    </m:r>
                    <m:r>
                      <a:rPr lang="en-US" sz="1900" b="0" i="1" smtClean="0">
                        <a:latin typeface="Cambria Math" panose="02040503050406030204" pitchFamily="18" charset="0"/>
                      </a:rPr>
                      <m:t>𝑐</m:t>
                    </m:r>
                    <m:r>
                      <a:rPr lang="en-US" sz="1900" b="0" i="1" smtClean="0">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r>
                      <m:rPr>
                        <m:nor/>
                      </m:rPr>
                      <a:rPr lang="en-US" sz="1900" b="0" i="0" dirty="0" smtClean="0"/>
                      <m:t>) = </m:t>
                    </m:r>
                    <m:nary>
                      <m:naryPr>
                        <m:chr m:val="∏"/>
                        <m:ctrlPr>
                          <a:rPr lang="en-US" sz="1900" b="0" i="1" dirty="0" smtClean="0">
                            <a:latin typeface="Cambria Math" panose="02040503050406030204" pitchFamily="18" charset="0"/>
                          </a:rPr>
                        </m:ctrlPr>
                      </m:naryPr>
                      <m:sub>
                        <m:r>
                          <m:rPr>
                            <m:brk m:alnAt="23"/>
                          </m:rPr>
                          <a:rPr lang="en-US" sz="1900" b="0" i="1" dirty="0" smtClean="0">
                            <a:latin typeface="Cambria Math" panose="02040503050406030204" pitchFamily="18" charset="0"/>
                          </a:rPr>
                          <m:t>𝑗</m:t>
                        </m:r>
                        <m:r>
                          <a:rPr lang="en-US" sz="1900" b="0" i="1" dirty="0" smtClean="0">
                            <a:latin typeface="Cambria Math" panose="02040503050406030204" pitchFamily="18" charset="0"/>
                          </a:rPr>
                          <m:t>=1</m:t>
                        </m:r>
                      </m:sub>
                      <m:sup>
                        <m:r>
                          <a:rPr lang="en-US" sz="1900" b="0" i="1" dirty="0" smtClean="0">
                            <a:latin typeface="Cambria Math" panose="02040503050406030204" pitchFamily="18" charset="0"/>
                          </a:rPr>
                          <m:t>𝐷</m:t>
                        </m:r>
                      </m:sup>
                      <m:e>
                        <m:r>
                          <a:rPr lang="en-US" sz="1900" b="0" i="1" dirty="0" smtClean="0">
                            <a:latin typeface="Cambria Math" panose="02040503050406030204" pitchFamily="18" charset="0"/>
                          </a:rPr>
                          <m:t>𝑝</m:t>
                        </m:r>
                        <m:d>
                          <m:dPr>
                            <m:endChr m:val="|"/>
                            <m:ctrlPr>
                              <a:rPr lang="en-US" sz="1900" b="0" i="1" dirty="0" smtClean="0">
                                <a:latin typeface="Cambria Math" panose="02040503050406030204" pitchFamily="18" charset="0"/>
                              </a:rPr>
                            </m:ctrlPr>
                          </m:dPr>
                          <m:e>
                            <m:r>
                              <a:rPr lang="en-US" sz="1900" b="0" i="1" dirty="0" smtClean="0">
                                <a:latin typeface="Cambria Math" panose="02040503050406030204" pitchFamily="18" charset="0"/>
                              </a:rPr>
                              <m:t>𝑥</m:t>
                            </m:r>
                            <m:r>
                              <a:rPr lang="en-US" sz="1900" b="0" i="1" baseline="-25000" dirty="0" smtClean="0">
                                <a:latin typeface="Cambria Math" panose="02040503050406030204" pitchFamily="18" charset="0"/>
                              </a:rPr>
                              <m:t>𝑗</m:t>
                            </m:r>
                            <m:r>
                              <a:rPr lang="en-US" sz="1900" b="0" i="1" dirty="0" smtClean="0">
                                <a:latin typeface="Cambria Math" panose="02040503050406030204" pitchFamily="18" charset="0"/>
                              </a:rPr>
                              <m:t> </m:t>
                            </m:r>
                          </m:e>
                        </m:d>
                        <m:r>
                          <a:rPr lang="en-US" sz="1900" b="0" i="1" dirty="0" smtClean="0">
                            <a:latin typeface="Cambria Math" panose="02040503050406030204" pitchFamily="18" charset="0"/>
                          </a:rPr>
                          <m:t>𝑦</m:t>
                        </m:r>
                        <m:r>
                          <a:rPr lang="en-US" sz="1900" b="0" i="1" dirty="0" smtClean="0">
                            <a:latin typeface="Cambria Math" panose="02040503050406030204" pitchFamily="18" charset="0"/>
                          </a:rPr>
                          <m:t>=</m:t>
                        </m:r>
                        <m:r>
                          <a:rPr lang="en-US" sz="1900" b="0" i="1" dirty="0" smtClean="0">
                            <a:latin typeface="Cambria Math" panose="02040503050406030204" pitchFamily="18" charset="0"/>
                          </a:rPr>
                          <m:t>𝑐</m:t>
                        </m:r>
                        <m:r>
                          <a:rPr lang="en-US" sz="1900" b="0" i="1" dirty="0" smtClean="0">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r>
                          <a:rPr lang="en-US" sz="1900" b="0" i="1" dirty="0" smtClean="0">
                            <a:latin typeface="Cambria Math" panose="02040503050406030204" pitchFamily="18" charset="0"/>
                          </a:rPr>
                          <m:t>)</m:t>
                        </m:r>
                      </m:e>
                    </m:nary>
                  </m:oMath>
                </a14:m>
                <a:endParaRPr lang="en-US" sz="1900" dirty="0"/>
              </a:p>
            </p:txBody>
          </p:sp>
        </mc:Choice>
        <mc:Fallback xmlns="">
          <p:sp>
            <p:nvSpPr>
              <p:cNvPr id="3" name="Content Placeholder 2">
                <a:extLst>
                  <a:ext uri="{FF2B5EF4-FFF2-40B4-BE49-F238E27FC236}">
                    <a16:creationId xmlns:a16="http://schemas.microsoft.com/office/drawing/2014/main" id="{6C731278-EACF-2346-8C83-9E44BDEE76EE}"/>
                  </a:ext>
                </a:extLst>
              </p:cNvPr>
              <p:cNvSpPr>
                <a:spLocks noGrp="1" noRot="1" noChangeAspect="1" noMove="1" noResize="1" noEditPoints="1" noAdjustHandles="1" noChangeArrowheads="1" noChangeShapeType="1" noTextEdit="1"/>
              </p:cNvSpPr>
              <p:nvPr>
                <p:ph idx="1"/>
              </p:nvPr>
            </p:nvSpPr>
            <p:spPr>
              <a:xfrm>
                <a:off x="106472" y="858438"/>
                <a:ext cx="8949846" cy="5874301"/>
              </a:xfrm>
              <a:blipFill>
                <a:blip r:embed="rId3"/>
                <a:stretch>
                  <a:fillRect l="-425" t="-432" r="-283" b="-3240"/>
                </a:stretch>
              </a:blipFill>
            </p:spPr>
            <p:txBody>
              <a:bodyPr/>
              <a:lstStyle/>
              <a:p>
                <a:r>
                  <a:rPr lang="en-US">
                    <a:noFill/>
                  </a:rPr>
                  <a:t> </a:t>
                </a:r>
              </a:p>
            </p:txBody>
          </p:sp>
        </mc:Fallback>
      </mc:AlternateContent>
    </p:spTree>
    <p:extLst>
      <p:ext uri="{BB962C8B-B14F-4D97-AF65-F5344CB8AC3E}">
        <p14:creationId xmlns:p14="http://schemas.microsoft.com/office/powerpoint/2010/main" val="3939340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A4C2-5AF8-CA44-9A2C-4BDE6390A096}"/>
              </a:ext>
            </a:extLst>
          </p:cNvPr>
          <p:cNvSpPr>
            <a:spLocks noGrp="1"/>
          </p:cNvSpPr>
          <p:nvPr>
            <p:ph type="title"/>
          </p:nvPr>
        </p:nvSpPr>
        <p:spPr>
          <a:xfrm>
            <a:off x="457200" y="-21515"/>
            <a:ext cx="8210811" cy="998545"/>
          </a:xfrm>
        </p:spPr>
        <p:txBody>
          <a:bodyPr>
            <a:normAutofit/>
          </a:bodyPr>
          <a:lstStyle/>
          <a:p>
            <a:r>
              <a:rPr lang="en-US" sz="3400" dirty="0"/>
              <a:t>Naive Bayes Classifier 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731278-EACF-2346-8C83-9E44BDEE76EE}"/>
                  </a:ext>
                </a:extLst>
              </p:cNvPr>
              <p:cNvSpPr>
                <a:spLocks noGrp="1"/>
              </p:cNvSpPr>
              <p:nvPr>
                <p:ph idx="1"/>
              </p:nvPr>
            </p:nvSpPr>
            <p:spPr>
              <a:xfrm>
                <a:off x="106472" y="858438"/>
                <a:ext cx="8949846" cy="5874301"/>
              </a:xfrm>
            </p:spPr>
            <p:txBody>
              <a:bodyPr>
                <a:noAutofit/>
              </a:bodyPr>
              <a:lstStyle/>
              <a:p>
                <a:r>
                  <a:rPr lang="en-US" sz="1900" dirty="0"/>
                  <a:t>Let y = target class label and x = feature vector of length D</a:t>
                </a:r>
              </a:p>
              <a:p>
                <a:r>
                  <a:rPr lang="en-US" sz="1900" dirty="0"/>
                  <a:t>Recall for generative classifier, we model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r>
                      <a:rPr lang="en-US" sz="1900" i="1">
                        <a:latin typeface="Cambria Math" panose="02040503050406030204" pitchFamily="18" charset="0"/>
                      </a:rPr>
                      <m:t>=</m:t>
                    </m:r>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e>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m:rPr>
                            <m:nor/>
                          </m:rPr>
                          <a:rPr lang="en-US" sz="1900" dirty="0"/>
                          <m:t>𝛉</m:t>
                        </m:r>
                      </m:e>
                    </m:d>
                  </m:oMath>
                </a14:m>
                <a:endParaRPr lang="en-US" sz="1900" dirty="0"/>
              </a:p>
              <a:p>
                <a:r>
                  <a:rPr lang="en-US" sz="1900" dirty="0"/>
                  <a:t>To define classifier, need to define distributions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oMath>
                </a14:m>
                <a:r>
                  <a:rPr lang="en-US" sz="1900" dirty="0"/>
                  <a:t> and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e>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m:rPr>
                            <m:nor/>
                          </m:rPr>
                          <a:rPr lang="en-US" sz="1900" dirty="0"/>
                          <m:t>𝛉</m:t>
                        </m:r>
                      </m:e>
                    </m:d>
                  </m:oMath>
                </a14:m>
                <a:endParaRPr lang="en-US" sz="1900" dirty="0"/>
              </a:p>
              <a:p>
                <a:r>
                  <a:rPr lang="en-US" sz="1900" dirty="0"/>
                  <a:t>Can split </a:t>
                </a:r>
                <a14:m>
                  <m:oMath xmlns:m="http://schemas.openxmlformats.org/officeDocument/2006/math">
                    <m:r>
                      <m:rPr>
                        <m:nor/>
                      </m:rPr>
                      <a:rPr lang="en-US" sz="1900" dirty="0"/>
                      <m:t>𝛉</m:t>
                    </m:r>
                  </m:oMath>
                </a14:m>
                <a:r>
                  <a:rPr lang="en-US" sz="1900" dirty="0"/>
                  <a:t> into two parts: </a:t>
                </a:r>
                <a14:m>
                  <m:oMath xmlns:m="http://schemas.openxmlformats.org/officeDocument/2006/math">
                    <m:r>
                      <m:rPr>
                        <m:nor/>
                      </m:rPr>
                      <a:rPr lang="en-US" sz="1900" dirty="0"/>
                      <m:t>𝛉</m:t>
                    </m:r>
                    <m:r>
                      <m:rPr>
                        <m:nor/>
                      </m:rPr>
                      <a:rPr lang="en-US" sz="1900" dirty="0"/>
                      <m:t> = {</m:t>
                    </m:r>
                    <m:r>
                      <m:rPr>
                        <m:sty m:val="p"/>
                      </m:rPr>
                      <a:rPr lang="el-GR" sz="1900" i="1" dirty="0">
                        <a:latin typeface="Cambria Math" panose="02040503050406030204" pitchFamily="18" charset="0"/>
                        <a:ea typeface="Cambria Math" panose="02040503050406030204" pitchFamily="18" charset="0"/>
                      </a:rPr>
                      <m:t>λ</m:t>
                    </m:r>
                    <m:r>
                      <m:rPr>
                        <m:nor/>
                      </m:rPr>
                      <a:rPr lang="en-US" sz="1900" dirty="0"/>
                      <m:t>, </m:t>
                    </m:r>
                    <m:r>
                      <m:rPr>
                        <m:sty m:val="p"/>
                      </m:rPr>
                      <a:rPr lang="el-GR" sz="1900" i="1" dirty="0">
                        <a:latin typeface="Cambria Math" panose="02040503050406030204" pitchFamily="18" charset="0"/>
                        <a:ea typeface="Cambria Math" panose="02040503050406030204" pitchFamily="18" charset="0"/>
                      </a:rPr>
                      <m:t>η</m:t>
                    </m:r>
                    <m:r>
                      <m:rPr>
                        <m:nor/>
                      </m:rPr>
                      <a:rPr lang="en-US" sz="1900" dirty="0"/>
                      <m:t>}</m:t>
                    </m:r>
                  </m:oMath>
                </a14:m>
                <a:endParaRPr lang="en-US" sz="1900" dirty="0"/>
              </a:p>
              <a:p>
                <a14:m>
                  <m:oMath xmlns:m="http://schemas.openxmlformats.org/officeDocument/2006/math">
                    <m:r>
                      <m:rPr>
                        <m:sty m:val="p"/>
                      </m:rPr>
                      <a:rPr lang="el-GR" sz="1900" i="1" dirty="0">
                        <a:latin typeface="Cambria Math" panose="02040503050406030204" pitchFamily="18" charset="0"/>
                        <a:ea typeface="Cambria Math" panose="02040503050406030204" pitchFamily="18" charset="0"/>
                      </a:rPr>
                      <m:t>λ</m:t>
                    </m:r>
                    <m:r>
                      <a:rPr lang="el-GR" sz="1900" i="1" dirty="0">
                        <a:latin typeface="Cambria Math" panose="02040503050406030204" pitchFamily="18" charset="0"/>
                        <a:ea typeface="Cambria Math" panose="02040503050406030204" pitchFamily="18" charset="0"/>
                      </a:rPr>
                      <m:t> </m:t>
                    </m:r>
                  </m:oMath>
                </a14:m>
                <a:r>
                  <a:rPr lang="en-US" sz="1900" dirty="0"/>
                  <a:t>are parameters of </a:t>
                </a:r>
                <a:r>
                  <a:rPr lang="en-US" sz="1900" dirty="0">
                    <a:solidFill>
                      <a:srgbClr val="0000FF"/>
                    </a:solidFill>
                  </a:rPr>
                  <a:t>class prior</a:t>
                </a:r>
                <a:r>
                  <a:rPr lang="en-US" sz="1900" dirty="0"/>
                  <a:t>:</a:t>
                </a:r>
                <a:r>
                  <a:rPr lang="en-US" sz="1900" dirty="0">
                    <a:solidFill>
                      <a:srgbClr val="0000FF"/>
                    </a:solidFill>
                  </a:rPr>
                  <a:t>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nor/>
                          </m:rPr>
                          <a:rPr lang="en-US" sz="1900" dirty="0"/>
                          <m:t>𝛉</m:t>
                        </m:r>
                      </m:e>
                    </m:d>
                  </m:oMath>
                </a14:m>
                <a:r>
                  <a:rPr lang="en-US" sz="1900" dirty="0"/>
                  <a:t> =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sty m:val="p"/>
                          </m:rPr>
                          <a:rPr lang="el-GR" sz="1900" i="1" dirty="0">
                            <a:latin typeface="Cambria Math" panose="02040503050406030204" pitchFamily="18" charset="0"/>
                            <a:ea typeface="Cambria Math" panose="02040503050406030204" pitchFamily="18" charset="0"/>
                          </a:rPr>
                          <m:t>λ</m:t>
                        </m:r>
                      </m:e>
                    </m:d>
                  </m:oMath>
                </a14:m>
                <a:r>
                  <a:rPr lang="en-US" sz="1900" dirty="0"/>
                  <a:t> </a:t>
                </a:r>
              </a:p>
              <a:p>
                <a:pPr lvl="1"/>
                <a:r>
                  <a:rPr lang="en-US" sz="1900" dirty="0"/>
                  <a:t>For classification, y is by definition discrete (and if y is single variable), then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𝑦</m:t>
                        </m:r>
                        <m:r>
                          <a:rPr lang="en-US" sz="1900" i="1">
                            <a:latin typeface="Cambria Math" panose="02040503050406030204" pitchFamily="18" charset="0"/>
                          </a:rPr>
                          <m:t> | </m:t>
                        </m:r>
                        <m:r>
                          <m:rPr>
                            <m:sty m:val="p"/>
                          </m:rPr>
                          <a:rPr lang="el-GR" sz="1900" i="1" dirty="0">
                            <a:latin typeface="Cambria Math" panose="02040503050406030204" pitchFamily="18" charset="0"/>
                            <a:ea typeface="Cambria Math" panose="02040503050406030204" pitchFamily="18" charset="0"/>
                          </a:rPr>
                          <m:t>λ</m:t>
                        </m:r>
                      </m:e>
                    </m:d>
                  </m:oMath>
                </a14:m>
                <a:r>
                  <a:rPr lang="en-US" sz="1900" dirty="0"/>
                  <a:t> has to be a categorical distribution</a:t>
                </a:r>
              </a:p>
              <a:p>
                <a:pPr lvl="1"/>
                <a:r>
                  <a:rPr lang="en-US" sz="1900" dirty="0"/>
                  <a:t>Intuitively, class prior specifies frequency of a class (e.g., how often a chair appears in Facebook photos)</a:t>
                </a:r>
              </a:p>
              <a:p>
                <a:pPr marL="400050"/>
                <a14:m>
                  <m:oMath xmlns:m="http://schemas.openxmlformats.org/officeDocument/2006/math">
                    <m:r>
                      <m:rPr>
                        <m:sty m:val="p"/>
                      </m:rPr>
                      <a:rPr lang="el-GR" sz="1900" i="1" dirty="0">
                        <a:latin typeface="Cambria Math" panose="02040503050406030204" pitchFamily="18" charset="0"/>
                        <a:ea typeface="Cambria Math" panose="02040503050406030204" pitchFamily="18" charset="0"/>
                      </a:rPr>
                      <m:t>η</m:t>
                    </m:r>
                  </m:oMath>
                </a14:m>
                <a:r>
                  <a:rPr lang="en-US" sz="1900" dirty="0"/>
                  <a:t> are parameters of </a:t>
                </a:r>
                <a:r>
                  <a:rPr lang="en-US" sz="1900" dirty="0">
                    <a:solidFill>
                      <a:srgbClr val="0000FF"/>
                    </a:solidFill>
                  </a:rPr>
                  <a:t>feature likelihood</a:t>
                </a:r>
                <a:r>
                  <a:rPr lang="en-US" sz="1900" dirty="0"/>
                  <a:t>:</a:t>
                </a:r>
                <a:r>
                  <a:rPr lang="en-US" sz="1900" dirty="0">
                    <a:solidFill>
                      <a:srgbClr val="0000FF"/>
                    </a:solidFill>
                  </a:rPr>
                  <a:t>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 </m:t>
                        </m:r>
                        <m:r>
                          <a:rPr lang="en-US" sz="1900" i="1">
                            <a:latin typeface="Cambria Math" panose="02040503050406030204" pitchFamily="18" charset="0"/>
                          </a:rPr>
                          <m:t>𝑦</m:t>
                        </m:r>
                        <m:r>
                          <a:rPr lang="en-US" sz="1900" i="1">
                            <a:latin typeface="Cambria Math" panose="02040503050406030204" pitchFamily="18" charset="0"/>
                          </a:rPr>
                          <m:t>, </m:t>
                        </m:r>
                        <m:r>
                          <m:rPr>
                            <m:nor/>
                          </m:rPr>
                          <a:rPr lang="en-US" sz="1900" dirty="0"/>
                          <m:t>𝛉</m:t>
                        </m:r>
                      </m:e>
                    </m:d>
                  </m:oMath>
                </a14:m>
                <a:r>
                  <a:rPr lang="en-US" sz="1900" dirty="0"/>
                  <a:t> = </a:t>
                </a:r>
                <a14:m>
                  <m:oMath xmlns:m="http://schemas.openxmlformats.org/officeDocument/2006/math">
                    <m:r>
                      <a:rPr lang="en-US" sz="1900" i="1">
                        <a:latin typeface="Cambria Math" panose="02040503050406030204" pitchFamily="18" charset="0"/>
                      </a:rPr>
                      <m:t>𝑝</m:t>
                    </m:r>
                    <m:d>
                      <m:dPr>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 </m:t>
                        </m:r>
                        <m:r>
                          <a:rPr lang="en-US" sz="1900" i="1">
                            <a:latin typeface="Cambria Math" panose="02040503050406030204" pitchFamily="18" charset="0"/>
                          </a:rPr>
                          <m:t>𝑦</m:t>
                        </m:r>
                        <m:r>
                          <a:rPr lang="en-US" sz="1900" i="1">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e>
                    </m:d>
                  </m:oMath>
                </a14:m>
                <a:endParaRPr lang="en-US" sz="1900" dirty="0"/>
              </a:p>
              <a:p>
                <a:pPr lvl="1"/>
                <a:r>
                  <a:rPr lang="en-US" sz="1900" dirty="0"/>
                  <a:t>Modeling aspect comes from specifying the feature likelihood</a:t>
                </a:r>
              </a:p>
              <a:p>
                <a:pPr lvl="1"/>
                <a:r>
                  <a:rPr lang="en-US" sz="1900" dirty="0"/>
                  <a:t>Intuitively, feature likelihood is saying that given the data point comes from class label c (e.g., chair), what is pdf of the features x?</a:t>
                </a:r>
              </a:p>
              <a:p>
                <a:pPr lvl="1"/>
                <a:r>
                  <a:rPr lang="en-US" sz="1900" dirty="0"/>
                  <a:t>Let </a:t>
                </a:r>
                <a:r>
                  <a:rPr lang="en-US" sz="1900" dirty="0" err="1"/>
                  <a:t>x</a:t>
                </a:r>
                <a:r>
                  <a:rPr lang="en-US" sz="1900" baseline="-25000" dirty="0" err="1"/>
                  <a:t>j</a:t>
                </a:r>
                <a:r>
                  <a:rPr lang="en-US" sz="1900" dirty="0"/>
                  <a:t> be j-</a:t>
                </a:r>
                <a:r>
                  <a:rPr lang="en-US" sz="1900" dirty="0" err="1"/>
                  <a:t>th</a:t>
                </a:r>
                <a:r>
                  <a:rPr lang="en-US" sz="1900" dirty="0"/>
                  <a:t> feature of x</a:t>
                </a:r>
              </a:p>
              <a:p>
                <a:pPr lvl="1"/>
                <a:r>
                  <a:rPr lang="en-US" sz="1900" dirty="0"/>
                  <a:t>Naive Bayes Classifier assumes features are conditionally independent given class label: </a:t>
                </a:r>
                <a14:m>
                  <m:oMath xmlns:m="http://schemas.openxmlformats.org/officeDocument/2006/math">
                    <m:r>
                      <a:rPr lang="en-US" sz="1900" b="0" i="1" smtClean="0">
                        <a:latin typeface="Cambria Math" panose="02040503050406030204" pitchFamily="18" charset="0"/>
                      </a:rPr>
                      <m:t>𝑝</m:t>
                    </m:r>
                    <m:d>
                      <m:dPr>
                        <m:endChr m:val="|"/>
                        <m:ctrlPr>
                          <a:rPr lang="en-US" sz="1900" b="0" i="1" smtClean="0">
                            <a:latin typeface="Cambria Math" panose="02040503050406030204" pitchFamily="18" charset="0"/>
                          </a:rPr>
                        </m:ctrlPr>
                      </m:dPr>
                      <m:e>
                        <m:r>
                          <a:rPr lang="en-US" sz="1900" b="0" i="1" smtClean="0">
                            <a:latin typeface="Cambria Math" panose="02040503050406030204" pitchFamily="18" charset="0"/>
                          </a:rPr>
                          <m:t>𝑥</m:t>
                        </m:r>
                        <m:r>
                          <a:rPr lang="en-US" sz="1900" b="0" i="1" smtClean="0">
                            <a:latin typeface="Cambria Math" panose="02040503050406030204" pitchFamily="18" charset="0"/>
                          </a:rPr>
                          <m:t> </m:t>
                        </m:r>
                      </m:e>
                    </m:d>
                    <m:r>
                      <a:rPr lang="en-US" sz="1900" b="0" i="1" smtClean="0">
                        <a:latin typeface="Cambria Math" panose="02040503050406030204" pitchFamily="18" charset="0"/>
                      </a:rPr>
                      <m:t> </m:t>
                    </m:r>
                    <m:r>
                      <a:rPr lang="en-US" sz="1900" b="0" i="1" smtClean="0">
                        <a:latin typeface="Cambria Math" panose="02040503050406030204" pitchFamily="18" charset="0"/>
                      </a:rPr>
                      <m:t>𝑦</m:t>
                    </m:r>
                    <m:r>
                      <a:rPr lang="en-US" sz="1900" b="0" i="1" smtClean="0">
                        <a:latin typeface="Cambria Math" panose="02040503050406030204" pitchFamily="18" charset="0"/>
                      </a:rPr>
                      <m:t>=</m:t>
                    </m:r>
                    <m:r>
                      <a:rPr lang="en-US" sz="1900" b="0" i="1" smtClean="0">
                        <a:latin typeface="Cambria Math" panose="02040503050406030204" pitchFamily="18" charset="0"/>
                      </a:rPr>
                      <m:t>𝑐</m:t>
                    </m:r>
                    <m:r>
                      <a:rPr lang="en-US" sz="1900" b="0" i="1" smtClean="0">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r>
                      <m:rPr>
                        <m:nor/>
                      </m:rPr>
                      <a:rPr lang="en-US" sz="1900" b="0" i="0" dirty="0" smtClean="0"/>
                      <m:t>) = </m:t>
                    </m:r>
                    <m:nary>
                      <m:naryPr>
                        <m:chr m:val="∏"/>
                        <m:ctrlPr>
                          <a:rPr lang="en-US" sz="1900" b="0" i="1" dirty="0" smtClean="0">
                            <a:latin typeface="Cambria Math" panose="02040503050406030204" pitchFamily="18" charset="0"/>
                          </a:rPr>
                        </m:ctrlPr>
                      </m:naryPr>
                      <m:sub>
                        <m:r>
                          <m:rPr>
                            <m:brk m:alnAt="23"/>
                          </m:rPr>
                          <a:rPr lang="en-US" sz="1900" b="0" i="1" dirty="0" smtClean="0">
                            <a:latin typeface="Cambria Math" panose="02040503050406030204" pitchFamily="18" charset="0"/>
                          </a:rPr>
                          <m:t>𝑗</m:t>
                        </m:r>
                        <m:r>
                          <a:rPr lang="en-US" sz="1900" b="0" i="1" dirty="0" smtClean="0">
                            <a:latin typeface="Cambria Math" panose="02040503050406030204" pitchFamily="18" charset="0"/>
                          </a:rPr>
                          <m:t>=1</m:t>
                        </m:r>
                      </m:sub>
                      <m:sup>
                        <m:r>
                          <a:rPr lang="en-US" sz="1900" b="0" i="1" dirty="0" smtClean="0">
                            <a:latin typeface="Cambria Math" panose="02040503050406030204" pitchFamily="18" charset="0"/>
                          </a:rPr>
                          <m:t>𝐷</m:t>
                        </m:r>
                      </m:sup>
                      <m:e>
                        <m:r>
                          <a:rPr lang="en-US" sz="1900" b="0" i="1" dirty="0" smtClean="0">
                            <a:latin typeface="Cambria Math" panose="02040503050406030204" pitchFamily="18" charset="0"/>
                          </a:rPr>
                          <m:t>𝑝</m:t>
                        </m:r>
                        <m:d>
                          <m:dPr>
                            <m:endChr m:val="|"/>
                            <m:ctrlPr>
                              <a:rPr lang="en-US" sz="1900" b="0" i="1" dirty="0" smtClean="0">
                                <a:latin typeface="Cambria Math" panose="02040503050406030204" pitchFamily="18" charset="0"/>
                              </a:rPr>
                            </m:ctrlPr>
                          </m:dPr>
                          <m:e>
                            <m:r>
                              <a:rPr lang="en-US" sz="1900" b="0" i="1" dirty="0" smtClean="0">
                                <a:latin typeface="Cambria Math" panose="02040503050406030204" pitchFamily="18" charset="0"/>
                              </a:rPr>
                              <m:t>𝑥</m:t>
                            </m:r>
                            <m:r>
                              <a:rPr lang="en-US" sz="1900" b="0" i="1" baseline="-25000" dirty="0" smtClean="0">
                                <a:latin typeface="Cambria Math" panose="02040503050406030204" pitchFamily="18" charset="0"/>
                              </a:rPr>
                              <m:t>𝑗</m:t>
                            </m:r>
                            <m:r>
                              <a:rPr lang="en-US" sz="1900" b="0" i="1" dirty="0" smtClean="0">
                                <a:latin typeface="Cambria Math" panose="02040503050406030204" pitchFamily="18" charset="0"/>
                              </a:rPr>
                              <m:t> </m:t>
                            </m:r>
                          </m:e>
                        </m:d>
                        <m:r>
                          <a:rPr lang="en-US" sz="1900" b="0" i="1" dirty="0" smtClean="0">
                            <a:latin typeface="Cambria Math" panose="02040503050406030204" pitchFamily="18" charset="0"/>
                          </a:rPr>
                          <m:t>𝑦</m:t>
                        </m:r>
                        <m:r>
                          <a:rPr lang="en-US" sz="1900" b="0" i="1" dirty="0" smtClean="0">
                            <a:latin typeface="Cambria Math" panose="02040503050406030204" pitchFamily="18" charset="0"/>
                          </a:rPr>
                          <m:t>=</m:t>
                        </m:r>
                        <m:r>
                          <a:rPr lang="en-US" sz="1900" b="0" i="1" dirty="0" smtClean="0">
                            <a:latin typeface="Cambria Math" panose="02040503050406030204" pitchFamily="18" charset="0"/>
                          </a:rPr>
                          <m:t>𝑐</m:t>
                        </m:r>
                        <m:r>
                          <a:rPr lang="en-US" sz="1900" b="0" i="1" dirty="0" smtClean="0">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r>
                          <a:rPr lang="en-US" sz="1900" b="0" i="1" dirty="0" smtClean="0">
                            <a:latin typeface="Cambria Math" panose="02040503050406030204" pitchFamily="18" charset="0"/>
                          </a:rPr>
                          <m:t>)</m:t>
                        </m:r>
                      </m:e>
                    </m:nary>
                    <m:r>
                      <a:rPr lang="en-US" sz="1900" b="0" i="1" dirty="0" smtClean="0">
                        <a:latin typeface="Cambria Math" panose="02040503050406030204" pitchFamily="18" charset="0"/>
                      </a:rPr>
                      <m:t>= </m:t>
                    </m:r>
                    <m:nary>
                      <m:naryPr>
                        <m:chr m:val="∏"/>
                        <m:ctrlPr>
                          <a:rPr lang="en-US" sz="1900" i="1" dirty="0">
                            <a:latin typeface="Cambria Math" panose="02040503050406030204" pitchFamily="18" charset="0"/>
                          </a:rPr>
                        </m:ctrlPr>
                      </m:naryPr>
                      <m:sub>
                        <m:r>
                          <m:rPr>
                            <m:brk m:alnAt="23"/>
                          </m:rPr>
                          <a:rPr lang="en-US" sz="1900" i="1" dirty="0">
                            <a:latin typeface="Cambria Math" panose="02040503050406030204" pitchFamily="18" charset="0"/>
                          </a:rPr>
                          <m:t>𝑗</m:t>
                        </m:r>
                        <m:r>
                          <a:rPr lang="en-US" sz="1900" i="1" dirty="0">
                            <a:latin typeface="Cambria Math" panose="02040503050406030204" pitchFamily="18" charset="0"/>
                          </a:rPr>
                          <m:t>=1</m:t>
                        </m:r>
                      </m:sub>
                      <m:sup>
                        <m:r>
                          <a:rPr lang="en-US" sz="1900" i="1" dirty="0">
                            <a:latin typeface="Cambria Math" panose="02040503050406030204" pitchFamily="18" charset="0"/>
                          </a:rPr>
                          <m:t>𝐷</m:t>
                        </m:r>
                      </m:sup>
                      <m:e>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𝑗</m:t>
                            </m:r>
                            <m:r>
                              <a:rPr lang="en-US" sz="1900" i="1" dirty="0">
                                <a:latin typeface="Cambria Math" panose="02040503050406030204" pitchFamily="18" charset="0"/>
                              </a:rPr>
                              <m:t> </m:t>
                            </m:r>
                          </m:e>
                        </m:d>
                        <m:sSub>
                          <m:sSubPr>
                            <m:ctrlPr>
                              <a:rPr lang="en-US" sz="1900" i="1" dirty="0" smtClean="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b="0" i="1" dirty="0" smtClean="0">
                                <a:latin typeface="Cambria Math" panose="02040503050406030204" pitchFamily="18" charset="0"/>
                              </a:rPr>
                              <m:t>𝑗𝑐</m:t>
                            </m:r>
                          </m:sub>
                        </m:sSub>
                        <m:r>
                          <a:rPr lang="en-US" sz="1900" i="1" dirty="0">
                            <a:latin typeface="Cambria Math" panose="02040503050406030204" pitchFamily="18" charset="0"/>
                          </a:rPr>
                          <m:t>)</m:t>
                        </m:r>
                      </m:e>
                    </m:nary>
                  </m:oMath>
                </a14:m>
                <a:r>
                  <a:rPr lang="en-US" sz="1900" dirty="0"/>
                  <a:t>, where </a:t>
                </a:r>
                <a14:m>
                  <m:oMath xmlns:m="http://schemas.openxmlformats.org/officeDocument/2006/math">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𝑗𝑐</m:t>
                        </m:r>
                      </m:sub>
                    </m:sSub>
                  </m:oMath>
                </a14:m>
                <a:r>
                  <a:rPr lang="en-US" sz="1900" dirty="0"/>
                  <a:t> are the parameters of the pdf of j-</a:t>
                </a:r>
                <a:r>
                  <a:rPr lang="en-US" sz="1900" dirty="0" err="1"/>
                  <a:t>th</a:t>
                </a:r>
                <a:r>
                  <a:rPr lang="en-US" sz="1900" dirty="0"/>
                  <a:t> feature assuming data point from class c</a:t>
                </a:r>
              </a:p>
            </p:txBody>
          </p:sp>
        </mc:Choice>
        <mc:Fallback xmlns="">
          <p:sp>
            <p:nvSpPr>
              <p:cNvPr id="3" name="Content Placeholder 2">
                <a:extLst>
                  <a:ext uri="{FF2B5EF4-FFF2-40B4-BE49-F238E27FC236}">
                    <a16:creationId xmlns:a16="http://schemas.microsoft.com/office/drawing/2014/main" id="{6C731278-EACF-2346-8C83-9E44BDEE76EE}"/>
                  </a:ext>
                </a:extLst>
              </p:cNvPr>
              <p:cNvSpPr>
                <a:spLocks noGrp="1" noRot="1" noChangeAspect="1" noMove="1" noResize="1" noEditPoints="1" noAdjustHandles="1" noChangeArrowheads="1" noChangeShapeType="1" noTextEdit="1"/>
              </p:cNvSpPr>
              <p:nvPr>
                <p:ph idx="1"/>
              </p:nvPr>
            </p:nvSpPr>
            <p:spPr>
              <a:xfrm>
                <a:off x="106472" y="858438"/>
                <a:ext cx="8949846" cy="5874301"/>
              </a:xfrm>
              <a:blipFill>
                <a:blip r:embed="rId3"/>
                <a:stretch>
                  <a:fillRect l="-425" t="-432" r="-283" b="-3240"/>
                </a:stretch>
              </a:blipFill>
            </p:spPr>
            <p:txBody>
              <a:bodyPr/>
              <a:lstStyle/>
              <a:p>
                <a:r>
                  <a:rPr lang="en-US">
                    <a:noFill/>
                  </a:rPr>
                  <a:t> </a:t>
                </a:r>
              </a:p>
            </p:txBody>
          </p:sp>
        </mc:Fallback>
      </mc:AlternateContent>
    </p:spTree>
    <p:extLst>
      <p:ext uri="{BB962C8B-B14F-4D97-AF65-F5344CB8AC3E}">
        <p14:creationId xmlns:p14="http://schemas.microsoft.com/office/powerpoint/2010/main" val="26191436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ED889D-BB69-814F-AA3B-7F1BC0CD0CF9}"/>
                  </a:ext>
                </a:extLst>
              </p:cNvPr>
              <p:cNvSpPr>
                <a:spLocks noGrp="1"/>
              </p:cNvSpPr>
              <p:nvPr>
                <p:ph idx="1"/>
              </p:nvPr>
            </p:nvSpPr>
            <p:spPr>
              <a:xfrm>
                <a:off x="187891" y="861165"/>
                <a:ext cx="8780745" cy="5802681"/>
              </a:xfrm>
            </p:spPr>
            <p:txBody>
              <a:bodyPr>
                <a:noAutofit/>
              </a:bodyPr>
              <a:lstStyle/>
              <a:p>
                <a:r>
                  <a:rPr lang="en-US" sz="1900" dirty="0"/>
                  <a:t>From previous slide: Naive Bayes assumes features are conditionally independent given class label:</a:t>
                </a:r>
                <a14:m>
                  <m:oMath xmlns:m="http://schemas.openxmlformats.org/officeDocument/2006/math">
                    <m:r>
                      <a:rPr lang="en-US" sz="1900" b="0" i="0" smtClean="0">
                        <a:latin typeface="Cambria Math" panose="02040503050406030204" pitchFamily="18" charset="0"/>
                      </a:rPr>
                      <m:t> </m:t>
                    </m:r>
                    <m:r>
                      <a:rPr lang="en-US" sz="1900" i="1">
                        <a:latin typeface="Cambria Math" panose="02040503050406030204" pitchFamily="18" charset="0"/>
                      </a:rPr>
                      <m:t>𝑝</m:t>
                    </m:r>
                    <m:d>
                      <m:dPr>
                        <m:endChr m:val="|"/>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d>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a:rPr lang="en-US" sz="1900" i="1">
                        <a:latin typeface="Cambria Math" panose="02040503050406030204" pitchFamily="18" charset="0"/>
                      </a:rPr>
                      <m:t>𝑐</m:t>
                    </m:r>
                    <m:r>
                      <a:rPr lang="en-US" sz="1900" i="1">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r>
                      <m:rPr>
                        <m:nor/>
                      </m:rPr>
                      <a:rPr lang="en-US" sz="1900" dirty="0"/>
                      <m:t>) = </m:t>
                    </m:r>
                    <m:nary>
                      <m:naryPr>
                        <m:chr m:val="∏"/>
                        <m:ctrlPr>
                          <a:rPr lang="en-US" sz="1900" i="1" dirty="0">
                            <a:latin typeface="Cambria Math" panose="02040503050406030204" pitchFamily="18" charset="0"/>
                          </a:rPr>
                        </m:ctrlPr>
                      </m:naryPr>
                      <m:sub>
                        <m:r>
                          <m:rPr>
                            <m:brk m:alnAt="23"/>
                          </m:rPr>
                          <a:rPr lang="en-US" sz="1900" i="1" dirty="0">
                            <a:latin typeface="Cambria Math" panose="02040503050406030204" pitchFamily="18" charset="0"/>
                          </a:rPr>
                          <m:t>𝑗</m:t>
                        </m:r>
                        <m:r>
                          <a:rPr lang="en-US" sz="1900" i="1" dirty="0">
                            <a:latin typeface="Cambria Math" panose="02040503050406030204" pitchFamily="18" charset="0"/>
                          </a:rPr>
                          <m:t>=1</m:t>
                        </m:r>
                      </m:sub>
                      <m:sup>
                        <m:r>
                          <a:rPr lang="en-US" sz="1900" i="1" dirty="0">
                            <a:latin typeface="Cambria Math" panose="02040503050406030204" pitchFamily="18" charset="0"/>
                          </a:rPr>
                          <m:t>𝐷</m:t>
                        </m:r>
                      </m:sup>
                      <m:e>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𝑗</m:t>
                            </m:r>
                            <m:r>
                              <a:rPr lang="en-US" sz="1900" i="1" dirty="0">
                                <a:latin typeface="Cambria Math" panose="02040503050406030204" pitchFamily="18" charset="0"/>
                              </a:rPr>
                              <m:t> </m:t>
                            </m:r>
                          </m:e>
                        </m:d>
                        <m:r>
                          <a:rPr lang="en-US" sz="1900" i="1" dirty="0">
                            <a:latin typeface="Cambria Math" panose="02040503050406030204" pitchFamily="18" charset="0"/>
                          </a:rPr>
                          <m:t>𝑦</m:t>
                        </m:r>
                        <m:r>
                          <a:rPr lang="en-US" sz="1900" i="1" dirty="0">
                            <a:latin typeface="Cambria Math" panose="02040503050406030204" pitchFamily="18" charset="0"/>
                          </a:rPr>
                          <m:t>=</m:t>
                        </m:r>
                        <m:r>
                          <a:rPr lang="en-US" sz="1900" i="1" dirty="0">
                            <a:latin typeface="Cambria Math" panose="02040503050406030204" pitchFamily="18" charset="0"/>
                          </a:rPr>
                          <m:t>𝑐</m:t>
                        </m:r>
                        <m:r>
                          <a:rPr lang="en-US" sz="1900" i="1" dirty="0">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r>
                          <a:rPr lang="en-US" sz="1900" i="1" dirty="0">
                            <a:latin typeface="Cambria Math" panose="02040503050406030204" pitchFamily="18" charset="0"/>
                          </a:rPr>
                          <m:t>)</m:t>
                        </m:r>
                      </m:e>
                    </m:nary>
                    <m:r>
                      <a:rPr lang="en-US" sz="1900" i="1" dirty="0">
                        <a:latin typeface="Cambria Math" panose="02040503050406030204" pitchFamily="18" charset="0"/>
                      </a:rPr>
                      <m:t>= </m:t>
                    </m:r>
                    <m:nary>
                      <m:naryPr>
                        <m:chr m:val="∏"/>
                        <m:ctrlPr>
                          <a:rPr lang="en-US" sz="1900" i="1" dirty="0">
                            <a:latin typeface="Cambria Math" panose="02040503050406030204" pitchFamily="18" charset="0"/>
                          </a:rPr>
                        </m:ctrlPr>
                      </m:naryPr>
                      <m:sub>
                        <m:r>
                          <m:rPr>
                            <m:brk m:alnAt="23"/>
                          </m:rPr>
                          <a:rPr lang="en-US" sz="1900" i="1" dirty="0">
                            <a:latin typeface="Cambria Math" panose="02040503050406030204" pitchFamily="18" charset="0"/>
                          </a:rPr>
                          <m:t>𝑗</m:t>
                        </m:r>
                        <m:r>
                          <a:rPr lang="en-US" sz="1900" i="1" dirty="0">
                            <a:latin typeface="Cambria Math" panose="02040503050406030204" pitchFamily="18" charset="0"/>
                          </a:rPr>
                          <m:t>=1</m:t>
                        </m:r>
                      </m:sub>
                      <m:sup>
                        <m:r>
                          <a:rPr lang="en-US" sz="1900" i="1" dirty="0">
                            <a:latin typeface="Cambria Math" panose="02040503050406030204" pitchFamily="18" charset="0"/>
                          </a:rPr>
                          <m:t>𝐷</m:t>
                        </m:r>
                      </m:sup>
                      <m:e>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𝑗</m:t>
                            </m:r>
                            <m:r>
                              <a:rPr lang="en-US" sz="1900" i="1" dirty="0">
                                <a:latin typeface="Cambria Math" panose="02040503050406030204" pitchFamily="18" charset="0"/>
                              </a:rPr>
                              <m:t> </m:t>
                            </m:r>
                          </m:e>
                        </m:d>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𝑗𝑐</m:t>
                            </m:r>
                          </m:sub>
                        </m:sSub>
                        <m:r>
                          <a:rPr lang="en-US" sz="1900" i="1" dirty="0">
                            <a:latin typeface="Cambria Math" panose="02040503050406030204" pitchFamily="18" charset="0"/>
                          </a:rPr>
                          <m:t>)</m:t>
                        </m:r>
                      </m:e>
                    </m:nary>
                  </m:oMath>
                </a14:m>
                <a:endParaRPr lang="en-US" sz="1900" dirty="0"/>
              </a:p>
              <a:p>
                <a:endParaRPr lang="en-US" sz="1900" dirty="0"/>
              </a:p>
              <a:p>
                <a:endParaRPr lang="en-US" sz="1900" dirty="0"/>
              </a:p>
            </p:txBody>
          </p:sp>
        </mc:Choice>
        <mc:Fallback xmlns="">
          <p:sp>
            <p:nvSpPr>
              <p:cNvPr id="3" name="Content Placeholder 2">
                <a:extLst>
                  <a:ext uri="{FF2B5EF4-FFF2-40B4-BE49-F238E27FC236}">
                    <a16:creationId xmlns:a16="http://schemas.microsoft.com/office/drawing/2014/main" id="{6CED889D-BB69-814F-AA3B-7F1BC0CD0CF9}"/>
                  </a:ext>
                </a:extLst>
              </p:cNvPr>
              <p:cNvSpPr>
                <a:spLocks noGrp="1" noRot="1" noChangeAspect="1" noMove="1" noResize="1" noEditPoints="1" noAdjustHandles="1" noChangeArrowheads="1" noChangeShapeType="1" noTextEdit="1"/>
              </p:cNvSpPr>
              <p:nvPr>
                <p:ph idx="1"/>
              </p:nvPr>
            </p:nvSpPr>
            <p:spPr>
              <a:xfrm>
                <a:off x="187891" y="861165"/>
                <a:ext cx="8780745" cy="5802681"/>
              </a:xfrm>
              <a:blipFill>
                <a:blip r:embed="rId3"/>
                <a:stretch>
                  <a:fillRect l="-434" t="-2183"/>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58C2CE64-D960-CB46-AF88-0C29C662BD37}"/>
              </a:ext>
            </a:extLst>
          </p:cNvPr>
          <p:cNvSpPr>
            <a:spLocks noGrp="1"/>
          </p:cNvSpPr>
          <p:nvPr>
            <p:ph type="title"/>
          </p:nvPr>
        </p:nvSpPr>
        <p:spPr>
          <a:xfrm>
            <a:off x="457199" y="-188825"/>
            <a:ext cx="8423753" cy="1304049"/>
          </a:xfrm>
        </p:spPr>
        <p:txBody>
          <a:bodyPr>
            <a:normAutofit/>
          </a:bodyPr>
          <a:lstStyle/>
          <a:p>
            <a:r>
              <a:rPr lang="en-US" sz="3400" dirty="0"/>
              <a:t>Naive Bayes Classifier II</a:t>
            </a:r>
          </a:p>
        </p:txBody>
      </p:sp>
    </p:spTree>
    <p:extLst>
      <p:ext uri="{BB962C8B-B14F-4D97-AF65-F5344CB8AC3E}">
        <p14:creationId xmlns:p14="http://schemas.microsoft.com/office/powerpoint/2010/main" val="4521122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ED889D-BB69-814F-AA3B-7F1BC0CD0CF9}"/>
                  </a:ext>
                </a:extLst>
              </p:cNvPr>
              <p:cNvSpPr>
                <a:spLocks noGrp="1"/>
              </p:cNvSpPr>
              <p:nvPr>
                <p:ph idx="1"/>
              </p:nvPr>
            </p:nvSpPr>
            <p:spPr>
              <a:xfrm>
                <a:off x="187891" y="861165"/>
                <a:ext cx="8780745" cy="5802681"/>
              </a:xfrm>
            </p:spPr>
            <p:txBody>
              <a:bodyPr>
                <a:noAutofit/>
              </a:bodyPr>
              <a:lstStyle/>
              <a:p>
                <a:r>
                  <a:rPr lang="en-US" sz="1900" dirty="0"/>
                  <a:t>From previous slide: Naive Bayes assumes features are conditionally independent given class label:</a:t>
                </a:r>
                <a14:m>
                  <m:oMath xmlns:m="http://schemas.openxmlformats.org/officeDocument/2006/math">
                    <m:r>
                      <a:rPr lang="en-US" sz="1900" b="0" i="0" smtClean="0">
                        <a:latin typeface="Cambria Math" panose="02040503050406030204" pitchFamily="18" charset="0"/>
                      </a:rPr>
                      <m:t> </m:t>
                    </m:r>
                    <m:r>
                      <a:rPr lang="en-US" sz="1900" i="1">
                        <a:latin typeface="Cambria Math" panose="02040503050406030204" pitchFamily="18" charset="0"/>
                      </a:rPr>
                      <m:t>𝑝</m:t>
                    </m:r>
                    <m:d>
                      <m:dPr>
                        <m:endChr m:val="|"/>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d>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a:rPr lang="en-US" sz="1900" i="1">
                        <a:latin typeface="Cambria Math" panose="02040503050406030204" pitchFamily="18" charset="0"/>
                      </a:rPr>
                      <m:t>𝑐</m:t>
                    </m:r>
                    <m:r>
                      <a:rPr lang="en-US" sz="1900" i="1">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r>
                      <m:rPr>
                        <m:nor/>
                      </m:rPr>
                      <a:rPr lang="en-US" sz="1900" dirty="0"/>
                      <m:t>) = </m:t>
                    </m:r>
                    <m:nary>
                      <m:naryPr>
                        <m:chr m:val="∏"/>
                        <m:ctrlPr>
                          <a:rPr lang="en-US" sz="1900" i="1" dirty="0">
                            <a:latin typeface="Cambria Math" panose="02040503050406030204" pitchFamily="18" charset="0"/>
                          </a:rPr>
                        </m:ctrlPr>
                      </m:naryPr>
                      <m:sub>
                        <m:r>
                          <m:rPr>
                            <m:brk m:alnAt="23"/>
                          </m:rPr>
                          <a:rPr lang="en-US" sz="1900" i="1" dirty="0">
                            <a:latin typeface="Cambria Math" panose="02040503050406030204" pitchFamily="18" charset="0"/>
                          </a:rPr>
                          <m:t>𝑗</m:t>
                        </m:r>
                        <m:r>
                          <a:rPr lang="en-US" sz="1900" i="1" dirty="0">
                            <a:latin typeface="Cambria Math" panose="02040503050406030204" pitchFamily="18" charset="0"/>
                          </a:rPr>
                          <m:t>=1</m:t>
                        </m:r>
                      </m:sub>
                      <m:sup>
                        <m:r>
                          <a:rPr lang="en-US" sz="1900" i="1" dirty="0">
                            <a:latin typeface="Cambria Math" panose="02040503050406030204" pitchFamily="18" charset="0"/>
                          </a:rPr>
                          <m:t>𝐷</m:t>
                        </m:r>
                      </m:sup>
                      <m:e>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𝑗</m:t>
                            </m:r>
                            <m:r>
                              <a:rPr lang="en-US" sz="1900" i="1" dirty="0">
                                <a:latin typeface="Cambria Math" panose="02040503050406030204" pitchFamily="18" charset="0"/>
                              </a:rPr>
                              <m:t> </m:t>
                            </m:r>
                          </m:e>
                        </m:d>
                        <m:r>
                          <a:rPr lang="en-US" sz="1900" i="1" dirty="0">
                            <a:latin typeface="Cambria Math" panose="02040503050406030204" pitchFamily="18" charset="0"/>
                          </a:rPr>
                          <m:t>𝑦</m:t>
                        </m:r>
                        <m:r>
                          <a:rPr lang="en-US" sz="1900" i="1" dirty="0">
                            <a:latin typeface="Cambria Math" panose="02040503050406030204" pitchFamily="18" charset="0"/>
                          </a:rPr>
                          <m:t>=</m:t>
                        </m:r>
                        <m:r>
                          <a:rPr lang="en-US" sz="1900" i="1" dirty="0">
                            <a:latin typeface="Cambria Math" panose="02040503050406030204" pitchFamily="18" charset="0"/>
                          </a:rPr>
                          <m:t>𝑐</m:t>
                        </m:r>
                        <m:r>
                          <a:rPr lang="en-US" sz="1900" i="1" dirty="0">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r>
                          <a:rPr lang="en-US" sz="1900" i="1" dirty="0">
                            <a:latin typeface="Cambria Math" panose="02040503050406030204" pitchFamily="18" charset="0"/>
                          </a:rPr>
                          <m:t>)</m:t>
                        </m:r>
                      </m:e>
                    </m:nary>
                    <m:r>
                      <a:rPr lang="en-US" sz="1900" i="1" dirty="0">
                        <a:latin typeface="Cambria Math" panose="02040503050406030204" pitchFamily="18" charset="0"/>
                      </a:rPr>
                      <m:t>= </m:t>
                    </m:r>
                    <m:nary>
                      <m:naryPr>
                        <m:chr m:val="∏"/>
                        <m:ctrlPr>
                          <a:rPr lang="en-US" sz="1900" i="1" dirty="0">
                            <a:latin typeface="Cambria Math" panose="02040503050406030204" pitchFamily="18" charset="0"/>
                          </a:rPr>
                        </m:ctrlPr>
                      </m:naryPr>
                      <m:sub>
                        <m:r>
                          <m:rPr>
                            <m:brk m:alnAt="23"/>
                          </m:rPr>
                          <a:rPr lang="en-US" sz="1900" i="1" dirty="0">
                            <a:latin typeface="Cambria Math" panose="02040503050406030204" pitchFamily="18" charset="0"/>
                          </a:rPr>
                          <m:t>𝑗</m:t>
                        </m:r>
                        <m:r>
                          <a:rPr lang="en-US" sz="1900" i="1" dirty="0">
                            <a:latin typeface="Cambria Math" panose="02040503050406030204" pitchFamily="18" charset="0"/>
                          </a:rPr>
                          <m:t>=1</m:t>
                        </m:r>
                      </m:sub>
                      <m:sup>
                        <m:r>
                          <a:rPr lang="en-US" sz="1900" i="1" dirty="0">
                            <a:latin typeface="Cambria Math" panose="02040503050406030204" pitchFamily="18" charset="0"/>
                          </a:rPr>
                          <m:t>𝐷</m:t>
                        </m:r>
                      </m:sup>
                      <m:e>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𝑗</m:t>
                            </m:r>
                            <m:r>
                              <a:rPr lang="en-US" sz="1900" i="1" dirty="0">
                                <a:latin typeface="Cambria Math" panose="02040503050406030204" pitchFamily="18" charset="0"/>
                              </a:rPr>
                              <m:t> </m:t>
                            </m:r>
                          </m:e>
                        </m:d>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𝑗𝑐</m:t>
                            </m:r>
                          </m:sub>
                        </m:sSub>
                        <m:r>
                          <a:rPr lang="en-US" sz="1900" i="1" dirty="0">
                            <a:latin typeface="Cambria Math" panose="02040503050406030204" pitchFamily="18" charset="0"/>
                          </a:rPr>
                          <m:t>)</m:t>
                        </m:r>
                      </m:e>
                    </m:nary>
                  </m:oMath>
                </a14:m>
                <a:endParaRPr lang="en-US" sz="1900" dirty="0"/>
              </a:p>
              <a:p>
                <a:r>
                  <a:rPr lang="en-US" sz="1900" dirty="0"/>
                  <a:t>For example, suppose 1st feature </a:t>
                </a:r>
                <a14:m>
                  <m:oMath xmlns:m="http://schemas.openxmlformats.org/officeDocument/2006/math">
                    <m:r>
                      <a:rPr lang="en-US" sz="1900" i="1" dirty="0">
                        <a:latin typeface="Cambria Math" panose="02040503050406030204" pitchFamily="18" charset="0"/>
                      </a:rPr>
                      <m:t>𝑥</m:t>
                    </m:r>
                    <m:r>
                      <a:rPr lang="en-US" sz="1900" i="1" baseline="-25000" dirty="0">
                        <a:latin typeface="Cambria Math" panose="02040503050406030204" pitchFamily="18" charset="0"/>
                      </a:rPr>
                      <m:t>1</m:t>
                    </m:r>
                  </m:oMath>
                </a14:m>
                <a:r>
                  <a:rPr lang="en-US" sz="1900" dirty="0"/>
                  <a:t> is continuous and we model </a:t>
                </a:r>
                <a14:m>
                  <m:oMath xmlns:m="http://schemas.openxmlformats.org/officeDocument/2006/math">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1</m:t>
                        </m:r>
                        <m:r>
                          <a:rPr lang="en-US" sz="1900" i="1" dirty="0">
                            <a:latin typeface="Cambria Math" panose="02040503050406030204" pitchFamily="18" charset="0"/>
                          </a:rPr>
                          <m:t> </m:t>
                        </m:r>
                      </m:e>
                    </m:d>
                    <m:sSub>
                      <m:sSubPr>
                        <m:ctrlPr>
                          <a:rPr lang="en-US" sz="1900" i="1" dirty="0">
                            <a:latin typeface="Cambria Math" panose="02040503050406030204" pitchFamily="18" charset="0"/>
                          </a:rPr>
                        </m:ctrlPr>
                      </m:sSubPr>
                      <m:e>
                        <m:r>
                          <a:rPr lang="en-US" sz="1900" b="0" i="1" dirty="0" smtClean="0">
                            <a:latin typeface="Cambria Math" panose="02040503050406030204" pitchFamily="18" charset="0"/>
                          </a:rPr>
                          <m:t> </m:t>
                        </m:r>
                        <m:r>
                          <m:rPr>
                            <m:sty m:val="p"/>
                          </m:rPr>
                          <a:rPr lang="el-GR" sz="1900" i="1" dirty="0">
                            <a:latin typeface="Cambria Math" panose="02040503050406030204" pitchFamily="18" charset="0"/>
                            <a:ea typeface="Cambria Math" panose="02040503050406030204" pitchFamily="18" charset="0"/>
                          </a:rPr>
                          <m:t>η</m:t>
                        </m:r>
                      </m:e>
                      <m:sub>
                        <m:r>
                          <a:rPr lang="en-US" sz="1900" b="0" i="1" dirty="0" smtClean="0">
                            <a:latin typeface="Cambria Math" panose="02040503050406030204" pitchFamily="18" charset="0"/>
                          </a:rPr>
                          <m:t>1</m:t>
                        </m:r>
                        <m:r>
                          <a:rPr lang="en-US" sz="1900" i="1" dirty="0">
                            <a:latin typeface="Cambria Math" panose="02040503050406030204" pitchFamily="18" charset="0"/>
                          </a:rPr>
                          <m:t>𝑐</m:t>
                        </m:r>
                      </m:sub>
                    </m:sSub>
                    <m:r>
                      <a:rPr lang="en-US" sz="1900" i="1" dirty="0">
                        <a:latin typeface="Cambria Math" panose="02040503050406030204" pitchFamily="18" charset="0"/>
                      </a:rPr>
                      <m:t>)</m:t>
                    </m:r>
                  </m:oMath>
                </a14:m>
                <a:r>
                  <a:rPr lang="en-US" sz="1900" dirty="0"/>
                  <a:t> as Gaussian, then </a:t>
                </a:r>
                <a14:m>
                  <m:oMath xmlns:m="http://schemas.openxmlformats.org/officeDocument/2006/math">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1</m:t>
                        </m:r>
                        <m:r>
                          <a:rPr lang="en-US" sz="1900" i="1" dirty="0">
                            <a:latin typeface="Cambria Math" panose="02040503050406030204" pitchFamily="18" charset="0"/>
                          </a:rPr>
                          <m:t>𝑐</m:t>
                        </m:r>
                      </m:sub>
                    </m:sSub>
                    <m:r>
                      <a:rPr lang="en-US" sz="1900" i="1" dirty="0">
                        <a:latin typeface="Cambria Math" panose="02040503050406030204" pitchFamily="18" charset="0"/>
                      </a:rPr>
                      <m:t>=(</m:t>
                    </m:r>
                    <m:sSub>
                      <m:sSubPr>
                        <m:ctrlPr>
                          <a:rPr lang="en-US" sz="1900" i="1" dirty="0">
                            <a:latin typeface="Cambria Math" panose="02040503050406030204" pitchFamily="18" charset="0"/>
                            <a:ea typeface="Cambria Math" panose="02040503050406030204" pitchFamily="18" charset="0"/>
                          </a:rPr>
                        </m:ctrlPr>
                      </m:sSubPr>
                      <m:e>
                        <m:r>
                          <a:rPr lang="en-US" sz="1900" i="1" dirty="0">
                            <a:latin typeface="Cambria Math" panose="02040503050406030204" pitchFamily="18" charset="0"/>
                            <a:ea typeface="Cambria Math" panose="02040503050406030204" pitchFamily="18" charset="0"/>
                          </a:rPr>
                          <m:t>𝜇</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Sub>
                    <m:r>
                      <a:rPr lang="en-US" sz="1900" i="1" dirty="0">
                        <a:latin typeface="Cambria Math" panose="02040503050406030204" pitchFamily="18" charset="0"/>
                        <a:ea typeface="Cambria Math" panose="02040503050406030204" pitchFamily="18" charset="0"/>
                      </a:rPr>
                      <m:t>,</m:t>
                    </m:r>
                    <m:sSubSup>
                      <m:sSubSupPr>
                        <m:ctrlPr>
                          <a:rPr lang="en-US" sz="1900" i="1" dirty="0">
                            <a:latin typeface="Cambria Math" panose="02040503050406030204" pitchFamily="18" charset="0"/>
                            <a:ea typeface="Cambria Math" panose="02040503050406030204" pitchFamily="18" charset="0"/>
                          </a:rPr>
                        </m:ctrlPr>
                      </m:sSubSupPr>
                      <m:e>
                        <m:r>
                          <a:rPr lang="en-US" sz="1900" i="1" dirty="0">
                            <a:latin typeface="Cambria Math" panose="02040503050406030204" pitchFamily="18" charset="0"/>
                            <a:ea typeface="Cambria Math" panose="02040503050406030204" pitchFamily="18" charset="0"/>
                          </a:rPr>
                          <m:t>𝜎</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up>
                        <m:r>
                          <a:rPr lang="en-US" sz="1900" i="1" dirty="0">
                            <a:latin typeface="Cambria Math" panose="02040503050406030204" pitchFamily="18" charset="0"/>
                            <a:ea typeface="Cambria Math" panose="02040503050406030204" pitchFamily="18" charset="0"/>
                          </a:rPr>
                          <m:t>2</m:t>
                        </m:r>
                      </m:sup>
                    </m:sSubSup>
                    <m:r>
                      <a:rPr lang="en-US" sz="1900" i="1" dirty="0">
                        <a:latin typeface="Cambria Math" panose="02040503050406030204" pitchFamily="18" charset="0"/>
                      </a:rPr>
                      <m:t>) </m:t>
                    </m:r>
                  </m:oMath>
                </a14:m>
                <a:endParaRPr lang="en-US" sz="1900" dirty="0"/>
              </a:p>
              <a:p>
                <a:pPr lvl="1"/>
                <a14:m>
                  <m:oMath xmlns:m="http://schemas.openxmlformats.org/officeDocument/2006/math">
                    <m:sSub>
                      <m:sSubPr>
                        <m:ctrlPr>
                          <a:rPr lang="en-US" sz="1900" i="1" dirty="0">
                            <a:latin typeface="Cambria Math" panose="02040503050406030204" pitchFamily="18" charset="0"/>
                            <a:ea typeface="Cambria Math" panose="02040503050406030204" pitchFamily="18" charset="0"/>
                          </a:rPr>
                        </m:ctrlPr>
                      </m:sSubPr>
                      <m:e>
                        <m:r>
                          <a:rPr lang="en-US" sz="1900" i="1" dirty="0">
                            <a:latin typeface="Cambria Math" panose="02040503050406030204" pitchFamily="18" charset="0"/>
                            <a:ea typeface="Cambria Math" panose="02040503050406030204" pitchFamily="18" charset="0"/>
                          </a:rPr>
                          <m:t>𝜇</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Sub>
                    <m:r>
                      <a:rPr lang="en-US" sz="1900" i="1" dirty="0">
                        <a:latin typeface="Cambria Math" panose="02040503050406030204" pitchFamily="18" charset="0"/>
                        <a:ea typeface="Cambria Math" panose="02040503050406030204" pitchFamily="18" charset="0"/>
                      </a:rPr>
                      <m:t>,</m:t>
                    </m:r>
                    <m:sSubSup>
                      <m:sSubSupPr>
                        <m:ctrlPr>
                          <a:rPr lang="en-US" sz="1900" i="1" dirty="0">
                            <a:latin typeface="Cambria Math" panose="02040503050406030204" pitchFamily="18" charset="0"/>
                            <a:ea typeface="Cambria Math" panose="02040503050406030204" pitchFamily="18" charset="0"/>
                          </a:rPr>
                        </m:ctrlPr>
                      </m:sSubSupPr>
                      <m:e>
                        <m:r>
                          <a:rPr lang="en-US" sz="1900" i="1" dirty="0">
                            <a:latin typeface="Cambria Math" panose="02040503050406030204" pitchFamily="18" charset="0"/>
                            <a:ea typeface="Cambria Math" panose="02040503050406030204" pitchFamily="18" charset="0"/>
                          </a:rPr>
                          <m:t>𝜎</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up>
                        <m:r>
                          <a:rPr lang="en-US" sz="1900" i="1" dirty="0">
                            <a:latin typeface="Cambria Math" panose="02040503050406030204" pitchFamily="18" charset="0"/>
                            <a:ea typeface="Cambria Math" panose="02040503050406030204" pitchFamily="18" charset="0"/>
                          </a:rPr>
                          <m:t>2</m:t>
                        </m:r>
                      </m:sup>
                    </m:sSubSup>
                  </m:oMath>
                </a14:m>
                <a:r>
                  <a:rPr lang="en-US" sz="1900" dirty="0"/>
                  <a:t> are mean &amp; variance of 1st feature dimension if data comes from class c</a:t>
                </a:r>
              </a:p>
              <a:p>
                <a:endParaRPr lang="en-US" sz="1900" dirty="0"/>
              </a:p>
              <a:p>
                <a:endParaRPr lang="en-US" sz="1900" dirty="0"/>
              </a:p>
            </p:txBody>
          </p:sp>
        </mc:Choice>
        <mc:Fallback xmlns="">
          <p:sp>
            <p:nvSpPr>
              <p:cNvPr id="3" name="Content Placeholder 2">
                <a:extLst>
                  <a:ext uri="{FF2B5EF4-FFF2-40B4-BE49-F238E27FC236}">
                    <a16:creationId xmlns:a16="http://schemas.microsoft.com/office/drawing/2014/main" id="{6CED889D-BB69-814F-AA3B-7F1BC0CD0CF9}"/>
                  </a:ext>
                </a:extLst>
              </p:cNvPr>
              <p:cNvSpPr>
                <a:spLocks noGrp="1" noRot="1" noChangeAspect="1" noMove="1" noResize="1" noEditPoints="1" noAdjustHandles="1" noChangeArrowheads="1" noChangeShapeType="1" noTextEdit="1"/>
              </p:cNvSpPr>
              <p:nvPr>
                <p:ph idx="1"/>
              </p:nvPr>
            </p:nvSpPr>
            <p:spPr>
              <a:xfrm>
                <a:off x="187891" y="861165"/>
                <a:ext cx="8780745" cy="5802681"/>
              </a:xfrm>
              <a:blipFill>
                <a:blip r:embed="rId3"/>
                <a:stretch>
                  <a:fillRect l="-434" t="-2183" r="-289"/>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58C2CE64-D960-CB46-AF88-0C29C662BD37}"/>
              </a:ext>
            </a:extLst>
          </p:cNvPr>
          <p:cNvSpPr>
            <a:spLocks noGrp="1"/>
          </p:cNvSpPr>
          <p:nvPr>
            <p:ph type="title"/>
          </p:nvPr>
        </p:nvSpPr>
        <p:spPr>
          <a:xfrm>
            <a:off x="457199" y="-188825"/>
            <a:ext cx="8423753" cy="1304049"/>
          </a:xfrm>
        </p:spPr>
        <p:txBody>
          <a:bodyPr>
            <a:normAutofit/>
          </a:bodyPr>
          <a:lstStyle/>
          <a:p>
            <a:r>
              <a:rPr lang="en-US" sz="3400" dirty="0"/>
              <a:t>Naive Bayes Classifier II</a:t>
            </a:r>
          </a:p>
        </p:txBody>
      </p:sp>
    </p:spTree>
    <p:extLst>
      <p:ext uri="{BB962C8B-B14F-4D97-AF65-F5344CB8AC3E}">
        <p14:creationId xmlns:p14="http://schemas.microsoft.com/office/powerpoint/2010/main" val="42533712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ED889D-BB69-814F-AA3B-7F1BC0CD0CF9}"/>
                  </a:ext>
                </a:extLst>
              </p:cNvPr>
              <p:cNvSpPr>
                <a:spLocks noGrp="1"/>
              </p:cNvSpPr>
              <p:nvPr>
                <p:ph idx="1"/>
              </p:nvPr>
            </p:nvSpPr>
            <p:spPr>
              <a:xfrm>
                <a:off x="187891" y="861165"/>
                <a:ext cx="8780745" cy="5802681"/>
              </a:xfrm>
            </p:spPr>
            <p:txBody>
              <a:bodyPr>
                <a:noAutofit/>
              </a:bodyPr>
              <a:lstStyle/>
              <a:p>
                <a:r>
                  <a:rPr lang="en-US" sz="1900" dirty="0"/>
                  <a:t>From previous slide: Naive Bayes assumes features are conditionally independent given class label:</a:t>
                </a:r>
                <a14:m>
                  <m:oMath xmlns:m="http://schemas.openxmlformats.org/officeDocument/2006/math">
                    <m:r>
                      <a:rPr lang="en-US" sz="1900" b="0" i="0" smtClean="0">
                        <a:latin typeface="Cambria Math" panose="02040503050406030204" pitchFamily="18" charset="0"/>
                      </a:rPr>
                      <m:t> </m:t>
                    </m:r>
                    <m:r>
                      <a:rPr lang="en-US" sz="1900" i="1">
                        <a:latin typeface="Cambria Math" panose="02040503050406030204" pitchFamily="18" charset="0"/>
                      </a:rPr>
                      <m:t>𝑝</m:t>
                    </m:r>
                    <m:d>
                      <m:dPr>
                        <m:endChr m:val="|"/>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d>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a:rPr lang="en-US" sz="1900" i="1">
                        <a:latin typeface="Cambria Math" panose="02040503050406030204" pitchFamily="18" charset="0"/>
                      </a:rPr>
                      <m:t>𝑐</m:t>
                    </m:r>
                    <m:r>
                      <a:rPr lang="en-US" sz="1900" i="1">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r>
                      <m:rPr>
                        <m:nor/>
                      </m:rPr>
                      <a:rPr lang="en-US" sz="1900" dirty="0"/>
                      <m:t>) = </m:t>
                    </m:r>
                    <m:nary>
                      <m:naryPr>
                        <m:chr m:val="∏"/>
                        <m:ctrlPr>
                          <a:rPr lang="en-US" sz="1900" i="1" dirty="0">
                            <a:latin typeface="Cambria Math" panose="02040503050406030204" pitchFamily="18" charset="0"/>
                          </a:rPr>
                        </m:ctrlPr>
                      </m:naryPr>
                      <m:sub>
                        <m:r>
                          <m:rPr>
                            <m:brk m:alnAt="23"/>
                          </m:rPr>
                          <a:rPr lang="en-US" sz="1900" i="1" dirty="0">
                            <a:latin typeface="Cambria Math" panose="02040503050406030204" pitchFamily="18" charset="0"/>
                          </a:rPr>
                          <m:t>𝑗</m:t>
                        </m:r>
                        <m:r>
                          <a:rPr lang="en-US" sz="1900" i="1" dirty="0">
                            <a:latin typeface="Cambria Math" panose="02040503050406030204" pitchFamily="18" charset="0"/>
                          </a:rPr>
                          <m:t>=1</m:t>
                        </m:r>
                      </m:sub>
                      <m:sup>
                        <m:r>
                          <a:rPr lang="en-US" sz="1900" i="1" dirty="0">
                            <a:latin typeface="Cambria Math" panose="02040503050406030204" pitchFamily="18" charset="0"/>
                          </a:rPr>
                          <m:t>𝐷</m:t>
                        </m:r>
                      </m:sup>
                      <m:e>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𝑗</m:t>
                            </m:r>
                            <m:r>
                              <a:rPr lang="en-US" sz="1900" i="1" dirty="0">
                                <a:latin typeface="Cambria Math" panose="02040503050406030204" pitchFamily="18" charset="0"/>
                              </a:rPr>
                              <m:t> </m:t>
                            </m:r>
                          </m:e>
                        </m:d>
                        <m:r>
                          <a:rPr lang="en-US" sz="1900" i="1" dirty="0">
                            <a:latin typeface="Cambria Math" panose="02040503050406030204" pitchFamily="18" charset="0"/>
                          </a:rPr>
                          <m:t>𝑦</m:t>
                        </m:r>
                        <m:r>
                          <a:rPr lang="en-US" sz="1900" i="1" dirty="0">
                            <a:latin typeface="Cambria Math" panose="02040503050406030204" pitchFamily="18" charset="0"/>
                          </a:rPr>
                          <m:t>=</m:t>
                        </m:r>
                        <m:r>
                          <a:rPr lang="en-US" sz="1900" i="1" dirty="0">
                            <a:latin typeface="Cambria Math" panose="02040503050406030204" pitchFamily="18" charset="0"/>
                          </a:rPr>
                          <m:t>𝑐</m:t>
                        </m:r>
                        <m:r>
                          <a:rPr lang="en-US" sz="1900" i="1" dirty="0">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r>
                          <a:rPr lang="en-US" sz="1900" i="1" dirty="0">
                            <a:latin typeface="Cambria Math" panose="02040503050406030204" pitchFamily="18" charset="0"/>
                          </a:rPr>
                          <m:t>)</m:t>
                        </m:r>
                      </m:e>
                    </m:nary>
                    <m:r>
                      <a:rPr lang="en-US" sz="1900" i="1" dirty="0">
                        <a:latin typeface="Cambria Math" panose="02040503050406030204" pitchFamily="18" charset="0"/>
                      </a:rPr>
                      <m:t>= </m:t>
                    </m:r>
                    <m:nary>
                      <m:naryPr>
                        <m:chr m:val="∏"/>
                        <m:ctrlPr>
                          <a:rPr lang="en-US" sz="1900" i="1" dirty="0">
                            <a:latin typeface="Cambria Math" panose="02040503050406030204" pitchFamily="18" charset="0"/>
                          </a:rPr>
                        </m:ctrlPr>
                      </m:naryPr>
                      <m:sub>
                        <m:r>
                          <m:rPr>
                            <m:brk m:alnAt="23"/>
                          </m:rPr>
                          <a:rPr lang="en-US" sz="1900" i="1" dirty="0">
                            <a:latin typeface="Cambria Math" panose="02040503050406030204" pitchFamily="18" charset="0"/>
                          </a:rPr>
                          <m:t>𝑗</m:t>
                        </m:r>
                        <m:r>
                          <a:rPr lang="en-US" sz="1900" i="1" dirty="0">
                            <a:latin typeface="Cambria Math" panose="02040503050406030204" pitchFamily="18" charset="0"/>
                          </a:rPr>
                          <m:t>=1</m:t>
                        </m:r>
                      </m:sub>
                      <m:sup>
                        <m:r>
                          <a:rPr lang="en-US" sz="1900" i="1" dirty="0">
                            <a:latin typeface="Cambria Math" panose="02040503050406030204" pitchFamily="18" charset="0"/>
                          </a:rPr>
                          <m:t>𝐷</m:t>
                        </m:r>
                      </m:sup>
                      <m:e>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𝑗</m:t>
                            </m:r>
                            <m:r>
                              <a:rPr lang="en-US" sz="1900" i="1" dirty="0">
                                <a:latin typeface="Cambria Math" panose="02040503050406030204" pitchFamily="18" charset="0"/>
                              </a:rPr>
                              <m:t> </m:t>
                            </m:r>
                          </m:e>
                        </m:d>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𝑗𝑐</m:t>
                            </m:r>
                          </m:sub>
                        </m:sSub>
                        <m:r>
                          <a:rPr lang="en-US" sz="1900" i="1" dirty="0">
                            <a:latin typeface="Cambria Math" panose="02040503050406030204" pitchFamily="18" charset="0"/>
                          </a:rPr>
                          <m:t>)</m:t>
                        </m:r>
                      </m:e>
                    </m:nary>
                  </m:oMath>
                </a14:m>
                <a:endParaRPr lang="en-US" sz="1900" dirty="0"/>
              </a:p>
              <a:p>
                <a:r>
                  <a:rPr lang="en-US" sz="1900" dirty="0"/>
                  <a:t>For example, suppose 1st feature </a:t>
                </a:r>
                <a14:m>
                  <m:oMath xmlns:m="http://schemas.openxmlformats.org/officeDocument/2006/math">
                    <m:r>
                      <a:rPr lang="en-US" sz="1900" i="1" dirty="0">
                        <a:latin typeface="Cambria Math" panose="02040503050406030204" pitchFamily="18" charset="0"/>
                      </a:rPr>
                      <m:t>𝑥</m:t>
                    </m:r>
                    <m:r>
                      <a:rPr lang="en-US" sz="1900" i="1" baseline="-25000" dirty="0">
                        <a:latin typeface="Cambria Math" panose="02040503050406030204" pitchFamily="18" charset="0"/>
                      </a:rPr>
                      <m:t>1</m:t>
                    </m:r>
                  </m:oMath>
                </a14:m>
                <a:r>
                  <a:rPr lang="en-US" sz="1900" dirty="0"/>
                  <a:t> is continuous and we model </a:t>
                </a:r>
                <a14:m>
                  <m:oMath xmlns:m="http://schemas.openxmlformats.org/officeDocument/2006/math">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1</m:t>
                        </m:r>
                        <m:r>
                          <a:rPr lang="en-US" sz="1900" i="1" dirty="0">
                            <a:latin typeface="Cambria Math" panose="02040503050406030204" pitchFamily="18" charset="0"/>
                          </a:rPr>
                          <m:t> </m:t>
                        </m:r>
                      </m:e>
                    </m:d>
                    <m:sSub>
                      <m:sSubPr>
                        <m:ctrlPr>
                          <a:rPr lang="en-US" sz="1900" i="1" dirty="0">
                            <a:latin typeface="Cambria Math" panose="02040503050406030204" pitchFamily="18" charset="0"/>
                          </a:rPr>
                        </m:ctrlPr>
                      </m:sSubPr>
                      <m:e>
                        <m:r>
                          <a:rPr lang="en-US" sz="1900" b="0" i="1" dirty="0" smtClean="0">
                            <a:latin typeface="Cambria Math" panose="02040503050406030204" pitchFamily="18" charset="0"/>
                          </a:rPr>
                          <m:t> </m:t>
                        </m:r>
                        <m:r>
                          <m:rPr>
                            <m:sty m:val="p"/>
                          </m:rPr>
                          <a:rPr lang="el-GR" sz="1900" i="1" dirty="0">
                            <a:latin typeface="Cambria Math" panose="02040503050406030204" pitchFamily="18" charset="0"/>
                            <a:ea typeface="Cambria Math" panose="02040503050406030204" pitchFamily="18" charset="0"/>
                          </a:rPr>
                          <m:t>η</m:t>
                        </m:r>
                      </m:e>
                      <m:sub>
                        <m:r>
                          <a:rPr lang="en-US" sz="1900" b="0" i="1" dirty="0" smtClean="0">
                            <a:latin typeface="Cambria Math" panose="02040503050406030204" pitchFamily="18" charset="0"/>
                          </a:rPr>
                          <m:t>1</m:t>
                        </m:r>
                        <m:r>
                          <a:rPr lang="en-US" sz="1900" i="1" dirty="0">
                            <a:latin typeface="Cambria Math" panose="02040503050406030204" pitchFamily="18" charset="0"/>
                          </a:rPr>
                          <m:t>𝑐</m:t>
                        </m:r>
                      </m:sub>
                    </m:sSub>
                    <m:r>
                      <a:rPr lang="en-US" sz="1900" i="1" dirty="0">
                        <a:latin typeface="Cambria Math" panose="02040503050406030204" pitchFamily="18" charset="0"/>
                      </a:rPr>
                      <m:t>)</m:t>
                    </m:r>
                  </m:oMath>
                </a14:m>
                <a:r>
                  <a:rPr lang="en-US" sz="1900" dirty="0"/>
                  <a:t> as Gaussian, then </a:t>
                </a:r>
                <a14:m>
                  <m:oMath xmlns:m="http://schemas.openxmlformats.org/officeDocument/2006/math">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1</m:t>
                        </m:r>
                        <m:r>
                          <a:rPr lang="en-US" sz="1900" i="1" dirty="0">
                            <a:latin typeface="Cambria Math" panose="02040503050406030204" pitchFamily="18" charset="0"/>
                          </a:rPr>
                          <m:t>𝑐</m:t>
                        </m:r>
                      </m:sub>
                    </m:sSub>
                    <m:r>
                      <a:rPr lang="en-US" sz="1900" i="1" dirty="0">
                        <a:latin typeface="Cambria Math" panose="02040503050406030204" pitchFamily="18" charset="0"/>
                      </a:rPr>
                      <m:t>=(</m:t>
                    </m:r>
                    <m:sSub>
                      <m:sSubPr>
                        <m:ctrlPr>
                          <a:rPr lang="en-US" sz="1900" i="1" dirty="0">
                            <a:latin typeface="Cambria Math" panose="02040503050406030204" pitchFamily="18" charset="0"/>
                            <a:ea typeface="Cambria Math" panose="02040503050406030204" pitchFamily="18" charset="0"/>
                          </a:rPr>
                        </m:ctrlPr>
                      </m:sSubPr>
                      <m:e>
                        <m:r>
                          <a:rPr lang="en-US" sz="1900" i="1" dirty="0">
                            <a:latin typeface="Cambria Math" panose="02040503050406030204" pitchFamily="18" charset="0"/>
                            <a:ea typeface="Cambria Math" panose="02040503050406030204" pitchFamily="18" charset="0"/>
                          </a:rPr>
                          <m:t>𝜇</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Sub>
                    <m:r>
                      <a:rPr lang="en-US" sz="1900" i="1" dirty="0">
                        <a:latin typeface="Cambria Math" panose="02040503050406030204" pitchFamily="18" charset="0"/>
                        <a:ea typeface="Cambria Math" panose="02040503050406030204" pitchFamily="18" charset="0"/>
                      </a:rPr>
                      <m:t>,</m:t>
                    </m:r>
                    <m:sSubSup>
                      <m:sSubSupPr>
                        <m:ctrlPr>
                          <a:rPr lang="en-US" sz="1900" i="1" dirty="0">
                            <a:latin typeface="Cambria Math" panose="02040503050406030204" pitchFamily="18" charset="0"/>
                            <a:ea typeface="Cambria Math" panose="02040503050406030204" pitchFamily="18" charset="0"/>
                          </a:rPr>
                        </m:ctrlPr>
                      </m:sSubSupPr>
                      <m:e>
                        <m:r>
                          <a:rPr lang="en-US" sz="1900" i="1" dirty="0">
                            <a:latin typeface="Cambria Math" panose="02040503050406030204" pitchFamily="18" charset="0"/>
                            <a:ea typeface="Cambria Math" panose="02040503050406030204" pitchFamily="18" charset="0"/>
                          </a:rPr>
                          <m:t>𝜎</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up>
                        <m:r>
                          <a:rPr lang="en-US" sz="1900" i="1" dirty="0">
                            <a:latin typeface="Cambria Math" panose="02040503050406030204" pitchFamily="18" charset="0"/>
                            <a:ea typeface="Cambria Math" panose="02040503050406030204" pitchFamily="18" charset="0"/>
                          </a:rPr>
                          <m:t>2</m:t>
                        </m:r>
                      </m:sup>
                    </m:sSubSup>
                    <m:r>
                      <a:rPr lang="en-US" sz="1900" i="1" dirty="0">
                        <a:latin typeface="Cambria Math" panose="02040503050406030204" pitchFamily="18" charset="0"/>
                      </a:rPr>
                      <m:t>) </m:t>
                    </m:r>
                  </m:oMath>
                </a14:m>
                <a:endParaRPr lang="en-US" sz="1900" dirty="0"/>
              </a:p>
              <a:p>
                <a:pPr lvl="1"/>
                <a14:m>
                  <m:oMath xmlns:m="http://schemas.openxmlformats.org/officeDocument/2006/math">
                    <m:sSub>
                      <m:sSubPr>
                        <m:ctrlPr>
                          <a:rPr lang="en-US" sz="1900" i="1" dirty="0">
                            <a:latin typeface="Cambria Math" panose="02040503050406030204" pitchFamily="18" charset="0"/>
                            <a:ea typeface="Cambria Math" panose="02040503050406030204" pitchFamily="18" charset="0"/>
                          </a:rPr>
                        </m:ctrlPr>
                      </m:sSubPr>
                      <m:e>
                        <m:r>
                          <a:rPr lang="en-US" sz="1900" i="1" dirty="0">
                            <a:latin typeface="Cambria Math" panose="02040503050406030204" pitchFamily="18" charset="0"/>
                            <a:ea typeface="Cambria Math" panose="02040503050406030204" pitchFamily="18" charset="0"/>
                          </a:rPr>
                          <m:t>𝜇</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Sub>
                    <m:r>
                      <a:rPr lang="en-US" sz="1900" i="1" dirty="0">
                        <a:latin typeface="Cambria Math" panose="02040503050406030204" pitchFamily="18" charset="0"/>
                        <a:ea typeface="Cambria Math" panose="02040503050406030204" pitchFamily="18" charset="0"/>
                      </a:rPr>
                      <m:t>,</m:t>
                    </m:r>
                    <m:sSubSup>
                      <m:sSubSupPr>
                        <m:ctrlPr>
                          <a:rPr lang="en-US" sz="1900" i="1" dirty="0">
                            <a:latin typeface="Cambria Math" panose="02040503050406030204" pitchFamily="18" charset="0"/>
                            <a:ea typeface="Cambria Math" panose="02040503050406030204" pitchFamily="18" charset="0"/>
                          </a:rPr>
                        </m:ctrlPr>
                      </m:sSubSupPr>
                      <m:e>
                        <m:r>
                          <a:rPr lang="en-US" sz="1900" i="1" dirty="0">
                            <a:latin typeface="Cambria Math" panose="02040503050406030204" pitchFamily="18" charset="0"/>
                            <a:ea typeface="Cambria Math" panose="02040503050406030204" pitchFamily="18" charset="0"/>
                          </a:rPr>
                          <m:t>𝜎</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up>
                        <m:r>
                          <a:rPr lang="en-US" sz="1900" i="1" dirty="0">
                            <a:latin typeface="Cambria Math" panose="02040503050406030204" pitchFamily="18" charset="0"/>
                            <a:ea typeface="Cambria Math" panose="02040503050406030204" pitchFamily="18" charset="0"/>
                          </a:rPr>
                          <m:t>2</m:t>
                        </m:r>
                      </m:sup>
                    </m:sSubSup>
                  </m:oMath>
                </a14:m>
                <a:r>
                  <a:rPr lang="en-US" sz="1900" dirty="0"/>
                  <a:t> are mean &amp; variance of 1st feature dimension if data comes from class c</a:t>
                </a:r>
              </a:p>
              <a:p>
                <a:pPr lvl="1"/>
                <a:r>
                  <a:rPr lang="en-US" sz="1900" dirty="0"/>
                  <a:t>Notice there is a mean &amp; variance for each class c</a:t>
                </a:r>
              </a:p>
              <a:p>
                <a:endParaRPr lang="en-US" sz="1900" dirty="0"/>
              </a:p>
              <a:p>
                <a:endParaRPr lang="en-US" sz="1900" dirty="0"/>
              </a:p>
            </p:txBody>
          </p:sp>
        </mc:Choice>
        <mc:Fallback xmlns="">
          <p:sp>
            <p:nvSpPr>
              <p:cNvPr id="3" name="Content Placeholder 2">
                <a:extLst>
                  <a:ext uri="{FF2B5EF4-FFF2-40B4-BE49-F238E27FC236}">
                    <a16:creationId xmlns:a16="http://schemas.microsoft.com/office/drawing/2014/main" id="{6CED889D-BB69-814F-AA3B-7F1BC0CD0CF9}"/>
                  </a:ext>
                </a:extLst>
              </p:cNvPr>
              <p:cNvSpPr>
                <a:spLocks noGrp="1" noRot="1" noChangeAspect="1" noMove="1" noResize="1" noEditPoints="1" noAdjustHandles="1" noChangeArrowheads="1" noChangeShapeType="1" noTextEdit="1"/>
              </p:cNvSpPr>
              <p:nvPr>
                <p:ph idx="1"/>
              </p:nvPr>
            </p:nvSpPr>
            <p:spPr>
              <a:xfrm>
                <a:off x="187891" y="861165"/>
                <a:ext cx="8780745" cy="5802681"/>
              </a:xfrm>
              <a:blipFill>
                <a:blip r:embed="rId3"/>
                <a:stretch>
                  <a:fillRect l="-434" t="-2183" r="-289"/>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58C2CE64-D960-CB46-AF88-0C29C662BD37}"/>
              </a:ext>
            </a:extLst>
          </p:cNvPr>
          <p:cNvSpPr>
            <a:spLocks noGrp="1"/>
          </p:cNvSpPr>
          <p:nvPr>
            <p:ph type="title"/>
          </p:nvPr>
        </p:nvSpPr>
        <p:spPr>
          <a:xfrm>
            <a:off x="457199" y="-188825"/>
            <a:ext cx="8423753" cy="1304049"/>
          </a:xfrm>
        </p:spPr>
        <p:txBody>
          <a:bodyPr>
            <a:normAutofit/>
          </a:bodyPr>
          <a:lstStyle/>
          <a:p>
            <a:r>
              <a:rPr lang="en-US" sz="3400" dirty="0"/>
              <a:t>Naive Bayes Classifier II</a:t>
            </a:r>
          </a:p>
        </p:txBody>
      </p:sp>
    </p:spTree>
    <p:extLst>
      <p:ext uri="{BB962C8B-B14F-4D97-AF65-F5344CB8AC3E}">
        <p14:creationId xmlns:p14="http://schemas.microsoft.com/office/powerpoint/2010/main" val="270449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ED889D-BB69-814F-AA3B-7F1BC0CD0CF9}"/>
                  </a:ext>
                </a:extLst>
              </p:cNvPr>
              <p:cNvSpPr>
                <a:spLocks noGrp="1"/>
              </p:cNvSpPr>
              <p:nvPr>
                <p:ph idx="1"/>
              </p:nvPr>
            </p:nvSpPr>
            <p:spPr>
              <a:xfrm>
                <a:off x="187891" y="861165"/>
                <a:ext cx="8780745" cy="5802681"/>
              </a:xfrm>
            </p:spPr>
            <p:txBody>
              <a:bodyPr>
                <a:noAutofit/>
              </a:bodyPr>
              <a:lstStyle/>
              <a:p>
                <a:r>
                  <a:rPr lang="en-US" sz="1900" dirty="0"/>
                  <a:t>From previous slide: Naive Bayes assumes features are conditionally independent given class label:</a:t>
                </a:r>
                <a14:m>
                  <m:oMath xmlns:m="http://schemas.openxmlformats.org/officeDocument/2006/math">
                    <m:r>
                      <a:rPr lang="en-US" sz="1900" b="0" i="0" smtClean="0">
                        <a:latin typeface="Cambria Math" panose="02040503050406030204" pitchFamily="18" charset="0"/>
                      </a:rPr>
                      <m:t> </m:t>
                    </m:r>
                    <m:r>
                      <a:rPr lang="en-US" sz="1900" i="1">
                        <a:latin typeface="Cambria Math" panose="02040503050406030204" pitchFamily="18" charset="0"/>
                      </a:rPr>
                      <m:t>𝑝</m:t>
                    </m:r>
                    <m:d>
                      <m:dPr>
                        <m:endChr m:val="|"/>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d>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a:rPr lang="en-US" sz="1900" i="1">
                        <a:latin typeface="Cambria Math" panose="02040503050406030204" pitchFamily="18" charset="0"/>
                      </a:rPr>
                      <m:t>𝑐</m:t>
                    </m:r>
                    <m:r>
                      <a:rPr lang="en-US" sz="1900" i="1">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r>
                      <m:rPr>
                        <m:nor/>
                      </m:rPr>
                      <a:rPr lang="en-US" sz="1900" dirty="0"/>
                      <m:t>) = </m:t>
                    </m:r>
                    <m:nary>
                      <m:naryPr>
                        <m:chr m:val="∏"/>
                        <m:ctrlPr>
                          <a:rPr lang="en-US" sz="1900" i="1" dirty="0">
                            <a:latin typeface="Cambria Math" panose="02040503050406030204" pitchFamily="18" charset="0"/>
                          </a:rPr>
                        </m:ctrlPr>
                      </m:naryPr>
                      <m:sub>
                        <m:r>
                          <m:rPr>
                            <m:brk m:alnAt="23"/>
                          </m:rPr>
                          <a:rPr lang="en-US" sz="1900" i="1" dirty="0">
                            <a:latin typeface="Cambria Math" panose="02040503050406030204" pitchFamily="18" charset="0"/>
                          </a:rPr>
                          <m:t>𝑗</m:t>
                        </m:r>
                        <m:r>
                          <a:rPr lang="en-US" sz="1900" i="1" dirty="0">
                            <a:latin typeface="Cambria Math" panose="02040503050406030204" pitchFamily="18" charset="0"/>
                          </a:rPr>
                          <m:t>=1</m:t>
                        </m:r>
                      </m:sub>
                      <m:sup>
                        <m:r>
                          <a:rPr lang="en-US" sz="1900" i="1" dirty="0">
                            <a:latin typeface="Cambria Math" panose="02040503050406030204" pitchFamily="18" charset="0"/>
                          </a:rPr>
                          <m:t>𝐷</m:t>
                        </m:r>
                      </m:sup>
                      <m:e>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𝑗</m:t>
                            </m:r>
                            <m:r>
                              <a:rPr lang="en-US" sz="1900" i="1" dirty="0">
                                <a:latin typeface="Cambria Math" panose="02040503050406030204" pitchFamily="18" charset="0"/>
                              </a:rPr>
                              <m:t> </m:t>
                            </m:r>
                          </m:e>
                        </m:d>
                        <m:r>
                          <a:rPr lang="en-US" sz="1900" i="1" dirty="0">
                            <a:latin typeface="Cambria Math" panose="02040503050406030204" pitchFamily="18" charset="0"/>
                          </a:rPr>
                          <m:t>𝑦</m:t>
                        </m:r>
                        <m:r>
                          <a:rPr lang="en-US" sz="1900" i="1" dirty="0">
                            <a:latin typeface="Cambria Math" panose="02040503050406030204" pitchFamily="18" charset="0"/>
                          </a:rPr>
                          <m:t>=</m:t>
                        </m:r>
                        <m:r>
                          <a:rPr lang="en-US" sz="1900" i="1" dirty="0">
                            <a:latin typeface="Cambria Math" panose="02040503050406030204" pitchFamily="18" charset="0"/>
                          </a:rPr>
                          <m:t>𝑐</m:t>
                        </m:r>
                        <m:r>
                          <a:rPr lang="en-US" sz="1900" i="1" dirty="0">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r>
                          <a:rPr lang="en-US" sz="1900" i="1" dirty="0">
                            <a:latin typeface="Cambria Math" panose="02040503050406030204" pitchFamily="18" charset="0"/>
                          </a:rPr>
                          <m:t>)</m:t>
                        </m:r>
                      </m:e>
                    </m:nary>
                    <m:r>
                      <a:rPr lang="en-US" sz="1900" i="1" dirty="0">
                        <a:latin typeface="Cambria Math" panose="02040503050406030204" pitchFamily="18" charset="0"/>
                      </a:rPr>
                      <m:t>= </m:t>
                    </m:r>
                    <m:nary>
                      <m:naryPr>
                        <m:chr m:val="∏"/>
                        <m:ctrlPr>
                          <a:rPr lang="en-US" sz="1900" i="1" dirty="0">
                            <a:latin typeface="Cambria Math" panose="02040503050406030204" pitchFamily="18" charset="0"/>
                          </a:rPr>
                        </m:ctrlPr>
                      </m:naryPr>
                      <m:sub>
                        <m:r>
                          <m:rPr>
                            <m:brk m:alnAt="23"/>
                          </m:rPr>
                          <a:rPr lang="en-US" sz="1900" i="1" dirty="0">
                            <a:latin typeface="Cambria Math" panose="02040503050406030204" pitchFamily="18" charset="0"/>
                          </a:rPr>
                          <m:t>𝑗</m:t>
                        </m:r>
                        <m:r>
                          <a:rPr lang="en-US" sz="1900" i="1" dirty="0">
                            <a:latin typeface="Cambria Math" panose="02040503050406030204" pitchFamily="18" charset="0"/>
                          </a:rPr>
                          <m:t>=1</m:t>
                        </m:r>
                      </m:sub>
                      <m:sup>
                        <m:r>
                          <a:rPr lang="en-US" sz="1900" i="1" dirty="0">
                            <a:latin typeface="Cambria Math" panose="02040503050406030204" pitchFamily="18" charset="0"/>
                          </a:rPr>
                          <m:t>𝐷</m:t>
                        </m:r>
                      </m:sup>
                      <m:e>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𝑗</m:t>
                            </m:r>
                            <m:r>
                              <a:rPr lang="en-US" sz="1900" i="1" dirty="0">
                                <a:latin typeface="Cambria Math" panose="02040503050406030204" pitchFamily="18" charset="0"/>
                              </a:rPr>
                              <m:t> </m:t>
                            </m:r>
                          </m:e>
                        </m:d>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𝑗𝑐</m:t>
                            </m:r>
                          </m:sub>
                        </m:sSub>
                        <m:r>
                          <a:rPr lang="en-US" sz="1900" i="1" dirty="0">
                            <a:latin typeface="Cambria Math" panose="02040503050406030204" pitchFamily="18" charset="0"/>
                          </a:rPr>
                          <m:t>)</m:t>
                        </m:r>
                      </m:e>
                    </m:nary>
                  </m:oMath>
                </a14:m>
                <a:endParaRPr lang="en-US" sz="1900" dirty="0"/>
              </a:p>
              <a:p>
                <a:r>
                  <a:rPr lang="en-US" sz="1900" dirty="0"/>
                  <a:t>For example, suppose 1st feature </a:t>
                </a:r>
                <a14:m>
                  <m:oMath xmlns:m="http://schemas.openxmlformats.org/officeDocument/2006/math">
                    <m:r>
                      <a:rPr lang="en-US" sz="1900" i="1" dirty="0">
                        <a:latin typeface="Cambria Math" panose="02040503050406030204" pitchFamily="18" charset="0"/>
                      </a:rPr>
                      <m:t>𝑥</m:t>
                    </m:r>
                    <m:r>
                      <a:rPr lang="en-US" sz="1900" i="1" baseline="-25000" dirty="0">
                        <a:latin typeface="Cambria Math" panose="02040503050406030204" pitchFamily="18" charset="0"/>
                      </a:rPr>
                      <m:t>1</m:t>
                    </m:r>
                  </m:oMath>
                </a14:m>
                <a:r>
                  <a:rPr lang="en-US" sz="1900" dirty="0"/>
                  <a:t> is continuous and we model </a:t>
                </a:r>
                <a14:m>
                  <m:oMath xmlns:m="http://schemas.openxmlformats.org/officeDocument/2006/math">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1</m:t>
                        </m:r>
                        <m:r>
                          <a:rPr lang="en-US" sz="1900" i="1" dirty="0">
                            <a:latin typeface="Cambria Math" panose="02040503050406030204" pitchFamily="18" charset="0"/>
                          </a:rPr>
                          <m:t> </m:t>
                        </m:r>
                      </m:e>
                    </m:d>
                    <m:sSub>
                      <m:sSubPr>
                        <m:ctrlPr>
                          <a:rPr lang="en-US" sz="1900" i="1" dirty="0">
                            <a:latin typeface="Cambria Math" panose="02040503050406030204" pitchFamily="18" charset="0"/>
                          </a:rPr>
                        </m:ctrlPr>
                      </m:sSubPr>
                      <m:e>
                        <m:r>
                          <a:rPr lang="en-US" sz="1900" b="0" i="1" dirty="0" smtClean="0">
                            <a:latin typeface="Cambria Math" panose="02040503050406030204" pitchFamily="18" charset="0"/>
                          </a:rPr>
                          <m:t> </m:t>
                        </m:r>
                        <m:r>
                          <m:rPr>
                            <m:sty m:val="p"/>
                          </m:rPr>
                          <a:rPr lang="el-GR" sz="1900" i="1" dirty="0">
                            <a:latin typeface="Cambria Math" panose="02040503050406030204" pitchFamily="18" charset="0"/>
                            <a:ea typeface="Cambria Math" panose="02040503050406030204" pitchFamily="18" charset="0"/>
                          </a:rPr>
                          <m:t>η</m:t>
                        </m:r>
                      </m:e>
                      <m:sub>
                        <m:r>
                          <a:rPr lang="en-US" sz="1900" b="0" i="1" dirty="0" smtClean="0">
                            <a:latin typeface="Cambria Math" panose="02040503050406030204" pitchFamily="18" charset="0"/>
                          </a:rPr>
                          <m:t>1</m:t>
                        </m:r>
                        <m:r>
                          <a:rPr lang="en-US" sz="1900" i="1" dirty="0">
                            <a:latin typeface="Cambria Math" panose="02040503050406030204" pitchFamily="18" charset="0"/>
                          </a:rPr>
                          <m:t>𝑐</m:t>
                        </m:r>
                      </m:sub>
                    </m:sSub>
                    <m:r>
                      <a:rPr lang="en-US" sz="1900" i="1" dirty="0">
                        <a:latin typeface="Cambria Math" panose="02040503050406030204" pitchFamily="18" charset="0"/>
                      </a:rPr>
                      <m:t>)</m:t>
                    </m:r>
                  </m:oMath>
                </a14:m>
                <a:r>
                  <a:rPr lang="en-US" sz="1900" dirty="0"/>
                  <a:t> as Gaussian, then </a:t>
                </a:r>
                <a14:m>
                  <m:oMath xmlns:m="http://schemas.openxmlformats.org/officeDocument/2006/math">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1</m:t>
                        </m:r>
                        <m:r>
                          <a:rPr lang="en-US" sz="1900" i="1" dirty="0">
                            <a:latin typeface="Cambria Math" panose="02040503050406030204" pitchFamily="18" charset="0"/>
                          </a:rPr>
                          <m:t>𝑐</m:t>
                        </m:r>
                      </m:sub>
                    </m:sSub>
                    <m:r>
                      <a:rPr lang="en-US" sz="1900" i="1" dirty="0">
                        <a:latin typeface="Cambria Math" panose="02040503050406030204" pitchFamily="18" charset="0"/>
                      </a:rPr>
                      <m:t>=(</m:t>
                    </m:r>
                    <m:sSub>
                      <m:sSubPr>
                        <m:ctrlPr>
                          <a:rPr lang="en-US" sz="1900" i="1" dirty="0">
                            <a:latin typeface="Cambria Math" panose="02040503050406030204" pitchFamily="18" charset="0"/>
                            <a:ea typeface="Cambria Math" panose="02040503050406030204" pitchFamily="18" charset="0"/>
                          </a:rPr>
                        </m:ctrlPr>
                      </m:sSubPr>
                      <m:e>
                        <m:r>
                          <a:rPr lang="en-US" sz="1900" i="1" dirty="0">
                            <a:latin typeface="Cambria Math" panose="02040503050406030204" pitchFamily="18" charset="0"/>
                            <a:ea typeface="Cambria Math" panose="02040503050406030204" pitchFamily="18" charset="0"/>
                          </a:rPr>
                          <m:t>𝜇</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Sub>
                    <m:r>
                      <a:rPr lang="en-US" sz="1900" i="1" dirty="0">
                        <a:latin typeface="Cambria Math" panose="02040503050406030204" pitchFamily="18" charset="0"/>
                        <a:ea typeface="Cambria Math" panose="02040503050406030204" pitchFamily="18" charset="0"/>
                      </a:rPr>
                      <m:t>,</m:t>
                    </m:r>
                    <m:sSubSup>
                      <m:sSubSupPr>
                        <m:ctrlPr>
                          <a:rPr lang="en-US" sz="1900" i="1" dirty="0">
                            <a:latin typeface="Cambria Math" panose="02040503050406030204" pitchFamily="18" charset="0"/>
                            <a:ea typeface="Cambria Math" panose="02040503050406030204" pitchFamily="18" charset="0"/>
                          </a:rPr>
                        </m:ctrlPr>
                      </m:sSubSupPr>
                      <m:e>
                        <m:r>
                          <a:rPr lang="en-US" sz="1900" i="1" dirty="0">
                            <a:latin typeface="Cambria Math" panose="02040503050406030204" pitchFamily="18" charset="0"/>
                            <a:ea typeface="Cambria Math" panose="02040503050406030204" pitchFamily="18" charset="0"/>
                          </a:rPr>
                          <m:t>𝜎</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up>
                        <m:r>
                          <a:rPr lang="en-US" sz="1900" i="1" dirty="0">
                            <a:latin typeface="Cambria Math" panose="02040503050406030204" pitchFamily="18" charset="0"/>
                            <a:ea typeface="Cambria Math" panose="02040503050406030204" pitchFamily="18" charset="0"/>
                          </a:rPr>
                          <m:t>2</m:t>
                        </m:r>
                      </m:sup>
                    </m:sSubSup>
                    <m:r>
                      <a:rPr lang="en-US" sz="1900" i="1" dirty="0">
                        <a:latin typeface="Cambria Math" panose="02040503050406030204" pitchFamily="18" charset="0"/>
                      </a:rPr>
                      <m:t>) </m:t>
                    </m:r>
                  </m:oMath>
                </a14:m>
                <a:endParaRPr lang="en-US" sz="1900" dirty="0"/>
              </a:p>
              <a:p>
                <a:pPr lvl="1"/>
                <a14:m>
                  <m:oMath xmlns:m="http://schemas.openxmlformats.org/officeDocument/2006/math">
                    <m:sSub>
                      <m:sSubPr>
                        <m:ctrlPr>
                          <a:rPr lang="en-US" sz="1900" i="1" dirty="0">
                            <a:latin typeface="Cambria Math" panose="02040503050406030204" pitchFamily="18" charset="0"/>
                            <a:ea typeface="Cambria Math" panose="02040503050406030204" pitchFamily="18" charset="0"/>
                          </a:rPr>
                        </m:ctrlPr>
                      </m:sSubPr>
                      <m:e>
                        <m:r>
                          <a:rPr lang="en-US" sz="1900" i="1" dirty="0">
                            <a:latin typeface="Cambria Math" panose="02040503050406030204" pitchFamily="18" charset="0"/>
                            <a:ea typeface="Cambria Math" panose="02040503050406030204" pitchFamily="18" charset="0"/>
                          </a:rPr>
                          <m:t>𝜇</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Sub>
                    <m:r>
                      <a:rPr lang="en-US" sz="1900" i="1" dirty="0">
                        <a:latin typeface="Cambria Math" panose="02040503050406030204" pitchFamily="18" charset="0"/>
                        <a:ea typeface="Cambria Math" panose="02040503050406030204" pitchFamily="18" charset="0"/>
                      </a:rPr>
                      <m:t>,</m:t>
                    </m:r>
                    <m:sSubSup>
                      <m:sSubSupPr>
                        <m:ctrlPr>
                          <a:rPr lang="en-US" sz="1900" i="1" dirty="0">
                            <a:latin typeface="Cambria Math" panose="02040503050406030204" pitchFamily="18" charset="0"/>
                            <a:ea typeface="Cambria Math" panose="02040503050406030204" pitchFamily="18" charset="0"/>
                          </a:rPr>
                        </m:ctrlPr>
                      </m:sSubSupPr>
                      <m:e>
                        <m:r>
                          <a:rPr lang="en-US" sz="1900" i="1" dirty="0">
                            <a:latin typeface="Cambria Math" panose="02040503050406030204" pitchFamily="18" charset="0"/>
                            <a:ea typeface="Cambria Math" panose="02040503050406030204" pitchFamily="18" charset="0"/>
                          </a:rPr>
                          <m:t>𝜎</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up>
                        <m:r>
                          <a:rPr lang="en-US" sz="1900" i="1" dirty="0">
                            <a:latin typeface="Cambria Math" panose="02040503050406030204" pitchFamily="18" charset="0"/>
                            <a:ea typeface="Cambria Math" panose="02040503050406030204" pitchFamily="18" charset="0"/>
                          </a:rPr>
                          <m:t>2</m:t>
                        </m:r>
                      </m:sup>
                    </m:sSubSup>
                  </m:oMath>
                </a14:m>
                <a:r>
                  <a:rPr lang="en-US" sz="1900" dirty="0"/>
                  <a:t> are mean &amp; variance of 1st feature dimension if data comes from class c</a:t>
                </a:r>
              </a:p>
              <a:p>
                <a:pPr lvl="1"/>
                <a:r>
                  <a:rPr lang="en-US" sz="1900" dirty="0"/>
                  <a:t>Notice there is a mean &amp; variance for each class c</a:t>
                </a:r>
              </a:p>
              <a:p>
                <a:r>
                  <a:rPr lang="en-US" sz="1900" dirty="0"/>
                  <a:t>For example, suppose 2nd feature </a:t>
                </a:r>
                <a14:m>
                  <m:oMath xmlns:m="http://schemas.openxmlformats.org/officeDocument/2006/math">
                    <m:r>
                      <a:rPr lang="en-US" sz="1900" i="1" dirty="0">
                        <a:latin typeface="Cambria Math" panose="02040503050406030204" pitchFamily="18" charset="0"/>
                      </a:rPr>
                      <m:t>𝑥</m:t>
                    </m:r>
                    <m:r>
                      <a:rPr lang="en-US" sz="1900" b="0" i="1" baseline="-25000" dirty="0" smtClean="0">
                        <a:latin typeface="Cambria Math" panose="02040503050406030204" pitchFamily="18" charset="0"/>
                      </a:rPr>
                      <m:t>2</m:t>
                    </m:r>
                  </m:oMath>
                </a14:m>
                <a:r>
                  <a:rPr lang="en-US" sz="1900" dirty="0"/>
                  <a:t> is binary and we model </a:t>
                </a:r>
                <a14:m>
                  <m:oMath xmlns:m="http://schemas.openxmlformats.org/officeDocument/2006/math">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b="0" i="1" baseline="-25000" dirty="0" smtClean="0">
                            <a:latin typeface="Cambria Math" panose="02040503050406030204" pitchFamily="18" charset="0"/>
                          </a:rPr>
                          <m:t>2</m:t>
                        </m:r>
                        <m:r>
                          <a:rPr lang="en-US" sz="1900" i="1" dirty="0">
                            <a:latin typeface="Cambria Math" panose="02040503050406030204" pitchFamily="18" charset="0"/>
                          </a:rPr>
                          <m:t> </m:t>
                        </m:r>
                      </m:e>
                    </m:d>
                    <m:r>
                      <a:rPr lang="en-US" sz="1900" b="0" i="1" dirty="0" smtClean="0">
                        <a:latin typeface="Cambria Math" panose="02040503050406030204" pitchFamily="18" charset="0"/>
                      </a:rPr>
                      <m:t> </m:t>
                    </m:r>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b="0" i="1" dirty="0" smtClean="0">
                            <a:latin typeface="Cambria Math" panose="02040503050406030204" pitchFamily="18" charset="0"/>
                          </a:rPr>
                          <m:t>2</m:t>
                        </m:r>
                        <m:r>
                          <a:rPr lang="en-US" sz="1900" i="1" dirty="0">
                            <a:latin typeface="Cambria Math" panose="02040503050406030204" pitchFamily="18" charset="0"/>
                          </a:rPr>
                          <m:t>𝑐</m:t>
                        </m:r>
                      </m:sub>
                    </m:sSub>
                    <m:r>
                      <a:rPr lang="en-US" sz="1900" i="1" dirty="0">
                        <a:latin typeface="Cambria Math" panose="02040503050406030204" pitchFamily="18" charset="0"/>
                      </a:rPr>
                      <m:t>)</m:t>
                    </m:r>
                  </m:oMath>
                </a14:m>
                <a:r>
                  <a:rPr lang="en-US" sz="1900" dirty="0"/>
                  <a:t> as </a:t>
                </a:r>
                <a:r>
                  <a:rPr lang="en-US" sz="1900" dirty="0" err="1"/>
                  <a:t>bernoulli</a:t>
                </a:r>
                <a:r>
                  <a:rPr lang="en-US" sz="1900" dirty="0"/>
                  <a:t>, then</a:t>
                </a:r>
              </a:p>
              <a:p>
                <a:endParaRPr lang="en-US" sz="1900" dirty="0"/>
              </a:p>
              <a:p>
                <a:endParaRPr lang="en-US" sz="1900" dirty="0"/>
              </a:p>
            </p:txBody>
          </p:sp>
        </mc:Choice>
        <mc:Fallback xmlns="">
          <p:sp>
            <p:nvSpPr>
              <p:cNvPr id="3" name="Content Placeholder 2">
                <a:extLst>
                  <a:ext uri="{FF2B5EF4-FFF2-40B4-BE49-F238E27FC236}">
                    <a16:creationId xmlns:a16="http://schemas.microsoft.com/office/drawing/2014/main" id="{6CED889D-BB69-814F-AA3B-7F1BC0CD0CF9}"/>
                  </a:ext>
                </a:extLst>
              </p:cNvPr>
              <p:cNvSpPr>
                <a:spLocks noGrp="1" noRot="1" noChangeAspect="1" noMove="1" noResize="1" noEditPoints="1" noAdjustHandles="1" noChangeArrowheads="1" noChangeShapeType="1" noTextEdit="1"/>
              </p:cNvSpPr>
              <p:nvPr>
                <p:ph idx="1"/>
              </p:nvPr>
            </p:nvSpPr>
            <p:spPr>
              <a:xfrm>
                <a:off x="187891" y="861165"/>
                <a:ext cx="8780745" cy="5802681"/>
              </a:xfrm>
              <a:blipFill>
                <a:blip r:embed="rId3"/>
                <a:stretch>
                  <a:fillRect l="-434" t="-2183" r="-289"/>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58C2CE64-D960-CB46-AF88-0C29C662BD37}"/>
              </a:ext>
            </a:extLst>
          </p:cNvPr>
          <p:cNvSpPr>
            <a:spLocks noGrp="1"/>
          </p:cNvSpPr>
          <p:nvPr>
            <p:ph type="title"/>
          </p:nvPr>
        </p:nvSpPr>
        <p:spPr>
          <a:xfrm>
            <a:off x="457199" y="-188825"/>
            <a:ext cx="8423753" cy="1304049"/>
          </a:xfrm>
        </p:spPr>
        <p:txBody>
          <a:bodyPr>
            <a:normAutofit/>
          </a:bodyPr>
          <a:lstStyle/>
          <a:p>
            <a:r>
              <a:rPr lang="en-US" sz="3400" dirty="0"/>
              <a:t>Naive Bayes Classifier II</a:t>
            </a:r>
          </a:p>
        </p:txBody>
      </p:sp>
    </p:spTree>
    <p:extLst>
      <p:ext uri="{BB962C8B-B14F-4D97-AF65-F5344CB8AC3E}">
        <p14:creationId xmlns:p14="http://schemas.microsoft.com/office/powerpoint/2010/main" val="17449384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ED889D-BB69-814F-AA3B-7F1BC0CD0CF9}"/>
                  </a:ext>
                </a:extLst>
              </p:cNvPr>
              <p:cNvSpPr>
                <a:spLocks noGrp="1"/>
              </p:cNvSpPr>
              <p:nvPr>
                <p:ph idx="1"/>
              </p:nvPr>
            </p:nvSpPr>
            <p:spPr>
              <a:xfrm>
                <a:off x="187891" y="861165"/>
                <a:ext cx="8780745" cy="5802681"/>
              </a:xfrm>
            </p:spPr>
            <p:txBody>
              <a:bodyPr>
                <a:noAutofit/>
              </a:bodyPr>
              <a:lstStyle/>
              <a:p>
                <a:r>
                  <a:rPr lang="en-US" sz="1900" dirty="0"/>
                  <a:t>From previous slide: Naive Bayes assumes features are conditionally independent given class label:</a:t>
                </a:r>
                <a14:m>
                  <m:oMath xmlns:m="http://schemas.openxmlformats.org/officeDocument/2006/math">
                    <m:r>
                      <a:rPr lang="en-US" sz="1900" b="0" i="0" smtClean="0">
                        <a:latin typeface="Cambria Math" panose="02040503050406030204" pitchFamily="18" charset="0"/>
                      </a:rPr>
                      <m:t> </m:t>
                    </m:r>
                    <m:r>
                      <a:rPr lang="en-US" sz="1900" i="1">
                        <a:latin typeface="Cambria Math" panose="02040503050406030204" pitchFamily="18" charset="0"/>
                      </a:rPr>
                      <m:t>𝑝</m:t>
                    </m:r>
                    <m:d>
                      <m:dPr>
                        <m:endChr m:val="|"/>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d>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a:rPr lang="en-US" sz="1900" i="1">
                        <a:latin typeface="Cambria Math" panose="02040503050406030204" pitchFamily="18" charset="0"/>
                      </a:rPr>
                      <m:t>𝑐</m:t>
                    </m:r>
                    <m:r>
                      <a:rPr lang="en-US" sz="1900" i="1">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r>
                      <m:rPr>
                        <m:nor/>
                      </m:rPr>
                      <a:rPr lang="en-US" sz="1900" dirty="0"/>
                      <m:t>) = </m:t>
                    </m:r>
                    <m:nary>
                      <m:naryPr>
                        <m:chr m:val="∏"/>
                        <m:ctrlPr>
                          <a:rPr lang="en-US" sz="1900" i="1" dirty="0">
                            <a:latin typeface="Cambria Math" panose="02040503050406030204" pitchFamily="18" charset="0"/>
                          </a:rPr>
                        </m:ctrlPr>
                      </m:naryPr>
                      <m:sub>
                        <m:r>
                          <m:rPr>
                            <m:brk m:alnAt="23"/>
                          </m:rPr>
                          <a:rPr lang="en-US" sz="1900" i="1" dirty="0">
                            <a:latin typeface="Cambria Math" panose="02040503050406030204" pitchFamily="18" charset="0"/>
                          </a:rPr>
                          <m:t>𝑗</m:t>
                        </m:r>
                        <m:r>
                          <a:rPr lang="en-US" sz="1900" i="1" dirty="0">
                            <a:latin typeface="Cambria Math" panose="02040503050406030204" pitchFamily="18" charset="0"/>
                          </a:rPr>
                          <m:t>=1</m:t>
                        </m:r>
                      </m:sub>
                      <m:sup>
                        <m:r>
                          <a:rPr lang="en-US" sz="1900" i="1" dirty="0">
                            <a:latin typeface="Cambria Math" panose="02040503050406030204" pitchFamily="18" charset="0"/>
                          </a:rPr>
                          <m:t>𝐷</m:t>
                        </m:r>
                      </m:sup>
                      <m:e>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𝑗</m:t>
                            </m:r>
                            <m:r>
                              <a:rPr lang="en-US" sz="1900" i="1" dirty="0">
                                <a:latin typeface="Cambria Math" panose="02040503050406030204" pitchFamily="18" charset="0"/>
                              </a:rPr>
                              <m:t> </m:t>
                            </m:r>
                          </m:e>
                        </m:d>
                        <m:r>
                          <a:rPr lang="en-US" sz="1900" i="1" dirty="0">
                            <a:latin typeface="Cambria Math" panose="02040503050406030204" pitchFamily="18" charset="0"/>
                          </a:rPr>
                          <m:t>𝑦</m:t>
                        </m:r>
                        <m:r>
                          <a:rPr lang="en-US" sz="1900" i="1" dirty="0">
                            <a:latin typeface="Cambria Math" panose="02040503050406030204" pitchFamily="18" charset="0"/>
                          </a:rPr>
                          <m:t>=</m:t>
                        </m:r>
                        <m:r>
                          <a:rPr lang="en-US" sz="1900" i="1" dirty="0">
                            <a:latin typeface="Cambria Math" panose="02040503050406030204" pitchFamily="18" charset="0"/>
                          </a:rPr>
                          <m:t>𝑐</m:t>
                        </m:r>
                        <m:r>
                          <a:rPr lang="en-US" sz="1900" i="1" dirty="0">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r>
                          <a:rPr lang="en-US" sz="1900" i="1" dirty="0">
                            <a:latin typeface="Cambria Math" panose="02040503050406030204" pitchFamily="18" charset="0"/>
                          </a:rPr>
                          <m:t>)</m:t>
                        </m:r>
                      </m:e>
                    </m:nary>
                    <m:r>
                      <a:rPr lang="en-US" sz="1900" i="1" dirty="0">
                        <a:latin typeface="Cambria Math" panose="02040503050406030204" pitchFamily="18" charset="0"/>
                      </a:rPr>
                      <m:t>= </m:t>
                    </m:r>
                    <m:nary>
                      <m:naryPr>
                        <m:chr m:val="∏"/>
                        <m:ctrlPr>
                          <a:rPr lang="en-US" sz="1900" i="1" dirty="0">
                            <a:latin typeface="Cambria Math" panose="02040503050406030204" pitchFamily="18" charset="0"/>
                          </a:rPr>
                        </m:ctrlPr>
                      </m:naryPr>
                      <m:sub>
                        <m:r>
                          <m:rPr>
                            <m:brk m:alnAt="23"/>
                          </m:rPr>
                          <a:rPr lang="en-US" sz="1900" i="1" dirty="0">
                            <a:latin typeface="Cambria Math" panose="02040503050406030204" pitchFamily="18" charset="0"/>
                          </a:rPr>
                          <m:t>𝑗</m:t>
                        </m:r>
                        <m:r>
                          <a:rPr lang="en-US" sz="1900" i="1" dirty="0">
                            <a:latin typeface="Cambria Math" panose="02040503050406030204" pitchFamily="18" charset="0"/>
                          </a:rPr>
                          <m:t>=1</m:t>
                        </m:r>
                      </m:sub>
                      <m:sup>
                        <m:r>
                          <a:rPr lang="en-US" sz="1900" i="1" dirty="0">
                            <a:latin typeface="Cambria Math" panose="02040503050406030204" pitchFamily="18" charset="0"/>
                          </a:rPr>
                          <m:t>𝐷</m:t>
                        </m:r>
                      </m:sup>
                      <m:e>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𝑗</m:t>
                            </m:r>
                            <m:r>
                              <a:rPr lang="en-US" sz="1900" i="1" dirty="0">
                                <a:latin typeface="Cambria Math" panose="02040503050406030204" pitchFamily="18" charset="0"/>
                              </a:rPr>
                              <m:t> </m:t>
                            </m:r>
                          </m:e>
                        </m:d>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𝑗𝑐</m:t>
                            </m:r>
                          </m:sub>
                        </m:sSub>
                        <m:r>
                          <a:rPr lang="en-US" sz="1900" i="1" dirty="0">
                            <a:latin typeface="Cambria Math" panose="02040503050406030204" pitchFamily="18" charset="0"/>
                          </a:rPr>
                          <m:t>)</m:t>
                        </m:r>
                      </m:e>
                    </m:nary>
                  </m:oMath>
                </a14:m>
                <a:endParaRPr lang="en-US" sz="1900" dirty="0"/>
              </a:p>
              <a:p>
                <a:r>
                  <a:rPr lang="en-US" sz="1900" dirty="0"/>
                  <a:t>For example, suppose 1st feature </a:t>
                </a:r>
                <a14:m>
                  <m:oMath xmlns:m="http://schemas.openxmlformats.org/officeDocument/2006/math">
                    <m:r>
                      <a:rPr lang="en-US" sz="1900" i="1" dirty="0">
                        <a:latin typeface="Cambria Math" panose="02040503050406030204" pitchFamily="18" charset="0"/>
                      </a:rPr>
                      <m:t>𝑥</m:t>
                    </m:r>
                    <m:r>
                      <a:rPr lang="en-US" sz="1900" i="1" baseline="-25000" dirty="0">
                        <a:latin typeface="Cambria Math" panose="02040503050406030204" pitchFamily="18" charset="0"/>
                      </a:rPr>
                      <m:t>1</m:t>
                    </m:r>
                  </m:oMath>
                </a14:m>
                <a:r>
                  <a:rPr lang="en-US" sz="1900" dirty="0"/>
                  <a:t> is continuous and we model </a:t>
                </a:r>
                <a14:m>
                  <m:oMath xmlns:m="http://schemas.openxmlformats.org/officeDocument/2006/math">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1</m:t>
                        </m:r>
                        <m:r>
                          <a:rPr lang="en-US" sz="1900" i="1" dirty="0">
                            <a:latin typeface="Cambria Math" panose="02040503050406030204" pitchFamily="18" charset="0"/>
                          </a:rPr>
                          <m:t> </m:t>
                        </m:r>
                      </m:e>
                    </m:d>
                    <m:sSub>
                      <m:sSubPr>
                        <m:ctrlPr>
                          <a:rPr lang="en-US" sz="1900" i="1" dirty="0">
                            <a:latin typeface="Cambria Math" panose="02040503050406030204" pitchFamily="18" charset="0"/>
                          </a:rPr>
                        </m:ctrlPr>
                      </m:sSubPr>
                      <m:e>
                        <m:r>
                          <a:rPr lang="en-US" sz="1900" b="0" i="1" dirty="0" smtClean="0">
                            <a:latin typeface="Cambria Math" panose="02040503050406030204" pitchFamily="18" charset="0"/>
                          </a:rPr>
                          <m:t> </m:t>
                        </m:r>
                        <m:r>
                          <m:rPr>
                            <m:sty m:val="p"/>
                          </m:rPr>
                          <a:rPr lang="el-GR" sz="1900" i="1" dirty="0">
                            <a:latin typeface="Cambria Math" panose="02040503050406030204" pitchFamily="18" charset="0"/>
                            <a:ea typeface="Cambria Math" panose="02040503050406030204" pitchFamily="18" charset="0"/>
                          </a:rPr>
                          <m:t>η</m:t>
                        </m:r>
                      </m:e>
                      <m:sub>
                        <m:r>
                          <a:rPr lang="en-US" sz="1900" b="0" i="1" dirty="0" smtClean="0">
                            <a:latin typeface="Cambria Math" panose="02040503050406030204" pitchFamily="18" charset="0"/>
                          </a:rPr>
                          <m:t>1</m:t>
                        </m:r>
                        <m:r>
                          <a:rPr lang="en-US" sz="1900" i="1" dirty="0">
                            <a:latin typeface="Cambria Math" panose="02040503050406030204" pitchFamily="18" charset="0"/>
                          </a:rPr>
                          <m:t>𝑐</m:t>
                        </m:r>
                      </m:sub>
                    </m:sSub>
                    <m:r>
                      <a:rPr lang="en-US" sz="1900" i="1" dirty="0">
                        <a:latin typeface="Cambria Math" panose="02040503050406030204" pitchFamily="18" charset="0"/>
                      </a:rPr>
                      <m:t>)</m:t>
                    </m:r>
                  </m:oMath>
                </a14:m>
                <a:r>
                  <a:rPr lang="en-US" sz="1900" dirty="0"/>
                  <a:t> as Gaussian, then </a:t>
                </a:r>
                <a14:m>
                  <m:oMath xmlns:m="http://schemas.openxmlformats.org/officeDocument/2006/math">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1</m:t>
                        </m:r>
                        <m:r>
                          <a:rPr lang="en-US" sz="1900" i="1" dirty="0">
                            <a:latin typeface="Cambria Math" panose="02040503050406030204" pitchFamily="18" charset="0"/>
                          </a:rPr>
                          <m:t>𝑐</m:t>
                        </m:r>
                      </m:sub>
                    </m:sSub>
                    <m:r>
                      <a:rPr lang="en-US" sz="1900" i="1" dirty="0">
                        <a:latin typeface="Cambria Math" panose="02040503050406030204" pitchFamily="18" charset="0"/>
                      </a:rPr>
                      <m:t>=(</m:t>
                    </m:r>
                    <m:sSub>
                      <m:sSubPr>
                        <m:ctrlPr>
                          <a:rPr lang="en-US" sz="1900" i="1" dirty="0">
                            <a:latin typeface="Cambria Math" panose="02040503050406030204" pitchFamily="18" charset="0"/>
                            <a:ea typeface="Cambria Math" panose="02040503050406030204" pitchFamily="18" charset="0"/>
                          </a:rPr>
                        </m:ctrlPr>
                      </m:sSubPr>
                      <m:e>
                        <m:r>
                          <a:rPr lang="en-US" sz="1900" i="1" dirty="0">
                            <a:latin typeface="Cambria Math" panose="02040503050406030204" pitchFamily="18" charset="0"/>
                            <a:ea typeface="Cambria Math" panose="02040503050406030204" pitchFamily="18" charset="0"/>
                          </a:rPr>
                          <m:t>𝜇</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Sub>
                    <m:r>
                      <a:rPr lang="en-US" sz="1900" i="1" dirty="0">
                        <a:latin typeface="Cambria Math" panose="02040503050406030204" pitchFamily="18" charset="0"/>
                        <a:ea typeface="Cambria Math" panose="02040503050406030204" pitchFamily="18" charset="0"/>
                      </a:rPr>
                      <m:t>,</m:t>
                    </m:r>
                    <m:sSubSup>
                      <m:sSubSupPr>
                        <m:ctrlPr>
                          <a:rPr lang="en-US" sz="1900" i="1" dirty="0">
                            <a:latin typeface="Cambria Math" panose="02040503050406030204" pitchFamily="18" charset="0"/>
                            <a:ea typeface="Cambria Math" panose="02040503050406030204" pitchFamily="18" charset="0"/>
                          </a:rPr>
                        </m:ctrlPr>
                      </m:sSubSupPr>
                      <m:e>
                        <m:r>
                          <a:rPr lang="en-US" sz="1900" i="1" dirty="0">
                            <a:latin typeface="Cambria Math" panose="02040503050406030204" pitchFamily="18" charset="0"/>
                            <a:ea typeface="Cambria Math" panose="02040503050406030204" pitchFamily="18" charset="0"/>
                          </a:rPr>
                          <m:t>𝜎</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up>
                        <m:r>
                          <a:rPr lang="en-US" sz="1900" i="1" dirty="0">
                            <a:latin typeface="Cambria Math" panose="02040503050406030204" pitchFamily="18" charset="0"/>
                            <a:ea typeface="Cambria Math" panose="02040503050406030204" pitchFamily="18" charset="0"/>
                          </a:rPr>
                          <m:t>2</m:t>
                        </m:r>
                      </m:sup>
                    </m:sSubSup>
                    <m:r>
                      <a:rPr lang="en-US" sz="1900" i="1" dirty="0">
                        <a:latin typeface="Cambria Math" panose="02040503050406030204" pitchFamily="18" charset="0"/>
                      </a:rPr>
                      <m:t>) </m:t>
                    </m:r>
                  </m:oMath>
                </a14:m>
                <a:endParaRPr lang="en-US" sz="1900" dirty="0"/>
              </a:p>
              <a:p>
                <a:pPr lvl="1"/>
                <a14:m>
                  <m:oMath xmlns:m="http://schemas.openxmlformats.org/officeDocument/2006/math">
                    <m:sSub>
                      <m:sSubPr>
                        <m:ctrlPr>
                          <a:rPr lang="en-US" sz="1900" i="1" dirty="0">
                            <a:latin typeface="Cambria Math" panose="02040503050406030204" pitchFamily="18" charset="0"/>
                            <a:ea typeface="Cambria Math" panose="02040503050406030204" pitchFamily="18" charset="0"/>
                          </a:rPr>
                        </m:ctrlPr>
                      </m:sSubPr>
                      <m:e>
                        <m:r>
                          <a:rPr lang="en-US" sz="1900" i="1" dirty="0">
                            <a:latin typeface="Cambria Math" panose="02040503050406030204" pitchFamily="18" charset="0"/>
                            <a:ea typeface="Cambria Math" panose="02040503050406030204" pitchFamily="18" charset="0"/>
                          </a:rPr>
                          <m:t>𝜇</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Sub>
                    <m:r>
                      <a:rPr lang="en-US" sz="1900" i="1" dirty="0">
                        <a:latin typeface="Cambria Math" panose="02040503050406030204" pitchFamily="18" charset="0"/>
                        <a:ea typeface="Cambria Math" panose="02040503050406030204" pitchFamily="18" charset="0"/>
                      </a:rPr>
                      <m:t>,</m:t>
                    </m:r>
                    <m:sSubSup>
                      <m:sSubSupPr>
                        <m:ctrlPr>
                          <a:rPr lang="en-US" sz="1900" i="1" dirty="0">
                            <a:latin typeface="Cambria Math" panose="02040503050406030204" pitchFamily="18" charset="0"/>
                            <a:ea typeface="Cambria Math" panose="02040503050406030204" pitchFamily="18" charset="0"/>
                          </a:rPr>
                        </m:ctrlPr>
                      </m:sSubSupPr>
                      <m:e>
                        <m:r>
                          <a:rPr lang="en-US" sz="1900" i="1" dirty="0">
                            <a:latin typeface="Cambria Math" panose="02040503050406030204" pitchFamily="18" charset="0"/>
                            <a:ea typeface="Cambria Math" panose="02040503050406030204" pitchFamily="18" charset="0"/>
                          </a:rPr>
                          <m:t>𝜎</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up>
                        <m:r>
                          <a:rPr lang="en-US" sz="1900" i="1" dirty="0">
                            <a:latin typeface="Cambria Math" panose="02040503050406030204" pitchFamily="18" charset="0"/>
                            <a:ea typeface="Cambria Math" panose="02040503050406030204" pitchFamily="18" charset="0"/>
                          </a:rPr>
                          <m:t>2</m:t>
                        </m:r>
                      </m:sup>
                    </m:sSubSup>
                  </m:oMath>
                </a14:m>
                <a:r>
                  <a:rPr lang="en-US" sz="1900" dirty="0"/>
                  <a:t> are mean &amp; variance of 1st feature dimension if data comes from class c</a:t>
                </a:r>
              </a:p>
              <a:p>
                <a:pPr lvl="1"/>
                <a:r>
                  <a:rPr lang="en-US" sz="1900" dirty="0"/>
                  <a:t>Notice there is a mean &amp; variance for each class c</a:t>
                </a:r>
              </a:p>
              <a:p>
                <a:r>
                  <a:rPr lang="en-US" sz="1900" dirty="0"/>
                  <a:t>For example, suppose 2nd feature </a:t>
                </a:r>
                <a14:m>
                  <m:oMath xmlns:m="http://schemas.openxmlformats.org/officeDocument/2006/math">
                    <m:r>
                      <a:rPr lang="en-US" sz="1900" i="1" dirty="0">
                        <a:latin typeface="Cambria Math" panose="02040503050406030204" pitchFamily="18" charset="0"/>
                      </a:rPr>
                      <m:t>𝑥</m:t>
                    </m:r>
                    <m:r>
                      <a:rPr lang="en-US" sz="1900" b="0" i="1" baseline="-25000" dirty="0" smtClean="0">
                        <a:latin typeface="Cambria Math" panose="02040503050406030204" pitchFamily="18" charset="0"/>
                      </a:rPr>
                      <m:t>2</m:t>
                    </m:r>
                  </m:oMath>
                </a14:m>
                <a:r>
                  <a:rPr lang="en-US" sz="1900" dirty="0"/>
                  <a:t> is binary and we model </a:t>
                </a:r>
                <a14:m>
                  <m:oMath xmlns:m="http://schemas.openxmlformats.org/officeDocument/2006/math">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b="0" i="1" baseline="-25000" dirty="0" smtClean="0">
                            <a:latin typeface="Cambria Math" panose="02040503050406030204" pitchFamily="18" charset="0"/>
                          </a:rPr>
                          <m:t>2</m:t>
                        </m:r>
                        <m:r>
                          <a:rPr lang="en-US" sz="1900" i="1" dirty="0">
                            <a:latin typeface="Cambria Math" panose="02040503050406030204" pitchFamily="18" charset="0"/>
                          </a:rPr>
                          <m:t> </m:t>
                        </m:r>
                      </m:e>
                    </m:d>
                    <m:r>
                      <a:rPr lang="en-US" sz="1900" b="0" i="1" dirty="0" smtClean="0">
                        <a:latin typeface="Cambria Math" panose="02040503050406030204" pitchFamily="18" charset="0"/>
                      </a:rPr>
                      <m:t> </m:t>
                    </m:r>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b="0" i="1" dirty="0" smtClean="0">
                            <a:latin typeface="Cambria Math" panose="02040503050406030204" pitchFamily="18" charset="0"/>
                          </a:rPr>
                          <m:t>2</m:t>
                        </m:r>
                        <m:r>
                          <a:rPr lang="en-US" sz="1900" i="1" dirty="0">
                            <a:latin typeface="Cambria Math" panose="02040503050406030204" pitchFamily="18" charset="0"/>
                          </a:rPr>
                          <m:t>𝑐</m:t>
                        </m:r>
                      </m:sub>
                    </m:sSub>
                    <m:r>
                      <a:rPr lang="en-US" sz="1900" i="1" dirty="0">
                        <a:latin typeface="Cambria Math" panose="02040503050406030204" pitchFamily="18" charset="0"/>
                      </a:rPr>
                      <m:t>)</m:t>
                    </m:r>
                  </m:oMath>
                </a14:m>
                <a:r>
                  <a:rPr lang="en-US" sz="1900" dirty="0"/>
                  <a:t> as </a:t>
                </a:r>
                <a:r>
                  <a:rPr lang="en-US" sz="1900" dirty="0" err="1"/>
                  <a:t>bernoulli</a:t>
                </a:r>
                <a:r>
                  <a:rPr lang="en-US" sz="1900" dirty="0"/>
                  <a:t>, then</a:t>
                </a:r>
              </a:p>
              <a:p>
                <a:pPr lvl="1"/>
                <a14:m>
                  <m:oMath xmlns:m="http://schemas.openxmlformats.org/officeDocument/2006/math">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2</m:t>
                        </m:r>
                        <m:r>
                          <a:rPr lang="en-US" sz="1900" i="1" dirty="0">
                            <a:latin typeface="Cambria Math" panose="02040503050406030204" pitchFamily="18" charset="0"/>
                          </a:rPr>
                          <m:t>𝑐</m:t>
                        </m:r>
                      </m:sub>
                    </m:sSub>
                  </m:oMath>
                </a14:m>
                <a:r>
                  <a:rPr lang="en-US" sz="1900" dirty="0"/>
                  <a:t> is probability of observing head for 2nd feature dimension if the data comes from class c.</a:t>
                </a:r>
              </a:p>
              <a:p>
                <a:endParaRPr lang="en-US" sz="1900" dirty="0"/>
              </a:p>
              <a:p>
                <a:endParaRPr lang="en-US" sz="1900" dirty="0"/>
              </a:p>
            </p:txBody>
          </p:sp>
        </mc:Choice>
        <mc:Fallback xmlns="">
          <p:sp>
            <p:nvSpPr>
              <p:cNvPr id="3" name="Content Placeholder 2">
                <a:extLst>
                  <a:ext uri="{FF2B5EF4-FFF2-40B4-BE49-F238E27FC236}">
                    <a16:creationId xmlns:a16="http://schemas.microsoft.com/office/drawing/2014/main" id="{6CED889D-BB69-814F-AA3B-7F1BC0CD0CF9}"/>
                  </a:ext>
                </a:extLst>
              </p:cNvPr>
              <p:cNvSpPr>
                <a:spLocks noGrp="1" noRot="1" noChangeAspect="1" noMove="1" noResize="1" noEditPoints="1" noAdjustHandles="1" noChangeArrowheads="1" noChangeShapeType="1" noTextEdit="1"/>
              </p:cNvSpPr>
              <p:nvPr>
                <p:ph idx="1"/>
              </p:nvPr>
            </p:nvSpPr>
            <p:spPr>
              <a:xfrm>
                <a:off x="187891" y="861165"/>
                <a:ext cx="8780745" cy="5802681"/>
              </a:xfrm>
              <a:blipFill>
                <a:blip r:embed="rId3"/>
                <a:stretch>
                  <a:fillRect l="-434" t="-2183" r="-723"/>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58C2CE64-D960-CB46-AF88-0C29C662BD37}"/>
              </a:ext>
            </a:extLst>
          </p:cNvPr>
          <p:cNvSpPr>
            <a:spLocks noGrp="1"/>
          </p:cNvSpPr>
          <p:nvPr>
            <p:ph type="title"/>
          </p:nvPr>
        </p:nvSpPr>
        <p:spPr>
          <a:xfrm>
            <a:off x="457199" y="-188825"/>
            <a:ext cx="8423753" cy="1304049"/>
          </a:xfrm>
        </p:spPr>
        <p:txBody>
          <a:bodyPr>
            <a:normAutofit/>
          </a:bodyPr>
          <a:lstStyle/>
          <a:p>
            <a:r>
              <a:rPr lang="en-US" sz="3400" dirty="0"/>
              <a:t>Naive Bayes Classifier II</a:t>
            </a:r>
          </a:p>
        </p:txBody>
      </p:sp>
    </p:spTree>
    <p:extLst>
      <p:ext uri="{BB962C8B-B14F-4D97-AF65-F5344CB8AC3E}">
        <p14:creationId xmlns:p14="http://schemas.microsoft.com/office/powerpoint/2010/main" val="35771868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ED889D-BB69-814F-AA3B-7F1BC0CD0CF9}"/>
                  </a:ext>
                </a:extLst>
              </p:cNvPr>
              <p:cNvSpPr>
                <a:spLocks noGrp="1"/>
              </p:cNvSpPr>
              <p:nvPr>
                <p:ph idx="1"/>
              </p:nvPr>
            </p:nvSpPr>
            <p:spPr>
              <a:xfrm>
                <a:off x="187891" y="861165"/>
                <a:ext cx="8780745" cy="5802681"/>
              </a:xfrm>
            </p:spPr>
            <p:txBody>
              <a:bodyPr>
                <a:noAutofit/>
              </a:bodyPr>
              <a:lstStyle/>
              <a:p>
                <a:r>
                  <a:rPr lang="en-US" sz="1900" dirty="0"/>
                  <a:t>From previous slide: Naive Bayes assumes features are conditionally independent given class label:</a:t>
                </a:r>
                <a14:m>
                  <m:oMath xmlns:m="http://schemas.openxmlformats.org/officeDocument/2006/math">
                    <m:r>
                      <a:rPr lang="en-US" sz="1900" b="0" i="0" smtClean="0">
                        <a:latin typeface="Cambria Math" panose="02040503050406030204" pitchFamily="18" charset="0"/>
                      </a:rPr>
                      <m:t> </m:t>
                    </m:r>
                    <m:r>
                      <a:rPr lang="en-US" sz="1900" i="1">
                        <a:latin typeface="Cambria Math" panose="02040503050406030204" pitchFamily="18" charset="0"/>
                      </a:rPr>
                      <m:t>𝑝</m:t>
                    </m:r>
                    <m:d>
                      <m:dPr>
                        <m:endChr m:val="|"/>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d>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a:rPr lang="en-US" sz="1900" i="1">
                        <a:latin typeface="Cambria Math" panose="02040503050406030204" pitchFamily="18" charset="0"/>
                      </a:rPr>
                      <m:t>𝑐</m:t>
                    </m:r>
                    <m:r>
                      <a:rPr lang="en-US" sz="1900" i="1">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r>
                      <m:rPr>
                        <m:nor/>
                      </m:rPr>
                      <a:rPr lang="en-US" sz="1900" dirty="0"/>
                      <m:t>) = </m:t>
                    </m:r>
                    <m:nary>
                      <m:naryPr>
                        <m:chr m:val="∏"/>
                        <m:ctrlPr>
                          <a:rPr lang="en-US" sz="1900" i="1" dirty="0">
                            <a:latin typeface="Cambria Math" panose="02040503050406030204" pitchFamily="18" charset="0"/>
                          </a:rPr>
                        </m:ctrlPr>
                      </m:naryPr>
                      <m:sub>
                        <m:r>
                          <m:rPr>
                            <m:brk m:alnAt="23"/>
                          </m:rPr>
                          <a:rPr lang="en-US" sz="1900" i="1" dirty="0">
                            <a:latin typeface="Cambria Math" panose="02040503050406030204" pitchFamily="18" charset="0"/>
                          </a:rPr>
                          <m:t>𝑗</m:t>
                        </m:r>
                        <m:r>
                          <a:rPr lang="en-US" sz="1900" i="1" dirty="0">
                            <a:latin typeface="Cambria Math" panose="02040503050406030204" pitchFamily="18" charset="0"/>
                          </a:rPr>
                          <m:t>=1</m:t>
                        </m:r>
                      </m:sub>
                      <m:sup>
                        <m:r>
                          <a:rPr lang="en-US" sz="1900" i="1" dirty="0">
                            <a:latin typeface="Cambria Math" panose="02040503050406030204" pitchFamily="18" charset="0"/>
                          </a:rPr>
                          <m:t>𝐷</m:t>
                        </m:r>
                      </m:sup>
                      <m:e>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𝑗</m:t>
                            </m:r>
                            <m:r>
                              <a:rPr lang="en-US" sz="1900" i="1" dirty="0">
                                <a:latin typeface="Cambria Math" panose="02040503050406030204" pitchFamily="18" charset="0"/>
                              </a:rPr>
                              <m:t> </m:t>
                            </m:r>
                          </m:e>
                        </m:d>
                        <m:r>
                          <a:rPr lang="en-US" sz="1900" i="1" dirty="0">
                            <a:latin typeface="Cambria Math" panose="02040503050406030204" pitchFamily="18" charset="0"/>
                          </a:rPr>
                          <m:t>𝑦</m:t>
                        </m:r>
                        <m:r>
                          <a:rPr lang="en-US" sz="1900" i="1" dirty="0">
                            <a:latin typeface="Cambria Math" panose="02040503050406030204" pitchFamily="18" charset="0"/>
                          </a:rPr>
                          <m:t>=</m:t>
                        </m:r>
                        <m:r>
                          <a:rPr lang="en-US" sz="1900" i="1" dirty="0">
                            <a:latin typeface="Cambria Math" panose="02040503050406030204" pitchFamily="18" charset="0"/>
                          </a:rPr>
                          <m:t>𝑐</m:t>
                        </m:r>
                        <m:r>
                          <a:rPr lang="en-US" sz="1900" i="1" dirty="0">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r>
                          <a:rPr lang="en-US" sz="1900" i="1" dirty="0">
                            <a:latin typeface="Cambria Math" panose="02040503050406030204" pitchFamily="18" charset="0"/>
                          </a:rPr>
                          <m:t>)</m:t>
                        </m:r>
                      </m:e>
                    </m:nary>
                    <m:r>
                      <a:rPr lang="en-US" sz="1900" i="1" dirty="0">
                        <a:latin typeface="Cambria Math" panose="02040503050406030204" pitchFamily="18" charset="0"/>
                      </a:rPr>
                      <m:t>= </m:t>
                    </m:r>
                    <m:nary>
                      <m:naryPr>
                        <m:chr m:val="∏"/>
                        <m:ctrlPr>
                          <a:rPr lang="en-US" sz="1900" i="1" dirty="0">
                            <a:latin typeface="Cambria Math" panose="02040503050406030204" pitchFamily="18" charset="0"/>
                          </a:rPr>
                        </m:ctrlPr>
                      </m:naryPr>
                      <m:sub>
                        <m:r>
                          <m:rPr>
                            <m:brk m:alnAt="23"/>
                          </m:rPr>
                          <a:rPr lang="en-US" sz="1900" i="1" dirty="0">
                            <a:latin typeface="Cambria Math" panose="02040503050406030204" pitchFamily="18" charset="0"/>
                          </a:rPr>
                          <m:t>𝑗</m:t>
                        </m:r>
                        <m:r>
                          <a:rPr lang="en-US" sz="1900" i="1" dirty="0">
                            <a:latin typeface="Cambria Math" panose="02040503050406030204" pitchFamily="18" charset="0"/>
                          </a:rPr>
                          <m:t>=1</m:t>
                        </m:r>
                      </m:sub>
                      <m:sup>
                        <m:r>
                          <a:rPr lang="en-US" sz="1900" i="1" dirty="0">
                            <a:latin typeface="Cambria Math" panose="02040503050406030204" pitchFamily="18" charset="0"/>
                          </a:rPr>
                          <m:t>𝐷</m:t>
                        </m:r>
                      </m:sup>
                      <m:e>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𝑗</m:t>
                            </m:r>
                            <m:r>
                              <a:rPr lang="en-US" sz="1900" i="1" dirty="0">
                                <a:latin typeface="Cambria Math" panose="02040503050406030204" pitchFamily="18" charset="0"/>
                              </a:rPr>
                              <m:t> </m:t>
                            </m:r>
                          </m:e>
                        </m:d>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𝑗𝑐</m:t>
                            </m:r>
                          </m:sub>
                        </m:sSub>
                        <m:r>
                          <a:rPr lang="en-US" sz="1900" i="1" dirty="0">
                            <a:latin typeface="Cambria Math" panose="02040503050406030204" pitchFamily="18" charset="0"/>
                          </a:rPr>
                          <m:t>)</m:t>
                        </m:r>
                      </m:e>
                    </m:nary>
                  </m:oMath>
                </a14:m>
                <a:endParaRPr lang="en-US" sz="1900" dirty="0"/>
              </a:p>
              <a:p>
                <a:r>
                  <a:rPr lang="en-US" sz="1900" dirty="0"/>
                  <a:t>For example, suppose 1st feature </a:t>
                </a:r>
                <a14:m>
                  <m:oMath xmlns:m="http://schemas.openxmlformats.org/officeDocument/2006/math">
                    <m:r>
                      <a:rPr lang="en-US" sz="1900" i="1" dirty="0">
                        <a:latin typeface="Cambria Math" panose="02040503050406030204" pitchFamily="18" charset="0"/>
                      </a:rPr>
                      <m:t>𝑥</m:t>
                    </m:r>
                    <m:r>
                      <a:rPr lang="en-US" sz="1900" i="1" baseline="-25000" dirty="0">
                        <a:latin typeface="Cambria Math" panose="02040503050406030204" pitchFamily="18" charset="0"/>
                      </a:rPr>
                      <m:t>1</m:t>
                    </m:r>
                  </m:oMath>
                </a14:m>
                <a:r>
                  <a:rPr lang="en-US" sz="1900" dirty="0"/>
                  <a:t> is continuous and we model </a:t>
                </a:r>
                <a14:m>
                  <m:oMath xmlns:m="http://schemas.openxmlformats.org/officeDocument/2006/math">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1</m:t>
                        </m:r>
                        <m:r>
                          <a:rPr lang="en-US" sz="1900" i="1" dirty="0">
                            <a:latin typeface="Cambria Math" panose="02040503050406030204" pitchFamily="18" charset="0"/>
                          </a:rPr>
                          <m:t> </m:t>
                        </m:r>
                      </m:e>
                    </m:d>
                    <m:sSub>
                      <m:sSubPr>
                        <m:ctrlPr>
                          <a:rPr lang="en-US" sz="1900" i="1" dirty="0">
                            <a:latin typeface="Cambria Math" panose="02040503050406030204" pitchFamily="18" charset="0"/>
                          </a:rPr>
                        </m:ctrlPr>
                      </m:sSubPr>
                      <m:e>
                        <m:r>
                          <a:rPr lang="en-US" sz="1900" b="0" i="1" dirty="0" smtClean="0">
                            <a:latin typeface="Cambria Math" panose="02040503050406030204" pitchFamily="18" charset="0"/>
                          </a:rPr>
                          <m:t> </m:t>
                        </m:r>
                        <m:r>
                          <m:rPr>
                            <m:sty m:val="p"/>
                          </m:rPr>
                          <a:rPr lang="el-GR" sz="1900" i="1" dirty="0">
                            <a:latin typeface="Cambria Math" panose="02040503050406030204" pitchFamily="18" charset="0"/>
                            <a:ea typeface="Cambria Math" panose="02040503050406030204" pitchFamily="18" charset="0"/>
                          </a:rPr>
                          <m:t>η</m:t>
                        </m:r>
                      </m:e>
                      <m:sub>
                        <m:r>
                          <a:rPr lang="en-US" sz="1900" b="0" i="1" dirty="0" smtClean="0">
                            <a:latin typeface="Cambria Math" panose="02040503050406030204" pitchFamily="18" charset="0"/>
                          </a:rPr>
                          <m:t>1</m:t>
                        </m:r>
                        <m:r>
                          <a:rPr lang="en-US" sz="1900" i="1" dirty="0">
                            <a:latin typeface="Cambria Math" panose="02040503050406030204" pitchFamily="18" charset="0"/>
                          </a:rPr>
                          <m:t>𝑐</m:t>
                        </m:r>
                      </m:sub>
                    </m:sSub>
                    <m:r>
                      <a:rPr lang="en-US" sz="1900" i="1" dirty="0">
                        <a:latin typeface="Cambria Math" panose="02040503050406030204" pitchFamily="18" charset="0"/>
                      </a:rPr>
                      <m:t>)</m:t>
                    </m:r>
                  </m:oMath>
                </a14:m>
                <a:r>
                  <a:rPr lang="en-US" sz="1900" dirty="0"/>
                  <a:t> as Gaussian, then </a:t>
                </a:r>
                <a14:m>
                  <m:oMath xmlns:m="http://schemas.openxmlformats.org/officeDocument/2006/math">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1</m:t>
                        </m:r>
                        <m:r>
                          <a:rPr lang="en-US" sz="1900" i="1" dirty="0">
                            <a:latin typeface="Cambria Math" panose="02040503050406030204" pitchFamily="18" charset="0"/>
                          </a:rPr>
                          <m:t>𝑐</m:t>
                        </m:r>
                      </m:sub>
                    </m:sSub>
                    <m:r>
                      <a:rPr lang="en-US" sz="1900" i="1" dirty="0">
                        <a:latin typeface="Cambria Math" panose="02040503050406030204" pitchFamily="18" charset="0"/>
                      </a:rPr>
                      <m:t>=(</m:t>
                    </m:r>
                    <m:sSub>
                      <m:sSubPr>
                        <m:ctrlPr>
                          <a:rPr lang="en-US" sz="1900" i="1" dirty="0">
                            <a:latin typeface="Cambria Math" panose="02040503050406030204" pitchFamily="18" charset="0"/>
                            <a:ea typeface="Cambria Math" panose="02040503050406030204" pitchFamily="18" charset="0"/>
                          </a:rPr>
                        </m:ctrlPr>
                      </m:sSubPr>
                      <m:e>
                        <m:r>
                          <a:rPr lang="en-US" sz="1900" i="1" dirty="0">
                            <a:latin typeface="Cambria Math" panose="02040503050406030204" pitchFamily="18" charset="0"/>
                            <a:ea typeface="Cambria Math" panose="02040503050406030204" pitchFamily="18" charset="0"/>
                          </a:rPr>
                          <m:t>𝜇</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Sub>
                    <m:r>
                      <a:rPr lang="en-US" sz="1900" i="1" dirty="0">
                        <a:latin typeface="Cambria Math" panose="02040503050406030204" pitchFamily="18" charset="0"/>
                        <a:ea typeface="Cambria Math" panose="02040503050406030204" pitchFamily="18" charset="0"/>
                      </a:rPr>
                      <m:t>,</m:t>
                    </m:r>
                    <m:sSubSup>
                      <m:sSubSupPr>
                        <m:ctrlPr>
                          <a:rPr lang="en-US" sz="1900" i="1" dirty="0">
                            <a:latin typeface="Cambria Math" panose="02040503050406030204" pitchFamily="18" charset="0"/>
                            <a:ea typeface="Cambria Math" panose="02040503050406030204" pitchFamily="18" charset="0"/>
                          </a:rPr>
                        </m:ctrlPr>
                      </m:sSubSupPr>
                      <m:e>
                        <m:r>
                          <a:rPr lang="en-US" sz="1900" i="1" dirty="0">
                            <a:latin typeface="Cambria Math" panose="02040503050406030204" pitchFamily="18" charset="0"/>
                            <a:ea typeface="Cambria Math" panose="02040503050406030204" pitchFamily="18" charset="0"/>
                          </a:rPr>
                          <m:t>𝜎</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up>
                        <m:r>
                          <a:rPr lang="en-US" sz="1900" i="1" dirty="0">
                            <a:latin typeface="Cambria Math" panose="02040503050406030204" pitchFamily="18" charset="0"/>
                            <a:ea typeface="Cambria Math" panose="02040503050406030204" pitchFamily="18" charset="0"/>
                          </a:rPr>
                          <m:t>2</m:t>
                        </m:r>
                      </m:sup>
                    </m:sSubSup>
                    <m:r>
                      <a:rPr lang="en-US" sz="1900" i="1" dirty="0">
                        <a:latin typeface="Cambria Math" panose="02040503050406030204" pitchFamily="18" charset="0"/>
                      </a:rPr>
                      <m:t>) </m:t>
                    </m:r>
                  </m:oMath>
                </a14:m>
                <a:endParaRPr lang="en-US" sz="1900" dirty="0"/>
              </a:p>
              <a:p>
                <a:pPr lvl="1"/>
                <a14:m>
                  <m:oMath xmlns:m="http://schemas.openxmlformats.org/officeDocument/2006/math">
                    <m:sSub>
                      <m:sSubPr>
                        <m:ctrlPr>
                          <a:rPr lang="en-US" sz="1900" i="1" dirty="0">
                            <a:latin typeface="Cambria Math" panose="02040503050406030204" pitchFamily="18" charset="0"/>
                            <a:ea typeface="Cambria Math" panose="02040503050406030204" pitchFamily="18" charset="0"/>
                          </a:rPr>
                        </m:ctrlPr>
                      </m:sSubPr>
                      <m:e>
                        <m:r>
                          <a:rPr lang="en-US" sz="1900" i="1" dirty="0">
                            <a:latin typeface="Cambria Math" panose="02040503050406030204" pitchFamily="18" charset="0"/>
                            <a:ea typeface="Cambria Math" panose="02040503050406030204" pitchFamily="18" charset="0"/>
                          </a:rPr>
                          <m:t>𝜇</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Sub>
                    <m:r>
                      <a:rPr lang="en-US" sz="1900" i="1" dirty="0">
                        <a:latin typeface="Cambria Math" panose="02040503050406030204" pitchFamily="18" charset="0"/>
                        <a:ea typeface="Cambria Math" panose="02040503050406030204" pitchFamily="18" charset="0"/>
                      </a:rPr>
                      <m:t>,</m:t>
                    </m:r>
                    <m:sSubSup>
                      <m:sSubSupPr>
                        <m:ctrlPr>
                          <a:rPr lang="en-US" sz="1900" i="1" dirty="0">
                            <a:latin typeface="Cambria Math" panose="02040503050406030204" pitchFamily="18" charset="0"/>
                            <a:ea typeface="Cambria Math" panose="02040503050406030204" pitchFamily="18" charset="0"/>
                          </a:rPr>
                        </m:ctrlPr>
                      </m:sSubSupPr>
                      <m:e>
                        <m:r>
                          <a:rPr lang="en-US" sz="1900" i="1" dirty="0">
                            <a:latin typeface="Cambria Math" panose="02040503050406030204" pitchFamily="18" charset="0"/>
                            <a:ea typeface="Cambria Math" panose="02040503050406030204" pitchFamily="18" charset="0"/>
                          </a:rPr>
                          <m:t>𝜎</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up>
                        <m:r>
                          <a:rPr lang="en-US" sz="1900" i="1" dirty="0">
                            <a:latin typeface="Cambria Math" panose="02040503050406030204" pitchFamily="18" charset="0"/>
                            <a:ea typeface="Cambria Math" panose="02040503050406030204" pitchFamily="18" charset="0"/>
                          </a:rPr>
                          <m:t>2</m:t>
                        </m:r>
                      </m:sup>
                    </m:sSubSup>
                  </m:oMath>
                </a14:m>
                <a:r>
                  <a:rPr lang="en-US" sz="1900" dirty="0"/>
                  <a:t> are mean &amp; variance of 1st feature dimension if data comes from class c</a:t>
                </a:r>
              </a:p>
              <a:p>
                <a:pPr lvl="1"/>
                <a:r>
                  <a:rPr lang="en-US" sz="1900" dirty="0"/>
                  <a:t>Notice there is a mean &amp; variance for each class c</a:t>
                </a:r>
              </a:p>
              <a:p>
                <a:r>
                  <a:rPr lang="en-US" sz="1900" dirty="0"/>
                  <a:t>For example, suppose 2nd feature </a:t>
                </a:r>
                <a14:m>
                  <m:oMath xmlns:m="http://schemas.openxmlformats.org/officeDocument/2006/math">
                    <m:r>
                      <a:rPr lang="en-US" sz="1900" i="1" dirty="0">
                        <a:latin typeface="Cambria Math" panose="02040503050406030204" pitchFamily="18" charset="0"/>
                      </a:rPr>
                      <m:t>𝑥</m:t>
                    </m:r>
                    <m:r>
                      <a:rPr lang="en-US" sz="1900" b="0" i="1" baseline="-25000" dirty="0" smtClean="0">
                        <a:latin typeface="Cambria Math" panose="02040503050406030204" pitchFamily="18" charset="0"/>
                      </a:rPr>
                      <m:t>2</m:t>
                    </m:r>
                  </m:oMath>
                </a14:m>
                <a:r>
                  <a:rPr lang="en-US" sz="1900" dirty="0"/>
                  <a:t> is binary and we model </a:t>
                </a:r>
                <a14:m>
                  <m:oMath xmlns:m="http://schemas.openxmlformats.org/officeDocument/2006/math">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b="0" i="1" baseline="-25000" dirty="0" smtClean="0">
                            <a:latin typeface="Cambria Math" panose="02040503050406030204" pitchFamily="18" charset="0"/>
                          </a:rPr>
                          <m:t>2</m:t>
                        </m:r>
                        <m:r>
                          <a:rPr lang="en-US" sz="1900" i="1" dirty="0">
                            <a:latin typeface="Cambria Math" panose="02040503050406030204" pitchFamily="18" charset="0"/>
                          </a:rPr>
                          <m:t> </m:t>
                        </m:r>
                      </m:e>
                    </m:d>
                    <m:r>
                      <a:rPr lang="en-US" sz="1900" b="0" i="1" dirty="0" smtClean="0">
                        <a:latin typeface="Cambria Math" panose="02040503050406030204" pitchFamily="18" charset="0"/>
                      </a:rPr>
                      <m:t> </m:t>
                    </m:r>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b="0" i="1" dirty="0" smtClean="0">
                            <a:latin typeface="Cambria Math" panose="02040503050406030204" pitchFamily="18" charset="0"/>
                          </a:rPr>
                          <m:t>2</m:t>
                        </m:r>
                        <m:r>
                          <a:rPr lang="en-US" sz="1900" i="1" dirty="0">
                            <a:latin typeface="Cambria Math" panose="02040503050406030204" pitchFamily="18" charset="0"/>
                          </a:rPr>
                          <m:t>𝑐</m:t>
                        </m:r>
                      </m:sub>
                    </m:sSub>
                    <m:r>
                      <a:rPr lang="en-US" sz="1900" i="1" dirty="0">
                        <a:latin typeface="Cambria Math" panose="02040503050406030204" pitchFamily="18" charset="0"/>
                      </a:rPr>
                      <m:t>)</m:t>
                    </m:r>
                  </m:oMath>
                </a14:m>
                <a:r>
                  <a:rPr lang="en-US" sz="1900" dirty="0"/>
                  <a:t> as </a:t>
                </a:r>
                <a:r>
                  <a:rPr lang="en-US" sz="1900" dirty="0" err="1"/>
                  <a:t>bernoulli</a:t>
                </a:r>
                <a:r>
                  <a:rPr lang="en-US" sz="1900" dirty="0"/>
                  <a:t>, then</a:t>
                </a:r>
              </a:p>
              <a:p>
                <a:pPr lvl="1"/>
                <a14:m>
                  <m:oMath xmlns:m="http://schemas.openxmlformats.org/officeDocument/2006/math">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2</m:t>
                        </m:r>
                        <m:r>
                          <a:rPr lang="en-US" sz="1900" i="1" dirty="0">
                            <a:latin typeface="Cambria Math" panose="02040503050406030204" pitchFamily="18" charset="0"/>
                          </a:rPr>
                          <m:t>𝑐</m:t>
                        </m:r>
                      </m:sub>
                    </m:sSub>
                  </m:oMath>
                </a14:m>
                <a:r>
                  <a:rPr lang="en-US" sz="1900" dirty="0"/>
                  <a:t> is probability of observing head for 2nd feature dimension if the data comes from class c.</a:t>
                </a:r>
              </a:p>
              <a:p>
                <a:pPr lvl="1"/>
                <a:r>
                  <a:rPr lang="en-US" sz="1900" dirty="0"/>
                  <a:t>Notice there is an </a:t>
                </a:r>
                <a14:m>
                  <m:oMath xmlns:m="http://schemas.openxmlformats.org/officeDocument/2006/math">
                    <m:r>
                      <m:rPr>
                        <m:sty m:val="p"/>
                      </m:rPr>
                      <a:rPr lang="el-GR" sz="1900" i="1" dirty="0">
                        <a:latin typeface="Cambria Math" panose="02040503050406030204" pitchFamily="18" charset="0"/>
                        <a:ea typeface="Cambria Math" panose="02040503050406030204" pitchFamily="18" charset="0"/>
                      </a:rPr>
                      <m:t>η</m:t>
                    </m:r>
                    <m:r>
                      <a:rPr lang="en-US" sz="1900" b="0" i="1" dirty="0" smtClean="0">
                        <a:latin typeface="Cambria Math" panose="02040503050406030204" pitchFamily="18" charset="0"/>
                        <a:ea typeface="Cambria Math" panose="02040503050406030204" pitchFamily="18" charset="0"/>
                      </a:rPr>
                      <m:t> </m:t>
                    </m:r>
                  </m:oMath>
                </a14:m>
                <a:r>
                  <a:rPr lang="en-US" sz="1900" dirty="0"/>
                  <a:t>for each class c</a:t>
                </a:r>
              </a:p>
              <a:p>
                <a:endParaRPr lang="en-US" sz="1900" dirty="0"/>
              </a:p>
              <a:p>
                <a:endParaRPr lang="en-US" sz="1900" dirty="0"/>
              </a:p>
            </p:txBody>
          </p:sp>
        </mc:Choice>
        <mc:Fallback xmlns="">
          <p:sp>
            <p:nvSpPr>
              <p:cNvPr id="3" name="Content Placeholder 2">
                <a:extLst>
                  <a:ext uri="{FF2B5EF4-FFF2-40B4-BE49-F238E27FC236}">
                    <a16:creationId xmlns:a16="http://schemas.microsoft.com/office/drawing/2014/main" id="{6CED889D-BB69-814F-AA3B-7F1BC0CD0CF9}"/>
                  </a:ext>
                </a:extLst>
              </p:cNvPr>
              <p:cNvSpPr>
                <a:spLocks noGrp="1" noRot="1" noChangeAspect="1" noMove="1" noResize="1" noEditPoints="1" noAdjustHandles="1" noChangeArrowheads="1" noChangeShapeType="1" noTextEdit="1"/>
              </p:cNvSpPr>
              <p:nvPr>
                <p:ph idx="1"/>
              </p:nvPr>
            </p:nvSpPr>
            <p:spPr>
              <a:xfrm>
                <a:off x="187891" y="861165"/>
                <a:ext cx="8780745" cy="5802681"/>
              </a:xfrm>
              <a:blipFill>
                <a:blip r:embed="rId3"/>
                <a:stretch>
                  <a:fillRect l="-434" t="-2183" r="-723"/>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58C2CE64-D960-CB46-AF88-0C29C662BD37}"/>
              </a:ext>
            </a:extLst>
          </p:cNvPr>
          <p:cNvSpPr>
            <a:spLocks noGrp="1"/>
          </p:cNvSpPr>
          <p:nvPr>
            <p:ph type="title"/>
          </p:nvPr>
        </p:nvSpPr>
        <p:spPr>
          <a:xfrm>
            <a:off x="457199" y="-188825"/>
            <a:ext cx="8423753" cy="1304049"/>
          </a:xfrm>
        </p:spPr>
        <p:txBody>
          <a:bodyPr>
            <a:normAutofit/>
          </a:bodyPr>
          <a:lstStyle/>
          <a:p>
            <a:r>
              <a:rPr lang="en-US" sz="3400" dirty="0"/>
              <a:t>Naive Bayes Classifier II</a:t>
            </a:r>
          </a:p>
        </p:txBody>
      </p:sp>
    </p:spTree>
    <p:extLst>
      <p:ext uri="{BB962C8B-B14F-4D97-AF65-F5344CB8AC3E}">
        <p14:creationId xmlns:p14="http://schemas.microsoft.com/office/powerpoint/2010/main" val="51190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ED889D-BB69-814F-AA3B-7F1BC0CD0CF9}"/>
                  </a:ext>
                </a:extLst>
              </p:cNvPr>
              <p:cNvSpPr>
                <a:spLocks noGrp="1"/>
              </p:cNvSpPr>
              <p:nvPr>
                <p:ph idx="1"/>
              </p:nvPr>
            </p:nvSpPr>
            <p:spPr>
              <a:xfrm>
                <a:off x="187891" y="861165"/>
                <a:ext cx="8780745" cy="5802681"/>
              </a:xfrm>
            </p:spPr>
            <p:txBody>
              <a:bodyPr>
                <a:noAutofit/>
              </a:bodyPr>
              <a:lstStyle/>
              <a:p>
                <a:r>
                  <a:rPr lang="en-US" sz="1900" dirty="0"/>
                  <a:t>From previous slide: Naive Bayes assumes features are conditionally independent given class label:</a:t>
                </a:r>
                <a14:m>
                  <m:oMath xmlns:m="http://schemas.openxmlformats.org/officeDocument/2006/math">
                    <m:r>
                      <a:rPr lang="en-US" sz="1900" b="0" i="0" smtClean="0">
                        <a:latin typeface="Cambria Math" panose="02040503050406030204" pitchFamily="18" charset="0"/>
                      </a:rPr>
                      <m:t> </m:t>
                    </m:r>
                    <m:r>
                      <a:rPr lang="en-US" sz="1900" i="1">
                        <a:latin typeface="Cambria Math" panose="02040503050406030204" pitchFamily="18" charset="0"/>
                      </a:rPr>
                      <m:t>𝑝</m:t>
                    </m:r>
                    <m:d>
                      <m:dPr>
                        <m:endChr m:val="|"/>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d>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a:rPr lang="en-US" sz="1900" i="1">
                        <a:latin typeface="Cambria Math" panose="02040503050406030204" pitchFamily="18" charset="0"/>
                      </a:rPr>
                      <m:t>𝑐</m:t>
                    </m:r>
                    <m:r>
                      <a:rPr lang="en-US" sz="1900" i="1">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r>
                      <m:rPr>
                        <m:nor/>
                      </m:rPr>
                      <a:rPr lang="en-US" sz="1900" dirty="0"/>
                      <m:t>) = </m:t>
                    </m:r>
                    <m:nary>
                      <m:naryPr>
                        <m:chr m:val="∏"/>
                        <m:ctrlPr>
                          <a:rPr lang="en-US" sz="1900" i="1" dirty="0">
                            <a:latin typeface="Cambria Math" panose="02040503050406030204" pitchFamily="18" charset="0"/>
                          </a:rPr>
                        </m:ctrlPr>
                      </m:naryPr>
                      <m:sub>
                        <m:r>
                          <m:rPr>
                            <m:brk m:alnAt="23"/>
                          </m:rPr>
                          <a:rPr lang="en-US" sz="1900" i="1" dirty="0">
                            <a:latin typeface="Cambria Math" panose="02040503050406030204" pitchFamily="18" charset="0"/>
                          </a:rPr>
                          <m:t>𝑗</m:t>
                        </m:r>
                        <m:r>
                          <a:rPr lang="en-US" sz="1900" i="1" dirty="0">
                            <a:latin typeface="Cambria Math" panose="02040503050406030204" pitchFamily="18" charset="0"/>
                          </a:rPr>
                          <m:t>=1</m:t>
                        </m:r>
                      </m:sub>
                      <m:sup>
                        <m:r>
                          <a:rPr lang="en-US" sz="1900" i="1" dirty="0">
                            <a:latin typeface="Cambria Math" panose="02040503050406030204" pitchFamily="18" charset="0"/>
                          </a:rPr>
                          <m:t>𝐷</m:t>
                        </m:r>
                      </m:sup>
                      <m:e>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𝑗</m:t>
                            </m:r>
                            <m:r>
                              <a:rPr lang="en-US" sz="1900" i="1" dirty="0">
                                <a:latin typeface="Cambria Math" panose="02040503050406030204" pitchFamily="18" charset="0"/>
                              </a:rPr>
                              <m:t> </m:t>
                            </m:r>
                          </m:e>
                        </m:d>
                        <m:r>
                          <a:rPr lang="en-US" sz="1900" i="1" dirty="0">
                            <a:latin typeface="Cambria Math" panose="02040503050406030204" pitchFamily="18" charset="0"/>
                          </a:rPr>
                          <m:t>𝑦</m:t>
                        </m:r>
                        <m:r>
                          <a:rPr lang="en-US" sz="1900" i="1" dirty="0">
                            <a:latin typeface="Cambria Math" panose="02040503050406030204" pitchFamily="18" charset="0"/>
                          </a:rPr>
                          <m:t>=</m:t>
                        </m:r>
                        <m:r>
                          <a:rPr lang="en-US" sz="1900" i="1" dirty="0">
                            <a:latin typeface="Cambria Math" panose="02040503050406030204" pitchFamily="18" charset="0"/>
                          </a:rPr>
                          <m:t>𝑐</m:t>
                        </m:r>
                        <m:r>
                          <a:rPr lang="en-US" sz="1900" i="1" dirty="0">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r>
                          <a:rPr lang="en-US" sz="1900" i="1" dirty="0">
                            <a:latin typeface="Cambria Math" panose="02040503050406030204" pitchFamily="18" charset="0"/>
                          </a:rPr>
                          <m:t>)</m:t>
                        </m:r>
                      </m:e>
                    </m:nary>
                    <m:r>
                      <a:rPr lang="en-US" sz="1900" i="1" dirty="0">
                        <a:latin typeface="Cambria Math" panose="02040503050406030204" pitchFamily="18" charset="0"/>
                      </a:rPr>
                      <m:t>= </m:t>
                    </m:r>
                    <m:nary>
                      <m:naryPr>
                        <m:chr m:val="∏"/>
                        <m:ctrlPr>
                          <a:rPr lang="en-US" sz="1900" i="1" dirty="0">
                            <a:latin typeface="Cambria Math" panose="02040503050406030204" pitchFamily="18" charset="0"/>
                          </a:rPr>
                        </m:ctrlPr>
                      </m:naryPr>
                      <m:sub>
                        <m:r>
                          <m:rPr>
                            <m:brk m:alnAt="23"/>
                          </m:rPr>
                          <a:rPr lang="en-US" sz="1900" i="1" dirty="0">
                            <a:latin typeface="Cambria Math" panose="02040503050406030204" pitchFamily="18" charset="0"/>
                          </a:rPr>
                          <m:t>𝑗</m:t>
                        </m:r>
                        <m:r>
                          <a:rPr lang="en-US" sz="1900" i="1" dirty="0">
                            <a:latin typeface="Cambria Math" panose="02040503050406030204" pitchFamily="18" charset="0"/>
                          </a:rPr>
                          <m:t>=1</m:t>
                        </m:r>
                      </m:sub>
                      <m:sup>
                        <m:r>
                          <a:rPr lang="en-US" sz="1900" i="1" dirty="0">
                            <a:latin typeface="Cambria Math" panose="02040503050406030204" pitchFamily="18" charset="0"/>
                          </a:rPr>
                          <m:t>𝐷</m:t>
                        </m:r>
                      </m:sup>
                      <m:e>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𝑗</m:t>
                            </m:r>
                            <m:r>
                              <a:rPr lang="en-US" sz="1900" i="1" dirty="0">
                                <a:latin typeface="Cambria Math" panose="02040503050406030204" pitchFamily="18" charset="0"/>
                              </a:rPr>
                              <m:t> </m:t>
                            </m:r>
                          </m:e>
                        </m:d>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𝑗𝑐</m:t>
                            </m:r>
                          </m:sub>
                        </m:sSub>
                        <m:r>
                          <a:rPr lang="en-US" sz="1900" i="1" dirty="0">
                            <a:latin typeface="Cambria Math" panose="02040503050406030204" pitchFamily="18" charset="0"/>
                          </a:rPr>
                          <m:t>)</m:t>
                        </m:r>
                      </m:e>
                    </m:nary>
                  </m:oMath>
                </a14:m>
                <a:endParaRPr lang="en-US" sz="1900" dirty="0"/>
              </a:p>
              <a:p>
                <a:r>
                  <a:rPr lang="en-US" sz="1900" dirty="0"/>
                  <a:t>For example, suppose 1st feature </a:t>
                </a:r>
                <a14:m>
                  <m:oMath xmlns:m="http://schemas.openxmlformats.org/officeDocument/2006/math">
                    <m:r>
                      <a:rPr lang="en-US" sz="1900" i="1" dirty="0">
                        <a:latin typeface="Cambria Math" panose="02040503050406030204" pitchFamily="18" charset="0"/>
                      </a:rPr>
                      <m:t>𝑥</m:t>
                    </m:r>
                    <m:r>
                      <a:rPr lang="en-US" sz="1900" i="1" baseline="-25000" dirty="0">
                        <a:latin typeface="Cambria Math" panose="02040503050406030204" pitchFamily="18" charset="0"/>
                      </a:rPr>
                      <m:t>1</m:t>
                    </m:r>
                  </m:oMath>
                </a14:m>
                <a:r>
                  <a:rPr lang="en-US" sz="1900" dirty="0"/>
                  <a:t> is continuous and we model </a:t>
                </a:r>
                <a14:m>
                  <m:oMath xmlns:m="http://schemas.openxmlformats.org/officeDocument/2006/math">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1</m:t>
                        </m:r>
                        <m:r>
                          <a:rPr lang="en-US" sz="1900" i="1" dirty="0">
                            <a:latin typeface="Cambria Math" panose="02040503050406030204" pitchFamily="18" charset="0"/>
                          </a:rPr>
                          <m:t> </m:t>
                        </m:r>
                      </m:e>
                    </m:d>
                    <m:sSub>
                      <m:sSubPr>
                        <m:ctrlPr>
                          <a:rPr lang="en-US" sz="1900" i="1" dirty="0">
                            <a:latin typeface="Cambria Math" panose="02040503050406030204" pitchFamily="18" charset="0"/>
                          </a:rPr>
                        </m:ctrlPr>
                      </m:sSubPr>
                      <m:e>
                        <m:r>
                          <a:rPr lang="en-US" sz="1900" b="0" i="1" dirty="0" smtClean="0">
                            <a:latin typeface="Cambria Math" panose="02040503050406030204" pitchFamily="18" charset="0"/>
                          </a:rPr>
                          <m:t> </m:t>
                        </m:r>
                        <m:r>
                          <m:rPr>
                            <m:sty m:val="p"/>
                          </m:rPr>
                          <a:rPr lang="el-GR" sz="1900" i="1" dirty="0">
                            <a:latin typeface="Cambria Math" panose="02040503050406030204" pitchFamily="18" charset="0"/>
                            <a:ea typeface="Cambria Math" panose="02040503050406030204" pitchFamily="18" charset="0"/>
                          </a:rPr>
                          <m:t>η</m:t>
                        </m:r>
                      </m:e>
                      <m:sub>
                        <m:r>
                          <a:rPr lang="en-US" sz="1900" b="0" i="1" dirty="0" smtClean="0">
                            <a:latin typeface="Cambria Math" panose="02040503050406030204" pitchFamily="18" charset="0"/>
                          </a:rPr>
                          <m:t>1</m:t>
                        </m:r>
                        <m:r>
                          <a:rPr lang="en-US" sz="1900" i="1" dirty="0">
                            <a:latin typeface="Cambria Math" panose="02040503050406030204" pitchFamily="18" charset="0"/>
                          </a:rPr>
                          <m:t>𝑐</m:t>
                        </m:r>
                      </m:sub>
                    </m:sSub>
                    <m:r>
                      <a:rPr lang="en-US" sz="1900" i="1" dirty="0">
                        <a:latin typeface="Cambria Math" panose="02040503050406030204" pitchFamily="18" charset="0"/>
                      </a:rPr>
                      <m:t>)</m:t>
                    </m:r>
                  </m:oMath>
                </a14:m>
                <a:r>
                  <a:rPr lang="en-US" sz="1900" dirty="0"/>
                  <a:t> as Gaussian, then </a:t>
                </a:r>
                <a14:m>
                  <m:oMath xmlns:m="http://schemas.openxmlformats.org/officeDocument/2006/math">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1</m:t>
                        </m:r>
                        <m:r>
                          <a:rPr lang="en-US" sz="1900" i="1" dirty="0">
                            <a:latin typeface="Cambria Math" panose="02040503050406030204" pitchFamily="18" charset="0"/>
                          </a:rPr>
                          <m:t>𝑐</m:t>
                        </m:r>
                      </m:sub>
                    </m:sSub>
                    <m:r>
                      <a:rPr lang="en-US" sz="1900" i="1" dirty="0">
                        <a:latin typeface="Cambria Math" panose="02040503050406030204" pitchFamily="18" charset="0"/>
                      </a:rPr>
                      <m:t>=(</m:t>
                    </m:r>
                    <m:sSub>
                      <m:sSubPr>
                        <m:ctrlPr>
                          <a:rPr lang="en-US" sz="1900" i="1" dirty="0">
                            <a:latin typeface="Cambria Math" panose="02040503050406030204" pitchFamily="18" charset="0"/>
                            <a:ea typeface="Cambria Math" panose="02040503050406030204" pitchFamily="18" charset="0"/>
                          </a:rPr>
                        </m:ctrlPr>
                      </m:sSubPr>
                      <m:e>
                        <m:r>
                          <a:rPr lang="en-US" sz="1900" i="1" dirty="0">
                            <a:latin typeface="Cambria Math" panose="02040503050406030204" pitchFamily="18" charset="0"/>
                            <a:ea typeface="Cambria Math" panose="02040503050406030204" pitchFamily="18" charset="0"/>
                          </a:rPr>
                          <m:t>𝜇</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Sub>
                    <m:r>
                      <a:rPr lang="en-US" sz="1900" i="1" dirty="0">
                        <a:latin typeface="Cambria Math" panose="02040503050406030204" pitchFamily="18" charset="0"/>
                        <a:ea typeface="Cambria Math" panose="02040503050406030204" pitchFamily="18" charset="0"/>
                      </a:rPr>
                      <m:t>,</m:t>
                    </m:r>
                    <m:sSubSup>
                      <m:sSubSupPr>
                        <m:ctrlPr>
                          <a:rPr lang="en-US" sz="1900" i="1" dirty="0">
                            <a:latin typeface="Cambria Math" panose="02040503050406030204" pitchFamily="18" charset="0"/>
                            <a:ea typeface="Cambria Math" panose="02040503050406030204" pitchFamily="18" charset="0"/>
                          </a:rPr>
                        </m:ctrlPr>
                      </m:sSubSupPr>
                      <m:e>
                        <m:r>
                          <a:rPr lang="en-US" sz="1900" i="1" dirty="0">
                            <a:latin typeface="Cambria Math" panose="02040503050406030204" pitchFamily="18" charset="0"/>
                            <a:ea typeface="Cambria Math" panose="02040503050406030204" pitchFamily="18" charset="0"/>
                          </a:rPr>
                          <m:t>𝜎</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up>
                        <m:r>
                          <a:rPr lang="en-US" sz="1900" i="1" dirty="0">
                            <a:latin typeface="Cambria Math" panose="02040503050406030204" pitchFamily="18" charset="0"/>
                            <a:ea typeface="Cambria Math" panose="02040503050406030204" pitchFamily="18" charset="0"/>
                          </a:rPr>
                          <m:t>2</m:t>
                        </m:r>
                      </m:sup>
                    </m:sSubSup>
                    <m:r>
                      <a:rPr lang="en-US" sz="1900" i="1" dirty="0">
                        <a:latin typeface="Cambria Math" panose="02040503050406030204" pitchFamily="18" charset="0"/>
                      </a:rPr>
                      <m:t>) </m:t>
                    </m:r>
                  </m:oMath>
                </a14:m>
                <a:endParaRPr lang="en-US" sz="1900" dirty="0"/>
              </a:p>
              <a:p>
                <a:pPr lvl="1"/>
                <a14:m>
                  <m:oMath xmlns:m="http://schemas.openxmlformats.org/officeDocument/2006/math">
                    <m:sSub>
                      <m:sSubPr>
                        <m:ctrlPr>
                          <a:rPr lang="en-US" sz="1900" i="1" dirty="0">
                            <a:latin typeface="Cambria Math" panose="02040503050406030204" pitchFamily="18" charset="0"/>
                            <a:ea typeface="Cambria Math" panose="02040503050406030204" pitchFamily="18" charset="0"/>
                          </a:rPr>
                        </m:ctrlPr>
                      </m:sSubPr>
                      <m:e>
                        <m:r>
                          <a:rPr lang="en-US" sz="1900" i="1" dirty="0">
                            <a:latin typeface="Cambria Math" panose="02040503050406030204" pitchFamily="18" charset="0"/>
                            <a:ea typeface="Cambria Math" panose="02040503050406030204" pitchFamily="18" charset="0"/>
                          </a:rPr>
                          <m:t>𝜇</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Sub>
                    <m:r>
                      <a:rPr lang="en-US" sz="1900" i="1" dirty="0">
                        <a:latin typeface="Cambria Math" panose="02040503050406030204" pitchFamily="18" charset="0"/>
                        <a:ea typeface="Cambria Math" panose="02040503050406030204" pitchFamily="18" charset="0"/>
                      </a:rPr>
                      <m:t>,</m:t>
                    </m:r>
                    <m:sSubSup>
                      <m:sSubSupPr>
                        <m:ctrlPr>
                          <a:rPr lang="en-US" sz="1900" i="1" dirty="0">
                            <a:latin typeface="Cambria Math" panose="02040503050406030204" pitchFamily="18" charset="0"/>
                            <a:ea typeface="Cambria Math" panose="02040503050406030204" pitchFamily="18" charset="0"/>
                          </a:rPr>
                        </m:ctrlPr>
                      </m:sSubSupPr>
                      <m:e>
                        <m:r>
                          <a:rPr lang="en-US" sz="1900" i="1" dirty="0">
                            <a:latin typeface="Cambria Math" panose="02040503050406030204" pitchFamily="18" charset="0"/>
                            <a:ea typeface="Cambria Math" panose="02040503050406030204" pitchFamily="18" charset="0"/>
                          </a:rPr>
                          <m:t>𝜎</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up>
                        <m:r>
                          <a:rPr lang="en-US" sz="1900" i="1" dirty="0">
                            <a:latin typeface="Cambria Math" panose="02040503050406030204" pitchFamily="18" charset="0"/>
                            <a:ea typeface="Cambria Math" panose="02040503050406030204" pitchFamily="18" charset="0"/>
                          </a:rPr>
                          <m:t>2</m:t>
                        </m:r>
                      </m:sup>
                    </m:sSubSup>
                  </m:oMath>
                </a14:m>
                <a:r>
                  <a:rPr lang="en-US" sz="1900" dirty="0"/>
                  <a:t> are mean &amp; variance of 1st feature dimension if data comes from class c</a:t>
                </a:r>
              </a:p>
              <a:p>
                <a:pPr lvl="1"/>
                <a:r>
                  <a:rPr lang="en-US" sz="1900" dirty="0"/>
                  <a:t>Notice there is a mean &amp; variance for each class c</a:t>
                </a:r>
              </a:p>
              <a:p>
                <a:r>
                  <a:rPr lang="en-US" sz="1900" dirty="0"/>
                  <a:t>For example, suppose 2nd feature </a:t>
                </a:r>
                <a14:m>
                  <m:oMath xmlns:m="http://schemas.openxmlformats.org/officeDocument/2006/math">
                    <m:r>
                      <a:rPr lang="en-US" sz="1900" i="1" dirty="0">
                        <a:latin typeface="Cambria Math" panose="02040503050406030204" pitchFamily="18" charset="0"/>
                      </a:rPr>
                      <m:t>𝑥</m:t>
                    </m:r>
                    <m:r>
                      <a:rPr lang="en-US" sz="1900" b="0" i="1" baseline="-25000" dirty="0" smtClean="0">
                        <a:latin typeface="Cambria Math" panose="02040503050406030204" pitchFamily="18" charset="0"/>
                      </a:rPr>
                      <m:t>2</m:t>
                    </m:r>
                  </m:oMath>
                </a14:m>
                <a:r>
                  <a:rPr lang="en-US" sz="1900" dirty="0"/>
                  <a:t> is binary and we model </a:t>
                </a:r>
                <a14:m>
                  <m:oMath xmlns:m="http://schemas.openxmlformats.org/officeDocument/2006/math">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b="0" i="1" baseline="-25000" dirty="0" smtClean="0">
                            <a:latin typeface="Cambria Math" panose="02040503050406030204" pitchFamily="18" charset="0"/>
                          </a:rPr>
                          <m:t>2</m:t>
                        </m:r>
                        <m:r>
                          <a:rPr lang="en-US" sz="1900" i="1" dirty="0">
                            <a:latin typeface="Cambria Math" panose="02040503050406030204" pitchFamily="18" charset="0"/>
                          </a:rPr>
                          <m:t> </m:t>
                        </m:r>
                      </m:e>
                    </m:d>
                    <m:r>
                      <a:rPr lang="en-US" sz="1900" b="0" i="1" dirty="0" smtClean="0">
                        <a:latin typeface="Cambria Math" panose="02040503050406030204" pitchFamily="18" charset="0"/>
                      </a:rPr>
                      <m:t> </m:t>
                    </m:r>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b="0" i="1" dirty="0" smtClean="0">
                            <a:latin typeface="Cambria Math" panose="02040503050406030204" pitchFamily="18" charset="0"/>
                          </a:rPr>
                          <m:t>2</m:t>
                        </m:r>
                        <m:r>
                          <a:rPr lang="en-US" sz="1900" i="1" dirty="0">
                            <a:latin typeface="Cambria Math" panose="02040503050406030204" pitchFamily="18" charset="0"/>
                          </a:rPr>
                          <m:t>𝑐</m:t>
                        </m:r>
                      </m:sub>
                    </m:sSub>
                    <m:r>
                      <a:rPr lang="en-US" sz="1900" i="1" dirty="0">
                        <a:latin typeface="Cambria Math" panose="02040503050406030204" pitchFamily="18" charset="0"/>
                      </a:rPr>
                      <m:t>)</m:t>
                    </m:r>
                  </m:oMath>
                </a14:m>
                <a:r>
                  <a:rPr lang="en-US" sz="1900" dirty="0"/>
                  <a:t> as </a:t>
                </a:r>
                <a:r>
                  <a:rPr lang="en-US" sz="1900" dirty="0" err="1"/>
                  <a:t>bernoulli</a:t>
                </a:r>
                <a:r>
                  <a:rPr lang="en-US" sz="1900" dirty="0"/>
                  <a:t>, then</a:t>
                </a:r>
              </a:p>
              <a:p>
                <a:pPr lvl="1"/>
                <a14:m>
                  <m:oMath xmlns:m="http://schemas.openxmlformats.org/officeDocument/2006/math">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2</m:t>
                        </m:r>
                        <m:r>
                          <a:rPr lang="en-US" sz="1900" i="1" dirty="0">
                            <a:latin typeface="Cambria Math" panose="02040503050406030204" pitchFamily="18" charset="0"/>
                          </a:rPr>
                          <m:t>𝑐</m:t>
                        </m:r>
                      </m:sub>
                    </m:sSub>
                  </m:oMath>
                </a14:m>
                <a:r>
                  <a:rPr lang="en-US" sz="1900" dirty="0"/>
                  <a:t> is probability of observing head for 2nd feature dimension if the data comes from class c.</a:t>
                </a:r>
              </a:p>
              <a:p>
                <a:pPr lvl="1"/>
                <a:r>
                  <a:rPr lang="en-US" sz="1900" dirty="0"/>
                  <a:t>Notice there is an </a:t>
                </a:r>
                <a14:m>
                  <m:oMath xmlns:m="http://schemas.openxmlformats.org/officeDocument/2006/math">
                    <m:r>
                      <m:rPr>
                        <m:sty m:val="p"/>
                      </m:rPr>
                      <a:rPr lang="el-GR" sz="1900" i="1" dirty="0">
                        <a:latin typeface="Cambria Math" panose="02040503050406030204" pitchFamily="18" charset="0"/>
                        <a:ea typeface="Cambria Math" panose="02040503050406030204" pitchFamily="18" charset="0"/>
                      </a:rPr>
                      <m:t>η</m:t>
                    </m:r>
                    <m:r>
                      <a:rPr lang="en-US" sz="1900" b="0" i="1" dirty="0" smtClean="0">
                        <a:latin typeface="Cambria Math" panose="02040503050406030204" pitchFamily="18" charset="0"/>
                        <a:ea typeface="Cambria Math" panose="02040503050406030204" pitchFamily="18" charset="0"/>
                      </a:rPr>
                      <m:t> </m:t>
                    </m:r>
                  </m:oMath>
                </a14:m>
                <a:r>
                  <a:rPr lang="en-US" sz="1900" dirty="0"/>
                  <a:t>for each class c</a:t>
                </a:r>
              </a:p>
              <a:p>
                <a:r>
                  <a:rPr lang="en-US" sz="1900" dirty="0"/>
                  <a:t>There is an</a:t>
                </a:r>
                <a:r>
                  <a:rPr lang="el-GR" sz="1900" dirty="0">
                    <a:ea typeface="Cambria Math" panose="02040503050406030204" pitchFamily="18" charset="0"/>
                  </a:rPr>
                  <a:t> </a:t>
                </a:r>
                <a14:m>
                  <m:oMath xmlns:m="http://schemas.openxmlformats.org/officeDocument/2006/math">
                    <m:r>
                      <m:rPr>
                        <m:sty m:val="p"/>
                      </m:rPr>
                      <a:rPr lang="el-GR" sz="1900" i="1" dirty="0">
                        <a:latin typeface="Cambria Math" panose="02040503050406030204" pitchFamily="18" charset="0"/>
                        <a:ea typeface="Cambria Math" panose="02040503050406030204" pitchFamily="18" charset="0"/>
                      </a:rPr>
                      <m:t>η</m:t>
                    </m:r>
                    <m:r>
                      <a:rPr lang="el-GR" sz="1900" i="1" dirty="0">
                        <a:latin typeface="Cambria Math" panose="02040503050406030204" pitchFamily="18" charset="0"/>
                        <a:ea typeface="Cambria Math" panose="02040503050406030204" pitchFamily="18" charset="0"/>
                      </a:rPr>
                      <m:t> </m:t>
                    </m:r>
                  </m:oMath>
                </a14:m>
                <a:r>
                  <a:rPr lang="en-US" sz="1900" dirty="0"/>
                  <a:t>for each class c and each feature j, so in total there are about </a:t>
                </a:r>
                <a14:m>
                  <m:oMath xmlns:m="http://schemas.openxmlformats.org/officeDocument/2006/math">
                    <m:r>
                      <a:rPr lang="en-US" sz="1900" i="1" smtClean="0">
                        <a:latin typeface="Cambria Math" panose="02040503050406030204" pitchFamily="18" charset="0"/>
                        <a:ea typeface="Cambria Math" panose="02040503050406030204" pitchFamily="18" charset="0"/>
                      </a:rPr>
                      <m:t>𝒪</m:t>
                    </m:r>
                  </m:oMath>
                </a14:m>
                <a:r>
                  <a:rPr lang="en-US" sz="1900" dirty="0"/>
                  <a:t>(CD) parameters, where C = # target classes and D = # feature dimensions, </a:t>
                </a:r>
                <a14:m>
                  <m:oMath xmlns:m="http://schemas.openxmlformats.org/officeDocument/2006/math">
                    <m:r>
                      <a:rPr lang="en-US" sz="1900" i="1">
                        <a:latin typeface="Cambria Math" panose="02040503050406030204" pitchFamily="18" charset="0"/>
                        <a:ea typeface="Cambria Math" panose="02040503050406030204" pitchFamily="18" charset="0"/>
                      </a:rPr>
                      <m:t>𝒪</m:t>
                    </m:r>
                  </m:oMath>
                </a14:m>
                <a:r>
                  <a:rPr lang="en-US" sz="1900" dirty="0"/>
                  <a:t> = “big-Oh” notation (think of </a:t>
                </a:r>
                <a14:m>
                  <m:oMath xmlns:m="http://schemas.openxmlformats.org/officeDocument/2006/math">
                    <m:r>
                      <a:rPr lang="en-US" sz="1900" i="1">
                        <a:latin typeface="Cambria Math" panose="02040503050406030204" pitchFamily="18" charset="0"/>
                        <a:ea typeface="Cambria Math" panose="02040503050406030204" pitchFamily="18" charset="0"/>
                      </a:rPr>
                      <m:t>𝒪</m:t>
                    </m:r>
                  </m:oMath>
                </a14:m>
                <a:r>
                  <a:rPr lang="en-US" sz="1900" dirty="0"/>
                  <a:t> as “roughly equal to”)</a:t>
                </a:r>
              </a:p>
              <a:p>
                <a:endParaRPr lang="en-US" sz="1900" dirty="0"/>
              </a:p>
              <a:p>
                <a:endParaRPr lang="en-US" sz="1900" dirty="0"/>
              </a:p>
            </p:txBody>
          </p:sp>
        </mc:Choice>
        <mc:Fallback xmlns="">
          <p:sp>
            <p:nvSpPr>
              <p:cNvPr id="3" name="Content Placeholder 2">
                <a:extLst>
                  <a:ext uri="{FF2B5EF4-FFF2-40B4-BE49-F238E27FC236}">
                    <a16:creationId xmlns:a16="http://schemas.microsoft.com/office/drawing/2014/main" id="{6CED889D-BB69-814F-AA3B-7F1BC0CD0CF9}"/>
                  </a:ext>
                </a:extLst>
              </p:cNvPr>
              <p:cNvSpPr>
                <a:spLocks noGrp="1" noRot="1" noChangeAspect="1" noMove="1" noResize="1" noEditPoints="1" noAdjustHandles="1" noChangeArrowheads="1" noChangeShapeType="1" noTextEdit="1"/>
              </p:cNvSpPr>
              <p:nvPr>
                <p:ph idx="1"/>
              </p:nvPr>
            </p:nvSpPr>
            <p:spPr>
              <a:xfrm>
                <a:off x="187891" y="861165"/>
                <a:ext cx="8780745" cy="5802681"/>
              </a:xfrm>
              <a:blipFill>
                <a:blip r:embed="rId3"/>
                <a:stretch>
                  <a:fillRect l="-434" t="-2183" r="-723"/>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58C2CE64-D960-CB46-AF88-0C29C662BD37}"/>
              </a:ext>
            </a:extLst>
          </p:cNvPr>
          <p:cNvSpPr>
            <a:spLocks noGrp="1"/>
          </p:cNvSpPr>
          <p:nvPr>
            <p:ph type="title"/>
          </p:nvPr>
        </p:nvSpPr>
        <p:spPr>
          <a:xfrm>
            <a:off x="457199" y="-188825"/>
            <a:ext cx="8423753" cy="1304049"/>
          </a:xfrm>
        </p:spPr>
        <p:txBody>
          <a:bodyPr>
            <a:normAutofit/>
          </a:bodyPr>
          <a:lstStyle/>
          <a:p>
            <a:r>
              <a:rPr lang="en-US" sz="3400" dirty="0"/>
              <a:t>Naive Bayes Classifier II</a:t>
            </a:r>
          </a:p>
        </p:txBody>
      </p:sp>
    </p:spTree>
    <p:extLst>
      <p:ext uri="{BB962C8B-B14F-4D97-AF65-F5344CB8AC3E}">
        <p14:creationId xmlns:p14="http://schemas.microsoft.com/office/powerpoint/2010/main" val="3039440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This Week</a:t>
            </a:r>
          </a:p>
        </p:txBody>
      </p:sp>
      <p:sp>
        <p:nvSpPr>
          <p:cNvPr id="4" name="Content Placeholder 2">
            <a:extLst>
              <a:ext uri="{FF2B5EF4-FFF2-40B4-BE49-F238E27FC236}">
                <a16:creationId xmlns:a16="http://schemas.microsoft.com/office/drawing/2014/main" id="{91B628B3-70B8-274F-9F4C-6FC4F944DC77}"/>
              </a:ext>
            </a:extLst>
          </p:cNvPr>
          <p:cNvSpPr>
            <a:spLocks noGrp="1"/>
          </p:cNvSpPr>
          <p:nvPr>
            <p:ph idx="1"/>
          </p:nvPr>
        </p:nvSpPr>
        <p:spPr>
          <a:xfrm>
            <a:off x="270457" y="1254125"/>
            <a:ext cx="8630656" cy="5442889"/>
          </a:xfrm>
        </p:spPr>
        <p:txBody>
          <a:bodyPr>
            <a:noAutofit/>
          </a:bodyPr>
          <a:lstStyle/>
          <a:p>
            <a:r>
              <a:rPr lang="en-US" sz="2600" dirty="0"/>
              <a:t>Last week, binomial and multinomial are discrete random variables, </a:t>
            </a:r>
          </a:p>
          <a:p>
            <a:pPr lvl="1"/>
            <a:r>
              <a:rPr lang="en-US" sz="2600" dirty="0"/>
              <a:t>This week, look at continuous example: univariate Gaussian</a:t>
            </a:r>
          </a:p>
          <a:p>
            <a:r>
              <a:rPr lang="en-US" sz="2600" dirty="0"/>
              <a:t>Then we will then combine what we have learned last lecture and this lecture to study our first generative classifier: </a:t>
            </a:r>
            <a:r>
              <a:rPr lang="en-US" sz="2600" dirty="0" err="1"/>
              <a:t>naives</a:t>
            </a:r>
            <a:r>
              <a:rPr lang="en-US" sz="2600" dirty="0"/>
              <a:t> Bayes</a:t>
            </a:r>
          </a:p>
        </p:txBody>
      </p:sp>
    </p:spTree>
    <p:extLst>
      <p:ext uri="{BB962C8B-B14F-4D97-AF65-F5344CB8AC3E}">
        <p14:creationId xmlns:p14="http://schemas.microsoft.com/office/powerpoint/2010/main" val="812718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ED889D-BB69-814F-AA3B-7F1BC0CD0CF9}"/>
                  </a:ext>
                </a:extLst>
              </p:cNvPr>
              <p:cNvSpPr>
                <a:spLocks noGrp="1"/>
              </p:cNvSpPr>
              <p:nvPr>
                <p:ph idx="1"/>
              </p:nvPr>
            </p:nvSpPr>
            <p:spPr>
              <a:xfrm>
                <a:off x="187891" y="861165"/>
                <a:ext cx="8780745" cy="5802681"/>
              </a:xfrm>
            </p:spPr>
            <p:txBody>
              <a:bodyPr>
                <a:noAutofit/>
              </a:bodyPr>
              <a:lstStyle/>
              <a:p>
                <a:r>
                  <a:rPr lang="en-US" sz="1900" dirty="0"/>
                  <a:t>From previous slide: Naive Bayes assumes features are conditionally independent given class label:</a:t>
                </a:r>
                <a14:m>
                  <m:oMath xmlns:m="http://schemas.openxmlformats.org/officeDocument/2006/math">
                    <m:r>
                      <a:rPr lang="en-US" sz="1900" b="0" i="0" smtClean="0">
                        <a:latin typeface="Cambria Math" panose="02040503050406030204" pitchFamily="18" charset="0"/>
                      </a:rPr>
                      <m:t> </m:t>
                    </m:r>
                    <m:r>
                      <a:rPr lang="en-US" sz="1900" i="1">
                        <a:latin typeface="Cambria Math" panose="02040503050406030204" pitchFamily="18" charset="0"/>
                      </a:rPr>
                      <m:t>𝑝</m:t>
                    </m:r>
                    <m:d>
                      <m:dPr>
                        <m:endChr m:val="|"/>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d>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a:rPr lang="en-US" sz="1900" i="1">
                        <a:latin typeface="Cambria Math" panose="02040503050406030204" pitchFamily="18" charset="0"/>
                      </a:rPr>
                      <m:t>𝑐</m:t>
                    </m:r>
                    <m:r>
                      <a:rPr lang="en-US" sz="1900" i="1">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r>
                      <m:rPr>
                        <m:nor/>
                      </m:rPr>
                      <a:rPr lang="en-US" sz="1900" dirty="0"/>
                      <m:t>) = </m:t>
                    </m:r>
                    <m:nary>
                      <m:naryPr>
                        <m:chr m:val="∏"/>
                        <m:ctrlPr>
                          <a:rPr lang="en-US" sz="1900" i="1" dirty="0">
                            <a:latin typeface="Cambria Math" panose="02040503050406030204" pitchFamily="18" charset="0"/>
                          </a:rPr>
                        </m:ctrlPr>
                      </m:naryPr>
                      <m:sub>
                        <m:r>
                          <m:rPr>
                            <m:brk m:alnAt="23"/>
                          </m:rPr>
                          <a:rPr lang="en-US" sz="1900" i="1" dirty="0">
                            <a:latin typeface="Cambria Math" panose="02040503050406030204" pitchFamily="18" charset="0"/>
                          </a:rPr>
                          <m:t>𝑗</m:t>
                        </m:r>
                        <m:r>
                          <a:rPr lang="en-US" sz="1900" i="1" dirty="0">
                            <a:latin typeface="Cambria Math" panose="02040503050406030204" pitchFamily="18" charset="0"/>
                          </a:rPr>
                          <m:t>=1</m:t>
                        </m:r>
                      </m:sub>
                      <m:sup>
                        <m:r>
                          <a:rPr lang="en-US" sz="1900" i="1" dirty="0">
                            <a:latin typeface="Cambria Math" panose="02040503050406030204" pitchFamily="18" charset="0"/>
                          </a:rPr>
                          <m:t>𝐷</m:t>
                        </m:r>
                      </m:sup>
                      <m:e>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𝑗</m:t>
                            </m:r>
                            <m:r>
                              <a:rPr lang="en-US" sz="1900" i="1" dirty="0">
                                <a:latin typeface="Cambria Math" panose="02040503050406030204" pitchFamily="18" charset="0"/>
                              </a:rPr>
                              <m:t> </m:t>
                            </m:r>
                          </m:e>
                        </m:d>
                        <m:r>
                          <a:rPr lang="en-US" sz="1900" i="1" dirty="0">
                            <a:latin typeface="Cambria Math" panose="02040503050406030204" pitchFamily="18" charset="0"/>
                          </a:rPr>
                          <m:t>𝑦</m:t>
                        </m:r>
                        <m:r>
                          <a:rPr lang="en-US" sz="1900" i="1" dirty="0">
                            <a:latin typeface="Cambria Math" panose="02040503050406030204" pitchFamily="18" charset="0"/>
                          </a:rPr>
                          <m:t>=</m:t>
                        </m:r>
                        <m:r>
                          <a:rPr lang="en-US" sz="1900" i="1" dirty="0">
                            <a:latin typeface="Cambria Math" panose="02040503050406030204" pitchFamily="18" charset="0"/>
                          </a:rPr>
                          <m:t>𝑐</m:t>
                        </m:r>
                        <m:r>
                          <a:rPr lang="en-US" sz="1900" i="1" dirty="0">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r>
                          <a:rPr lang="en-US" sz="1900" i="1" dirty="0">
                            <a:latin typeface="Cambria Math" panose="02040503050406030204" pitchFamily="18" charset="0"/>
                          </a:rPr>
                          <m:t>)</m:t>
                        </m:r>
                      </m:e>
                    </m:nary>
                    <m:r>
                      <a:rPr lang="en-US" sz="1900" i="1" dirty="0">
                        <a:latin typeface="Cambria Math" panose="02040503050406030204" pitchFamily="18" charset="0"/>
                      </a:rPr>
                      <m:t>= </m:t>
                    </m:r>
                    <m:nary>
                      <m:naryPr>
                        <m:chr m:val="∏"/>
                        <m:ctrlPr>
                          <a:rPr lang="en-US" sz="1900" i="1" dirty="0">
                            <a:latin typeface="Cambria Math" panose="02040503050406030204" pitchFamily="18" charset="0"/>
                          </a:rPr>
                        </m:ctrlPr>
                      </m:naryPr>
                      <m:sub>
                        <m:r>
                          <m:rPr>
                            <m:brk m:alnAt="23"/>
                          </m:rPr>
                          <a:rPr lang="en-US" sz="1900" i="1" dirty="0">
                            <a:latin typeface="Cambria Math" panose="02040503050406030204" pitchFamily="18" charset="0"/>
                          </a:rPr>
                          <m:t>𝑗</m:t>
                        </m:r>
                        <m:r>
                          <a:rPr lang="en-US" sz="1900" i="1" dirty="0">
                            <a:latin typeface="Cambria Math" panose="02040503050406030204" pitchFamily="18" charset="0"/>
                          </a:rPr>
                          <m:t>=1</m:t>
                        </m:r>
                      </m:sub>
                      <m:sup>
                        <m:r>
                          <a:rPr lang="en-US" sz="1900" i="1" dirty="0">
                            <a:latin typeface="Cambria Math" panose="02040503050406030204" pitchFamily="18" charset="0"/>
                          </a:rPr>
                          <m:t>𝐷</m:t>
                        </m:r>
                      </m:sup>
                      <m:e>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𝑗</m:t>
                            </m:r>
                            <m:r>
                              <a:rPr lang="en-US" sz="1900" i="1" dirty="0">
                                <a:latin typeface="Cambria Math" panose="02040503050406030204" pitchFamily="18" charset="0"/>
                              </a:rPr>
                              <m:t> </m:t>
                            </m:r>
                          </m:e>
                        </m:d>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𝑗𝑐</m:t>
                            </m:r>
                          </m:sub>
                        </m:sSub>
                        <m:r>
                          <a:rPr lang="en-US" sz="1900" i="1" dirty="0">
                            <a:latin typeface="Cambria Math" panose="02040503050406030204" pitchFamily="18" charset="0"/>
                          </a:rPr>
                          <m:t>)</m:t>
                        </m:r>
                      </m:e>
                    </m:nary>
                  </m:oMath>
                </a14:m>
                <a:endParaRPr lang="en-US" sz="1900" dirty="0"/>
              </a:p>
              <a:p>
                <a:r>
                  <a:rPr lang="en-US" sz="1900" dirty="0"/>
                  <a:t>For example, suppose 1st feature </a:t>
                </a:r>
                <a14:m>
                  <m:oMath xmlns:m="http://schemas.openxmlformats.org/officeDocument/2006/math">
                    <m:r>
                      <a:rPr lang="en-US" sz="1900" i="1" dirty="0">
                        <a:latin typeface="Cambria Math" panose="02040503050406030204" pitchFamily="18" charset="0"/>
                      </a:rPr>
                      <m:t>𝑥</m:t>
                    </m:r>
                    <m:r>
                      <a:rPr lang="en-US" sz="1900" i="1" baseline="-25000" dirty="0">
                        <a:latin typeface="Cambria Math" panose="02040503050406030204" pitchFamily="18" charset="0"/>
                      </a:rPr>
                      <m:t>1</m:t>
                    </m:r>
                  </m:oMath>
                </a14:m>
                <a:r>
                  <a:rPr lang="en-US" sz="1900" dirty="0"/>
                  <a:t> is continuous and we model </a:t>
                </a:r>
                <a14:m>
                  <m:oMath xmlns:m="http://schemas.openxmlformats.org/officeDocument/2006/math">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1</m:t>
                        </m:r>
                        <m:r>
                          <a:rPr lang="en-US" sz="1900" i="1" dirty="0">
                            <a:latin typeface="Cambria Math" panose="02040503050406030204" pitchFamily="18" charset="0"/>
                          </a:rPr>
                          <m:t> </m:t>
                        </m:r>
                      </m:e>
                    </m:d>
                    <m:sSub>
                      <m:sSubPr>
                        <m:ctrlPr>
                          <a:rPr lang="en-US" sz="1900" i="1" dirty="0">
                            <a:latin typeface="Cambria Math" panose="02040503050406030204" pitchFamily="18" charset="0"/>
                          </a:rPr>
                        </m:ctrlPr>
                      </m:sSubPr>
                      <m:e>
                        <m:r>
                          <a:rPr lang="en-US" sz="1900" b="0" i="1" dirty="0" smtClean="0">
                            <a:latin typeface="Cambria Math" panose="02040503050406030204" pitchFamily="18" charset="0"/>
                          </a:rPr>
                          <m:t> </m:t>
                        </m:r>
                        <m:r>
                          <m:rPr>
                            <m:sty m:val="p"/>
                          </m:rPr>
                          <a:rPr lang="el-GR" sz="1900" i="1" dirty="0">
                            <a:latin typeface="Cambria Math" panose="02040503050406030204" pitchFamily="18" charset="0"/>
                            <a:ea typeface="Cambria Math" panose="02040503050406030204" pitchFamily="18" charset="0"/>
                          </a:rPr>
                          <m:t>η</m:t>
                        </m:r>
                      </m:e>
                      <m:sub>
                        <m:r>
                          <a:rPr lang="en-US" sz="1900" b="0" i="1" dirty="0" smtClean="0">
                            <a:latin typeface="Cambria Math" panose="02040503050406030204" pitchFamily="18" charset="0"/>
                          </a:rPr>
                          <m:t>1</m:t>
                        </m:r>
                        <m:r>
                          <a:rPr lang="en-US" sz="1900" i="1" dirty="0">
                            <a:latin typeface="Cambria Math" panose="02040503050406030204" pitchFamily="18" charset="0"/>
                          </a:rPr>
                          <m:t>𝑐</m:t>
                        </m:r>
                      </m:sub>
                    </m:sSub>
                    <m:r>
                      <a:rPr lang="en-US" sz="1900" i="1" dirty="0">
                        <a:latin typeface="Cambria Math" panose="02040503050406030204" pitchFamily="18" charset="0"/>
                      </a:rPr>
                      <m:t>)</m:t>
                    </m:r>
                  </m:oMath>
                </a14:m>
                <a:r>
                  <a:rPr lang="en-US" sz="1900" dirty="0"/>
                  <a:t> as Gaussian, then </a:t>
                </a:r>
                <a14:m>
                  <m:oMath xmlns:m="http://schemas.openxmlformats.org/officeDocument/2006/math">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1</m:t>
                        </m:r>
                        <m:r>
                          <a:rPr lang="en-US" sz="1900" i="1" dirty="0">
                            <a:latin typeface="Cambria Math" panose="02040503050406030204" pitchFamily="18" charset="0"/>
                          </a:rPr>
                          <m:t>𝑐</m:t>
                        </m:r>
                      </m:sub>
                    </m:sSub>
                    <m:r>
                      <a:rPr lang="en-US" sz="1900" i="1" dirty="0">
                        <a:latin typeface="Cambria Math" panose="02040503050406030204" pitchFamily="18" charset="0"/>
                      </a:rPr>
                      <m:t>=(</m:t>
                    </m:r>
                    <m:sSub>
                      <m:sSubPr>
                        <m:ctrlPr>
                          <a:rPr lang="en-US" sz="1900" i="1" dirty="0">
                            <a:latin typeface="Cambria Math" panose="02040503050406030204" pitchFamily="18" charset="0"/>
                            <a:ea typeface="Cambria Math" panose="02040503050406030204" pitchFamily="18" charset="0"/>
                          </a:rPr>
                        </m:ctrlPr>
                      </m:sSubPr>
                      <m:e>
                        <m:r>
                          <a:rPr lang="en-US" sz="1900" i="1" dirty="0">
                            <a:latin typeface="Cambria Math" panose="02040503050406030204" pitchFamily="18" charset="0"/>
                            <a:ea typeface="Cambria Math" panose="02040503050406030204" pitchFamily="18" charset="0"/>
                          </a:rPr>
                          <m:t>𝜇</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Sub>
                    <m:r>
                      <a:rPr lang="en-US" sz="1900" i="1" dirty="0">
                        <a:latin typeface="Cambria Math" panose="02040503050406030204" pitchFamily="18" charset="0"/>
                        <a:ea typeface="Cambria Math" panose="02040503050406030204" pitchFamily="18" charset="0"/>
                      </a:rPr>
                      <m:t>,</m:t>
                    </m:r>
                    <m:sSubSup>
                      <m:sSubSupPr>
                        <m:ctrlPr>
                          <a:rPr lang="en-US" sz="1900" i="1" dirty="0">
                            <a:latin typeface="Cambria Math" panose="02040503050406030204" pitchFamily="18" charset="0"/>
                            <a:ea typeface="Cambria Math" panose="02040503050406030204" pitchFamily="18" charset="0"/>
                          </a:rPr>
                        </m:ctrlPr>
                      </m:sSubSupPr>
                      <m:e>
                        <m:r>
                          <a:rPr lang="en-US" sz="1900" i="1" dirty="0">
                            <a:latin typeface="Cambria Math" panose="02040503050406030204" pitchFamily="18" charset="0"/>
                            <a:ea typeface="Cambria Math" panose="02040503050406030204" pitchFamily="18" charset="0"/>
                          </a:rPr>
                          <m:t>𝜎</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up>
                        <m:r>
                          <a:rPr lang="en-US" sz="1900" i="1" dirty="0">
                            <a:latin typeface="Cambria Math" panose="02040503050406030204" pitchFamily="18" charset="0"/>
                            <a:ea typeface="Cambria Math" panose="02040503050406030204" pitchFamily="18" charset="0"/>
                          </a:rPr>
                          <m:t>2</m:t>
                        </m:r>
                      </m:sup>
                    </m:sSubSup>
                    <m:r>
                      <a:rPr lang="en-US" sz="1900" i="1" dirty="0">
                        <a:latin typeface="Cambria Math" panose="02040503050406030204" pitchFamily="18" charset="0"/>
                      </a:rPr>
                      <m:t>) </m:t>
                    </m:r>
                  </m:oMath>
                </a14:m>
                <a:endParaRPr lang="en-US" sz="1900" dirty="0"/>
              </a:p>
              <a:p>
                <a:pPr lvl="1"/>
                <a14:m>
                  <m:oMath xmlns:m="http://schemas.openxmlformats.org/officeDocument/2006/math">
                    <m:sSub>
                      <m:sSubPr>
                        <m:ctrlPr>
                          <a:rPr lang="en-US" sz="1900" i="1" dirty="0">
                            <a:latin typeface="Cambria Math" panose="02040503050406030204" pitchFamily="18" charset="0"/>
                            <a:ea typeface="Cambria Math" panose="02040503050406030204" pitchFamily="18" charset="0"/>
                          </a:rPr>
                        </m:ctrlPr>
                      </m:sSubPr>
                      <m:e>
                        <m:r>
                          <a:rPr lang="en-US" sz="1900" i="1" dirty="0">
                            <a:latin typeface="Cambria Math" panose="02040503050406030204" pitchFamily="18" charset="0"/>
                            <a:ea typeface="Cambria Math" panose="02040503050406030204" pitchFamily="18" charset="0"/>
                          </a:rPr>
                          <m:t>𝜇</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Sub>
                    <m:r>
                      <a:rPr lang="en-US" sz="1900" i="1" dirty="0">
                        <a:latin typeface="Cambria Math" panose="02040503050406030204" pitchFamily="18" charset="0"/>
                        <a:ea typeface="Cambria Math" panose="02040503050406030204" pitchFamily="18" charset="0"/>
                      </a:rPr>
                      <m:t>,</m:t>
                    </m:r>
                    <m:sSubSup>
                      <m:sSubSupPr>
                        <m:ctrlPr>
                          <a:rPr lang="en-US" sz="1900" i="1" dirty="0">
                            <a:latin typeface="Cambria Math" panose="02040503050406030204" pitchFamily="18" charset="0"/>
                            <a:ea typeface="Cambria Math" panose="02040503050406030204" pitchFamily="18" charset="0"/>
                          </a:rPr>
                        </m:ctrlPr>
                      </m:sSubSupPr>
                      <m:e>
                        <m:r>
                          <a:rPr lang="en-US" sz="1900" i="1" dirty="0">
                            <a:latin typeface="Cambria Math" panose="02040503050406030204" pitchFamily="18" charset="0"/>
                            <a:ea typeface="Cambria Math" panose="02040503050406030204" pitchFamily="18" charset="0"/>
                          </a:rPr>
                          <m:t>𝜎</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up>
                        <m:r>
                          <a:rPr lang="en-US" sz="1900" i="1" dirty="0">
                            <a:latin typeface="Cambria Math" panose="02040503050406030204" pitchFamily="18" charset="0"/>
                            <a:ea typeface="Cambria Math" panose="02040503050406030204" pitchFamily="18" charset="0"/>
                          </a:rPr>
                          <m:t>2</m:t>
                        </m:r>
                      </m:sup>
                    </m:sSubSup>
                  </m:oMath>
                </a14:m>
                <a:r>
                  <a:rPr lang="en-US" sz="1900" dirty="0"/>
                  <a:t> are mean &amp; variance of 1st feature dimension if data comes from class c</a:t>
                </a:r>
              </a:p>
              <a:p>
                <a:pPr lvl="1"/>
                <a:r>
                  <a:rPr lang="en-US" sz="1900" dirty="0"/>
                  <a:t>Notice there is a mean &amp; variance for each class c</a:t>
                </a:r>
              </a:p>
              <a:p>
                <a:r>
                  <a:rPr lang="en-US" sz="1900" dirty="0"/>
                  <a:t>For example, suppose 2nd feature </a:t>
                </a:r>
                <a14:m>
                  <m:oMath xmlns:m="http://schemas.openxmlformats.org/officeDocument/2006/math">
                    <m:r>
                      <a:rPr lang="en-US" sz="1900" i="1" dirty="0">
                        <a:latin typeface="Cambria Math" panose="02040503050406030204" pitchFamily="18" charset="0"/>
                      </a:rPr>
                      <m:t>𝑥</m:t>
                    </m:r>
                    <m:r>
                      <a:rPr lang="en-US" sz="1900" b="0" i="1" baseline="-25000" dirty="0" smtClean="0">
                        <a:latin typeface="Cambria Math" panose="02040503050406030204" pitchFamily="18" charset="0"/>
                      </a:rPr>
                      <m:t>2</m:t>
                    </m:r>
                  </m:oMath>
                </a14:m>
                <a:r>
                  <a:rPr lang="en-US" sz="1900" dirty="0"/>
                  <a:t> is binary and we model </a:t>
                </a:r>
                <a14:m>
                  <m:oMath xmlns:m="http://schemas.openxmlformats.org/officeDocument/2006/math">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b="0" i="1" baseline="-25000" dirty="0" smtClean="0">
                            <a:latin typeface="Cambria Math" panose="02040503050406030204" pitchFamily="18" charset="0"/>
                          </a:rPr>
                          <m:t>2</m:t>
                        </m:r>
                        <m:r>
                          <a:rPr lang="en-US" sz="1900" i="1" dirty="0">
                            <a:latin typeface="Cambria Math" panose="02040503050406030204" pitchFamily="18" charset="0"/>
                          </a:rPr>
                          <m:t> </m:t>
                        </m:r>
                      </m:e>
                    </m:d>
                    <m:r>
                      <a:rPr lang="en-US" sz="1900" b="0" i="1" dirty="0" smtClean="0">
                        <a:latin typeface="Cambria Math" panose="02040503050406030204" pitchFamily="18" charset="0"/>
                      </a:rPr>
                      <m:t> </m:t>
                    </m:r>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b="0" i="1" dirty="0" smtClean="0">
                            <a:latin typeface="Cambria Math" panose="02040503050406030204" pitchFamily="18" charset="0"/>
                          </a:rPr>
                          <m:t>2</m:t>
                        </m:r>
                        <m:r>
                          <a:rPr lang="en-US" sz="1900" i="1" dirty="0">
                            <a:latin typeface="Cambria Math" panose="02040503050406030204" pitchFamily="18" charset="0"/>
                          </a:rPr>
                          <m:t>𝑐</m:t>
                        </m:r>
                      </m:sub>
                    </m:sSub>
                    <m:r>
                      <a:rPr lang="en-US" sz="1900" i="1" dirty="0">
                        <a:latin typeface="Cambria Math" panose="02040503050406030204" pitchFamily="18" charset="0"/>
                      </a:rPr>
                      <m:t>)</m:t>
                    </m:r>
                  </m:oMath>
                </a14:m>
                <a:r>
                  <a:rPr lang="en-US" sz="1900" dirty="0"/>
                  <a:t> as </a:t>
                </a:r>
                <a:r>
                  <a:rPr lang="en-US" sz="1900" dirty="0" err="1"/>
                  <a:t>bernoulli</a:t>
                </a:r>
                <a:r>
                  <a:rPr lang="en-US" sz="1900" dirty="0"/>
                  <a:t>, then</a:t>
                </a:r>
              </a:p>
              <a:p>
                <a:pPr lvl="1"/>
                <a14:m>
                  <m:oMath xmlns:m="http://schemas.openxmlformats.org/officeDocument/2006/math">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2</m:t>
                        </m:r>
                        <m:r>
                          <a:rPr lang="en-US" sz="1900" i="1" dirty="0">
                            <a:latin typeface="Cambria Math" panose="02040503050406030204" pitchFamily="18" charset="0"/>
                          </a:rPr>
                          <m:t>𝑐</m:t>
                        </m:r>
                      </m:sub>
                    </m:sSub>
                  </m:oMath>
                </a14:m>
                <a:r>
                  <a:rPr lang="en-US" sz="1900" dirty="0"/>
                  <a:t> is probability of observing head for 2nd feature dimension if the data comes from class c.</a:t>
                </a:r>
              </a:p>
              <a:p>
                <a:pPr lvl="1"/>
                <a:r>
                  <a:rPr lang="en-US" sz="1900" dirty="0"/>
                  <a:t>Notice there is an </a:t>
                </a:r>
                <a14:m>
                  <m:oMath xmlns:m="http://schemas.openxmlformats.org/officeDocument/2006/math">
                    <m:r>
                      <m:rPr>
                        <m:sty m:val="p"/>
                      </m:rPr>
                      <a:rPr lang="el-GR" sz="1900" i="1" dirty="0">
                        <a:latin typeface="Cambria Math" panose="02040503050406030204" pitchFamily="18" charset="0"/>
                        <a:ea typeface="Cambria Math" panose="02040503050406030204" pitchFamily="18" charset="0"/>
                      </a:rPr>
                      <m:t>η</m:t>
                    </m:r>
                    <m:r>
                      <a:rPr lang="en-US" sz="1900" b="0" i="1" dirty="0" smtClean="0">
                        <a:latin typeface="Cambria Math" panose="02040503050406030204" pitchFamily="18" charset="0"/>
                        <a:ea typeface="Cambria Math" panose="02040503050406030204" pitchFamily="18" charset="0"/>
                      </a:rPr>
                      <m:t> </m:t>
                    </m:r>
                  </m:oMath>
                </a14:m>
                <a:r>
                  <a:rPr lang="en-US" sz="1900" dirty="0"/>
                  <a:t>for each class c</a:t>
                </a:r>
              </a:p>
              <a:p>
                <a:r>
                  <a:rPr lang="en-US" sz="1900" dirty="0"/>
                  <a:t>There is an</a:t>
                </a:r>
                <a:r>
                  <a:rPr lang="el-GR" sz="1900" dirty="0">
                    <a:ea typeface="Cambria Math" panose="02040503050406030204" pitchFamily="18" charset="0"/>
                  </a:rPr>
                  <a:t> </a:t>
                </a:r>
                <a14:m>
                  <m:oMath xmlns:m="http://schemas.openxmlformats.org/officeDocument/2006/math">
                    <m:r>
                      <m:rPr>
                        <m:sty m:val="p"/>
                      </m:rPr>
                      <a:rPr lang="el-GR" sz="1900" i="1" dirty="0">
                        <a:latin typeface="Cambria Math" panose="02040503050406030204" pitchFamily="18" charset="0"/>
                        <a:ea typeface="Cambria Math" panose="02040503050406030204" pitchFamily="18" charset="0"/>
                      </a:rPr>
                      <m:t>η</m:t>
                    </m:r>
                    <m:r>
                      <a:rPr lang="el-GR" sz="1900" i="1" dirty="0">
                        <a:latin typeface="Cambria Math" panose="02040503050406030204" pitchFamily="18" charset="0"/>
                        <a:ea typeface="Cambria Math" panose="02040503050406030204" pitchFamily="18" charset="0"/>
                      </a:rPr>
                      <m:t> </m:t>
                    </m:r>
                  </m:oMath>
                </a14:m>
                <a:r>
                  <a:rPr lang="en-US" sz="1900" dirty="0"/>
                  <a:t>for each class c and each feature j, so in total there are about </a:t>
                </a:r>
                <a14:m>
                  <m:oMath xmlns:m="http://schemas.openxmlformats.org/officeDocument/2006/math">
                    <m:r>
                      <a:rPr lang="en-US" sz="1900" i="1" smtClean="0">
                        <a:latin typeface="Cambria Math" panose="02040503050406030204" pitchFamily="18" charset="0"/>
                        <a:ea typeface="Cambria Math" panose="02040503050406030204" pitchFamily="18" charset="0"/>
                      </a:rPr>
                      <m:t>𝒪</m:t>
                    </m:r>
                  </m:oMath>
                </a14:m>
                <a:r>
                  <a:rPr lang="en-US" sz="1900" dirty="0"/>
                  <a:t>(CD) parameters, where C = # target classes and D = # feature dimensions, </a:t>
                </a:r>
                <a14:m>
                  <m:oMath xmlns:m="http://schemas.openxmlformats.org/officeDocument/2006/math">
                    <m:r>
                      <a:rPr lang="en-US" sz="1900" i="1">
                        <a:latin typeface="Cambria Math" panose="02040503050406030204" pitchFamily="18" charset="0"/>
                        <a:ea typeface="Cambria Math" panose="02040503050406030204" pitchFamily="18" charset="0"/>
                      </a:rPr>
                      <m:t>𝒪</m:t>
                    </m:r>
                  </m:oMath>
                </a14:m>
                <a:r>
                  <a:rPr lang="en-US" sz="1900" dirty="0"/>
                  <a:t> = “big-Oh” notation (think of </a:t>
                </a:r>
                <a14:m>
                  <m:oMath xmlns:m="http://schemas.openxmlformats.org/officeDocument/2006/math">
                    <m:r>
                      <a:rPr lang="en-US" sz="1900" i="1">
                        <a:latin typeface="Cambria Math" panose="02040503050406030204" pitchFamily="18" charset="0"/>
                        <a:ea typeface="Cambria Math" panose="02040503050406030204" pitchFamily="18" charset="0"/>
                      </a:rPr>
                      <m:t>𝒪</m:t>
                    </m:r>
                  </m:oMath>
                </a14:m>
                <a:r>
                  <a:rPr lang="en-US" sz="1900" dirty="0"/>
                  <a:t> as “roughly equal to”)</a:t>
                </a:r>
              </a:p>
              <a:p>
                <a:r>
                  <a:rPr lang="en-US" sz="1900" dirty="0"/>
                  <a:t>“Naive” because features are probably not conditionally independent, but number of parameters scale linearly with C and D, so less likely to overfit</a:t>
                </a:r>
              </a:p>
              <a:p>
                <a:endParaRPr lang="en-US" sz="1900" dirty="0"/>
              </a:p>
              <a:p>
                <a:endParaRPr lang="en-US" sz="1900" dirty="0"/>
              </a:p>
            </p:txBody>
          </p:sp>
        </mc:Choice>
        <mc:Fallback xmlns="">
          <p:sp>
            <p:nvSpPr>
              <p:cNvPr id="3" name="Content Placeholder 2">
                <a:extLst>
                  <a:ext uri="{FF2B5EF4-FFF2-40B4-BE49-F238E27FC236}">
                    <a16:creationId xmlns:a16="http://schemas.microsoft.com/office/drawing/2014/main" id="{6CED889D-BB69-814F-AA3B-7F1BC0CD0CF9}"/>
                  </a:ext>
                </a:extLst>
              </p:cNvPr>
              <p:cNvSpPr>
                <a:spLocks noGrp="1" noRot="1" noChangeAspect="1" noMove="1" noResize="1" noEditPoints="1" noAdjustHandles="1" noChangeArrowheads="1" noChangeShapeType="1" noTextEdit="1"/>
              </p:cNvSpPr>
              <p:nvPr>
                <p:ph idx="1"/>
              </p:nvPr>
            </p:nvSpPr>
            <p:spPr>
              <a:xfrm>
                <a:off x="187891" y="861165"/>
                <a:ext cx="8780745" cy="5802681"/>
              </a:xfrm>
              <a:blipFill>
                <a:blip r:embed="rId3"/>
                <a:stretch>
                  <a:fillRect l="-434" t="-2183" r="-723"/>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58C2CE64-D960-CB46-AF88-0C29C662BD37}"/>
              </a:ext>
            </a:extLst>
          </p:cNvPr>
          <p:cNvSpPr>
            <a:spLocks noGrp="1"/>
          </p:cNvSpPr>
          <p:nvPr>
            <p:ph type="title"/>
          </p:nvPr>
        </p:nvSpPr>
        <p:spPr>
          <a:xfrm>
            <a:off x="457199" y="-188825"/>
            <a:ext cx="8423753" cy="1304049"/>
          </a:xfrm>
        </p:spPr>
        <p:txBody>
          <a:bodyPr>
            <a:normAutofit/>
          </a:bodyPr>
          <a:lstStyle/>
          <a:p>
            <a:r>
              <a:rPr lang="en-US" sz="3400" dirty="0"/>
              <a:t>Naive Bayes Classifier II</a:t>
            </a:r>
          </a:p>
        </p:txBody>
      </p:sp>
    </p:spTree>
    <p:extLst>
      <p:ext uri="{BB962C8B-B14F-4D97-AF65-F5344CB8AC3E}">
        <p14:creationId xmlns:p14="http://schemas.microsoft.com/office/powerpoint/2010/main" val="20488536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ED889D-BB69-814F-AA3B-7F1BC0CD0CF9}"/>
                  </a:ext>
                </a:extLst>
              </p:cNvPr>
              <p:cNvSpPr>
                <a:spLocks noGrp="1"/>
              </p:cNvSpPr>
              <p:nvPr>
                <p:ph idx="1"/>
              </p:nvPr>
            </p:nvSpPr>
            <p:spPr>
              <a:xfrm>
                <a:off x="187891" y="861165"/>
                <a:ext cx="8780745" cy="5802681"/>
              </a:xfrm>
            </p:spPr>
            <p:txBody>
              <a:bodyPr>
                <a:noAutofit/>
              </a:bodyPr>
              <a:lstStyle/>
              <a:p>
                <a:r>
                  <a:rPr lang="en-US" sz="1900" dirty="0"/>
                  <a:t>From previous slide: Naive Bayes assumes features are conditionally independent given class label:</a:t>
                </a:r>
                <a14:m>
                  <m:oMath xmlns:m="http://schemas.openxmlformats.org/officeDocument/2006/math">
                    <m:r>
                      <a:rPr lang="en-US" sz="1900" b="0" i="0" smtClean="0">
                        <a:latin typeface="Cambria Math" panose="02040503050406030204" pitchFamily="18" charset="0"/>
                      </a:rPr>
                      <m:t> </m:t>
                    </m:r>
                    <m:r>
                      <a:rPr lang="en-US" sz="1900" i="1">
                        <a:latin typeface="Cambria Math" panose="02040503050406030204" pitchFamily="18" charset="0"/>
                      </a:rPr>
                      <m:t>𝑝</m:t>
                    </m:r>
                    <m:d>
                      <m:dPr>
                        <m:endChr m:val="|"/>
                        <m:ctrlPr>
                          <a:rPr lang="en-US" sz="1900" i="1">
                            <a:latin typeface="Cambria Math" panose="02040503050406030204" pitchFamily="18" charset="0"/>
                          </a:rPr>
                        </m:ctrlPr>
                      </m:dPr>
                      <m:e>
                        <m:r>
                          <a:rPr lang="en-US" sz="1900" i="1">
                            <a:latin typeface="Cambria Math" panose="02040503050406030204" pitchFamily="18" charset="0"/>
                          </a:rPr>
                          <m:t>𝑥</m:t>
                        </m:r>
                        <m:r>
                          <a:rPr lang="en-US" sz="1900" i="1">
                            <a:latin typeface="Cambria Math" panose="02040503050406030204" pitchFamily="18" charset="0"/>
                          </a:rPr>
                          <m:t> </m:t>
                        </m:r>
                      </m:e>
                    </m:d>
                    <m:r>
                      <a:rPr lang="en-US" sz="1900" i="1">
                        <a:latin typeface="Cambria Math" panose="02040503050406030204" pitchFamily="18" charset="0"/>
                      </a:rPr>
                      <m:t> </m:t>
                    </m:r>
                    <m:r>
                      <a:rPr lang="en-US" sz="1900" i="1">
                        <a:latin typeface="Cambria Math" panose="02040503050406030204" pitchFamily="18" charset="0"/>
                      </a:rPr>
                      <m:t>𝑦</m:t>
                    </m:r>
                    <m:r>
                      <a:rPr lang="en-US" sz="1900" i="1">
                        <a:latin typeface="Cambria Math" panose="02040503050406030204" pitchFamily="18" charset="0"/>
                      </a:rPr>
                      <m:t>=</m:t>
                    </m:r>
                    <m:r>
                      <a:rPr lang="en-US" sz="1900" i="1">
                        <a:latin typeface="Cambria Math" panose="02040503050406030204" pitchFamily="18" charset="0"/>
                      </a:rPr>
                      <m:t>𝑐</m:t>
                    </m:r>
                    <m:r>
                      <a:rPr lang="en-US" sz="1900" i="1">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r>
                      <m:rPr>
                        <m:nor/>
                      </m:rPr>
                      <a:rPr lang="en-US" sz="1900" dirty="0"/>
                      <m:t>) = </m:t>
                    </m:r>
                    <m:nary>
                      <m:naryPr>
                        <m:chr m:val="∏"/>
                        <m:ctrlPr>
                          <a:rPr lang="en-US" sz="1900" i="1" dirty="0">
                            <a:latin typeface="Cambria Math" panose="02040503050406030204" pitchFamily="18" charset="0"/>
                          </a:rPr>
                        </m:ctrlPr>
                      </m:naryPr>
                      <m:sub>
                        <m:r>
                          <m:rPr>
                            <m:brk m:alnAt="23"/>
                          </m:rPr>
                          <a:rPr lang="en-US" sz="1900" i="1" dirty="0">
                            <a:latin typeface="Cambria Math" panose="02040503050406030204" pitchFamily="18" charset="0"/>
                          </a:rPr>
                          <m:t>𝑗</m:t>
                        </m:r>
                        <m:r>
                          <a:rPr lang="en-US" sz="1900" i="1" dirty="0">
                            <a:latin typeface="Cambria Math" panose="02040503050406030204" pitchFamily="18" charset="0"/>
                          </a:rPr>
                          <m:t>=1</m:t>
                        </m:r>
                      </m:sub>
                      <m:sup>
                        <m:r>
                          <a:rPr lang="en-US" sz="1900" i="1" dirty="0">
                            <a:latin typeface="Cambria Math" panose="02040503050406030204" pitchFamily="18" charset="0"/>
                          </a:rPr>
                          <m:t>𝐷</m:t>
                        </m:r>
                      </m:sup>
                      <m:e>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𝑗</m:t>
                            </m:r>
                            <m:r>
                              <a:rPr lang="en-US" sz="1900" i="1" dirty="0">
                                <a:latin typeface="Cambria Math" panose="02040503050406030204" pitchFamily="18" charset="0"/>
                              </a:rPr>
                              <m:t> </m:t>
                            </m:r>
                          </m:e>
                        </m:d>
                        <m:r>
                          <a:rPr lang="en-US" sz="1900" i="1" dirty="0">
                            <a:latin typeface="Cambria Math" panose="02040503050406030204" pitchFamily="18" charset="0"/>
                          </a:rPr>
                          <m:t>𝑦</m:t>
                        </m:r>
                        <m:r>
                          <a:rPr lang="en-US" sz="1900" i="1" dirty="0">
                            <a:latin typeface="Cambria Math" panose="02040503050406030204" pitchFamily="18" charset="0"/>
                          </a:rPr>
                          <m:t>=</m:t>
                        </m:r>
                        <m:r>
                          <a:rPr lang="en-US" sz="1900" i="1" dirty="0">
                            <a:latin typeface="Cambria Math" panose="02040503050406030204" pitchFamily="18" charset="0"/>
                          </a:rPr>
                          <m:t>𝑐</m:t>
                        </m:r>
                        <m:r>
                          <a:rPr lang="en-US" sz="1900" i="1" dirty="0">
                            <a:latin typeface="Cambria Math" panose="02040503050406030204" pitchFamily="18" charset="0"/>
                          </a:rPr>
                          <m:t>,</m:t>
                        </m:r>
                        <m:r>
                          <m:rPr>
                            <m:sty m:val="p"/>
                          </m:rPr>
                          <a:rPr lang="el-GR" sz="1900" i="1" dirty="0">
                            <a:latin typeface="Cambria Math" panose="02040503050406030204" pitchFamily="18" charset="0"/>
                            <a:ea typeface="Cambria Math" panose="02040503050406030204" pitchFamily="18" charset="0"/>
                          </a:rPr>
                          <m:t>η</m:t>
                        </m:r>
                        <m:r>
                          <a:rPr lang="en-US" sz="1900" i="1" dirty="0">
                            <a:latin typeface="Cambria Math" panose="02040503050406030204" pitchFamily="18" charset="0"/>
                          </a:rPr>
                          <m:t>)</m:t>
                        </m:r>
                      </m:e>
                    </m:nary>
                    <m:r>
                      <a:rPr lang="en-US" sz="1900" i="1" dirty="0">
                        <a:latin typeface="Cambria Math" panose="02040503050406030204" pitchFamily="18" charset="0"/>
                      </a:rPr>
                      <m:t>= </m:t>
                    </m:r>
                    <m:nary>
                      <m:naryPr>
                        <m:chr m:val="∏"/>
                        <m:ctrlPr>
                          <a:rPr lang="en-US" sz="1900" i="1" dirty="0">
                            <a:latin typeface="Cambria Math" panose="02040503050406030204" pitchFamily="18" charset="0"/>
                          </a:rPr>
                        </m:ctrlPr>
                      </m:naryPr>
                      <m:sub>
                        <m:r>
                          <m:rPr>
                            <m:brk m:alnAt="23"/>
                          </m:rPr>
                          <a:rPr lang="en-US" sz="1900" i="1" dirty="0">
                            <a:latin typeface="Cambria Math" panose="02040503050406030204" pitchFamily="18" charset="0"/>
                          </a:rPr>
                          <m:t>𝑗</m:t>
                        </m:r>
                        <m:r>
                          <a:rPr lang="en-US" sz="1900" i="1" dirty="0">
                            <a:latin typeface="Cambria Math" panose="02040503050406030204" pitchFamily="18" charset="0"/>
                          </a:rPr>
                          <m:t>=1</m:t>
                        </m:r>
                      </m:sub>
                      <m:sup>
                        <m:r>
                          <a:rPr lang="en-US" sz="1900" i="1" dirty="0">
                            <a:latin typeface="Cambria Math" panose="02040503050406030204" pitchFamily="18" charset="0"/>
                          </a:rPr>
                          <m:t>𝐷</m:t>
                        </m:r>
                      </m:sup>
                      <m:e>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𝑗</m:t>
                            </m:r>
                            <m:r>
                              <a:rPr lang="en-US" sz="1900" i="1" dirty="0">
                                <a:latin typeface="Cambria Math" panose="02040503050406030204" pitchFamily="18" charset="0"/>
                              </a:rPr>
                              <m:t> </m:t>
                            </m:r>
                          </m:e>
                        </m:d>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𝑗𝑐</m:t>
                            </m:r>
                          </m:sub>
                        </m:sSub>
                        <m:r>
                          <a:rPr lang="en-US" sz="1900" i="1" dirty="0">
                            <a:latin typeface="Cambria Math" panose="02040503050406030204" pitchFamily="18" charset="0"/>
                          </a:rPr>
                          <m:t>)</m:t>
                        </m:r>
                      </m:e>
                    </m:nary>
                  </m:oMath>
                </a14:m>
                <a:endParaRPr lang="en-US" sz="1900" dirty="0"/>
              </a:p>
              <a:p>
                <a:r>
                  <a:rPr lang="en-US" sz="1900" dirty="0"/>
                  <a:t>For example, suppose 1st feature </a:t>
                </a:r>
                <a14:m>
                  <m:oMath xmlns:m="http://schemas.openxmlformats.org/officeDocument/2006/math">
                    <m:r>
                      <a:rPr lang="en-US" sz="1900" i="1" dirty="0">
                        <a:latin typeface="Cambria Math" panose="02040503050406030204" pitchFamily="18" charset="0"/>
                      </a:rPr>
                      <m:t>𝑥</m:t>
                    </m:r>
                    <m:r>
                      <a:rPr lang="en-US" sz="1900" i="1" baseline="-25000" dirty="0">
                        <a:latin typeface="Cambria Math" panose="02040503050406030204" pitchFamily="18" charset="0"/>
                      </a:rPr>
                      <m:t>1</m:t>
                    </m:r>
                  </m:oMath>
                </a14:m>
                <a:r>
                  <a:rPr lang="en-US" sz="1900" dirty="0"/>
                  <a:t> is continuous and we model </a:t>
                </a:r>
                <a14:m>
                  <m:oMath xmlns:m="http://schemas.openxmlformats.org/officeDocument/2006/math">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i="1" baseline="-25000" dirty="0">
                            <a:latin typeface="Cambria Math" panose="02040503050406030204" pitchFamily="18" charset="0"/>
                          </a:rPr>
                          <m:t>1</m:t>
                        </m:r>
                        <m:r>
                          <a:rPr lang="en-US" sz="1900" i="1" dirty="0">
                            <a:latin typeface="Cambria Math" panose="02040503050406030204" pitchFamily="18" charset="0"/>
                          </a:rPr>
                          <m:t> </m:t>
                        </m:r>
                      </m:e>
                    </m:d>
                    <m:sSub>
                      <m:sSubPr>
                        <m:ctrlPr>
                          <a:rPr lang="en-US" sz="1900" i="1" dirty="0">
                            <a:latin typeface="Cambria Math" panose="02040503050406030204" pitchFamily="18" charset="0"/>
                          </a:rPr>
                        </m:ctrlPr>
                      </m:sSubPr>
                      <m:e>
                        <m:r>
                          <a:rPr lang="en-US" sz="1900" b="0" i="1" dirty="0" smtClean="0">
                            <a:latin typeface="Cambria Math" panose="02040503050406030204" pitchFamily="18" charset="0"/>
                          </a:rPr>
                          <m:t> </m:t>
                        </m:r>
                        <m:r>
                          <m:rPr>
                            <m:sty m:val="p"/>
                          </m:rPr>
                          <a:rPr lang="el-GR" sz="1900" i="1" dirty="0">
                            <a:latin typeface="Cambria Math" panose="02040503050406030204" pitchFamily="18" charset="0"/>
                            <a:ea typeface="Cambria Math" panose="02040503050406030204" pitchFamily="18" charset="0"/>
                          </a:rPr>
                          <m:t>η</m:t>
                        </m:r>
                      </m:e>
                      <m:sub>
                        <m:r>
                          <a:rPr lang="en-US" sz="1900" b="0" i="1" dirty="0" smtClean="0">
                            <a:latin typeface="Cambria Math" panose="02040503050406030204" pitchFamily="18" charset="0"/>
                          </a:rPr>
                          <m:t>1</m:t>
                        </m:r>
                        <m:r>
                          <a:rPr lang="en-US" sz="1900" i="1" dirty="0">
                            <a:latin typeface="Cambria Math" panose="02040503050406030204" pitchFamily="18" charset="0"/>
                          </a:rPr>
                          <m:t>𝑐</m:t>
                        </m:r>
                      </m:sub>
                    </m:sSub>
                    <m:r>
                      <a:rPr lang="en-US" sz="1900" i="1" dirty="0">
                        <a:latin typeface="Cambria Math" panose="02040503050406030204" pitchFamily="18" charset="0"/>
                      </a:rPr>
                      <m:t>)</m:t>
                    </m:r>
                  </m:oMath>
                </a14:m>
                <a:r>
                  <a:rPr lang="en-US" sz="1900" dirty="0"/>
                  <a:t> as Gaussian, then </a:t>
                </a:r>
                <a14:m>
                  <m:oMath xmlns:m="http://schemas.openxmlformats.org/officeDocument/2006/math">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1</m:t>
                        </m:r>
                        <m:r>
                          <a:rPr lang="en-US" sz="1900" i="1" dirty="0">
                            <a:latin typeface="Cambria Math" panose="02040503050406030204" pitchFamily="18" charset="0"/>
                          </a:rPr>
                          <m:t>𝑐</m:t>
                        </m:r>
                      </m:sub>
                    </m:sSub>
                    <m:r>
                      <a:rPr lang="en-US" sz="1900" i="1" dirty="0">
                        <a:latin typeface="Cambria Math" panose="02040503050406030204" pitchFamily="18" charset="0"/>
                      </a:rPr>
                      <m:t>=(</m:t>
                    </m:r>
                    <m:sSub>
                      <m:sSubPr>
                        <m:ctrlPr>
                          <a:rPr lang="en-US" sz="1900" i="1" dirty="0">
                            <a:latin typeface="Cambria Math" panose="02040503050406030204" pitchFamily="18" charset="0"/>
                            <a:ea typeface="Cambria Math" panose="02040503050406030204" pitchFamily="18" charset="0"/>
                          </a:rPr>
                        </m:ctrlPr>
                      </m:sSubPr>
                      <m:e>
                        <m:r>
                          <a:rPr lang="en-US" sz="1900" i="1" dirty="0">
                            <a:latin typeface="Cambria Math" panose="02040503050406030204" pitchFamily="18" charset="0"/>
                            <a:ea typeface="Cambria Math" panose="02040503050406030204" pitchFamily="18" charset="0"/>
                          </a:rPr>
                          <m:t>𝜇</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Sub>
                    <m:r>
                      <a:rPr lang="en-US" sz="1900" i="1" dirty="0">
                        <a:latin typeface="Cambria Math" panose="02040503050406030204" pitchFamily="18" charset="0"/>
                        <a:ea typeface="Cambria Math" panose="02040503050406030204" pitchFamily="18" charset="0"/>
                      </a:rPr>
                      <m:t>,</m:t>
                    </m:r>
                    <m:sSubSup>
                      <m:sSubSupPr>
                        <m:ctrlPr>
                          <a:rPr lang="en-US" sz="1900" i="1" dirty="0">
                            <a:latin typeface="Cambria Math" panose="02040503050406030204" pitchFamily="18" charset="0"/>
                            <a:ea typeface="Cambria Math" panose="02040503050406030204" pitchFamily="18" charset="0"/>
                          </a:rPr>
                        </m:ctrlPr>
                      </m:sSubSupPr>
                      <m:e>
                        <m:r>
                          <a:rPr lang="en-US" sz="1900" i="1" dirty="0">
                            <a:latin typeface="Cambria Math" panose="02040503050406030204" pitchFamily="18" charset="0"/>
                            <a:ea typeface="Cambria Math" panose="02040503050406030204" pitchFamily="18" charset="0"/>
                          </a:rPr>
                          <m:t>𝜎</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up>
                        <m:r>
                          <a:rPr lang="en-US" sz="1900" i="1" dirty="0">
                            <a:latin typeface="Cambria Math" panose="02040503050406030204" pitchFamily="18" charset="0"/>
                            <a:ea typeface="Cambria Math" panose="02040503050406030204" pitchFamily="18" charset="0"/>
                          </a:rPr>
                          <m:t>2</m:t>
                        </m:r>
                      </m:sup>
                    </m:sSubSup>
                    <m:r>
                      <a:rPr lang="en-US" sz="1900" i="1" dirty="0">
                        <a:latin typeface="Cambria Math" panose="02040503050406030204" pitchFamily="18" charset="0"/>
                      </a:rPr>
                      <m:t>) </m:t>
                    </m:r>
                  </m:oMath>
                </a14:m>
                <a:endParaRPr lang="en-US" sz="1900" dirty="0"/>
              </a:p>
              <a:p>
                <a:pPr lvl="1"/>
                <a14:m>
                  <m:oMath xmlns:m="http://schemas.openxmlformats.org/officeDocument/2006/math">
                    <m:sSub>
                      <m:sSubPr>
                        <m:ctrlPr>
                          <a:rPr lang="en-US" sz="1900" i="1" dirty="0">
                            <a:latin typeface="Cambria Math" panose="02040503050406030204" pitchFamily="18" charset="0"/>
                            <a:ea typeface="Cambria Math" panose="02040503050406030204" pitchFamily="18" charset="0"/>
                          </a:rPr>
                        </m:ctrlPr>
                      </m:sSubPr>
                      <m:e>
                        <m:r>
                          <a:rPr lang="en-US" sz="1900" i="1" dirty="0">
                            <a:latin typeface="Cambria Math" panose="02040503050406030204" pitchFamily="18" charset="0"/>
                            <a:ea typeface="Cambria Math" panose="02040503050406030204" pitchFamily="18" charset="0"/>
                          </a:rPr>
                          <m:t>𝜇</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Sub>
                    <m:r>
                      <a:rPr lang="en-US" sz="1900" i="1" dirty="0">
                        <a:latin typeface="Cambria Math" panose="02040503050406030204" pitchFamily="18" charset="0"/>
                        <a:ea typeface="Cambria Math" panose="02040503050406030204" pitchFamily="18" charset="0"/>
                      </a:rPr>
                      <m:t>,</m:t>
                    </m:r>
                    <m:sSubSup>
                      <m:sSubSupPr>
                        <m:ctrlPr>
                          <a:rPr lang="en-US" sz="1900" i="1" dirty="0">
                            <a:latin typeface="Cambria Math" panose="02040503050406030204" pitchFamily="18" charset="0"/>
                            <a:ea typeface="Cambria Math" panose="02040503050406030204" pitchFamily="18" charset="0"/>
                          </a:rPr>
                        </m:ctrlPr>
                      </m:sSubSupPr>
                      <m:e>
                        <m:r>
                          <a:rPr lang="en-US" sz="1900" i="1" dirty="0">
                            <a:latin typeface="Cambria Math" panose="02040503050406030204" pitchFamily="18" charset="0"/>
                            <a:ea typeface="Cambria Math" panose="02040503050406030204" pitchFamily="18" charset="0"/>
                          </a:rPr>
                          <m:t>𝜎</m:t>
                        </m:r>
                      </m:e>
                      <m:sub>
                        <m:r>
                          <a:rPr lang="en-US" sz="1900" i="1" dirty="0">
                            <a:latin typeface="Cambria Math" panose="02040503050406030204" pitchFamily="18" charset="0"/>
                            <a:ea typeface="Cambria Math" panose="02040503050406030204" pitchFamily="18" charset="0"/>
                          </a:rPr>
                          <m:t>1</m:t>
                        </m:r>
                        <m:r>
                          <a:rPr lang="en-US" sz="1900" i="1" dirty="0">
                            <a:latin typeface="Cambria Math" panose="02040503050406030204" pitchFamily="18" charset="0"/>
                            <a:ea typeface="Cambria Math" panose="02040503050406030204" pitchFamily="18" charset="0"/>
                          </a:rPr>
                          <m:t>𝑐</m:t>
                        </m:r>
                      </m:sub>
                      <m:sup>
                        <m:r>
                          <a:rPr lang="en-US" sz="1900" i="1" dirty="0">
                            <a:latin typeface="Cambria Math" panose="02040503050406030204" pitchFamily="18" charset="0"/>
                            <a:ea typeface="Cambria Math" panose="02040503050406030204" pitchFamily="18" charset="0"/>
                          </a:rPr>
                          <m:t>2</m:t>
                        </m:r>
                      </m:sup>
                    </m:sSubSup>
                  </m:oMath>
                </a14:m>
                <a:r>
                  <a:rPr lang="en-US" sz="1900" dirty="0"/>
                  <a:t> are mean &amp; variance of 1st feature dimension if data comes from class c</a:t>
                </a:r>
              </a:p>
              <a:p>
                <a:pPr lvl="1"/>
                <a:r>
                  <a:rPr lang="en-US" sz="1900" dirty="0"/>
                  <a:t>Notice there is a mean &amp; variance for each class c</a:t>
                </a:r>
              </a:p>
              <a:p>
                <a:r>
                  <a:rPr lang="en-US" sz="1900" dirty="0"/>
                  <a:t>For example, suppose 2nd feature </a:t>
                </a:r>
                <a14:m>
                  <m:oMath xmlns:m="http://schemas.openxmlformats.org/officeDocument/2006/math">
                    <m:r>
                      <a:rPr lang="en-US" sz="1900" i="1" dirty="0">
                        <a:latin typeface="Cambria Math" panose="02040503050406030204" pitchFamily="18" charset="0"/>
                      </a:rPr>
                      <m:t>𝑥</m:t>
                    </m:r>
                    <m:r>
                      <a:rPr lang="en-US" sz="1900" b="0" i="1" baseline="-25000" dirty="0" smtClean="0">
                        <a:latin typeface="Cambria Math" panose="02040503050406030204" pitchFamily="18" charset="0"/>
                      </a:rPr>
                      <m:t>2</m:t>
                    </m:r>
                  </m:oMath>
                </a14:m>
                <a:r>
                  <a:rPr lang="en-US" sz="1900" dirty="0"/>
                  <a:t> is binary and we model </a:t>
                </a:r>
                <a14:m>
                  <m:oMath xmlns:m="http://schemas.openxmlformats.org/officeDocument/2006/math">
                    <m:r>
                      <a:rPr lang="en-US" sz="1900" i="1" dirty="0">
                        <a:latin typeface="Cambria Math" panose="02040503050406030204" pitchFamily="18" charset="0"/>
                      </a:rPr>
                      <m:t>𝑝</m:t>
                    </m:r>
                    <m:d>
                      <m:dPr>
                        <m:endChr m:val="|"/>
                        <m:ctrlPr>
                          <a:rPr lang="en-US" sz="1900" i="1" dirty="0">
                            <a:latin typeface="Cambria Math" panose="02040503050406030204" pitchFamily="18" charset="0"/>
                          </a:rPr>
                        </m:ctrlPr>
                      </m:dPr>
                      <m:e>
                        <m:r>
                          <a:rPr lang="en-US" sz="1900" i="1" dirty="0">
                            <a:latin typeface="Cambria Math" panose="02040503050406030204" pitchFamily="18" charset="0"/>
                          </a:rPr>
                          <m:t>𝑥</m:t>
                        </m:r>
                        <m:r>
                          <a:rPr lang="en-US" sz="1900" b="0" i="1" baseline="-25000" dirty="0" smtClean="0">
                            <a:latin typeface="Cambria Math" panose="02040503050406030204" pitchFamily="18" charset="0"/>
                          </a:rPr>
                          <m:t>2</m:t>
                        </m:r>
                        <m:r>
                          <a:rPr lang="en-US" sz="1900" i="1" dirty="0">
                            <a:latin typeface="Cambria Math" panose="02040503050406030204" pitchFamily="18" charset="0"/>
                          </a:rPr>
                          <m:t> </m:t>
                        </m:r>
                      </m:e>
                    </m:d>
                    <m:r>
                      <a:rPr lang="en-US" sz="1900" b="0" i="1" dirty="0" smtClean="0">
                        <a:latin typeface="Cambria Math" panose="02040503050406030204" pitchFamily="18" charset="0"/>
                      </a:rPr>
                      <m:t> </m:t>
                    </m:r>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b="0" i="1" dirty="0" smtClean="0">
                            <a:latin typeface="Cambria Math" panose="02040503050406030204" pitchFamily="18" charset="0"/>
                          </a:rPr>
                          <m:t>2</m:t>
                        </m:r>
                        <m:r>
                          <a:rPr lang="en-US" sz="1900" i="1" dirty="0">
                            <a:latin typeface="Cambria Math" panose="02040503050406030204" pitchFamily="18" charset="0"/>
                          </a:rPr>
                          <m:t>𝑐</m:t>
                        </m:r>
                      </m:sub>
                    </m:sSub>
                    <m:r>
                      <a:rPr lang="en-US" sz="1900" i="1" dirty="0">
                        <a:latin typeface="Cambria Math" panose="02040503050406030204" pitchFamily="18" charset="0"/>
                      </a:rPr>
                      <m:t>)</m:t>
                    </m:r>
                  </m:oMath>
                </a14:m>
                <a:r>
                  <a:rPr lang="en-US" sz="1900" dirty="0"/>
                  <a:t> as </a:t>
                </a:r>
                <a:r>
                  <a:rPr lang="en-US" sz="1900" dirty="0" err="1"/>
                  <a:t>bernoulli</a:t>
                </a:r>
                <a:r>
                  <a:rPr lang="en-US" sz="1900" dirty="0"/>
                  <a:t>, then</a:t>
                </a:r>
              </a:p>
              <a:p>
                <a:pPr lvl="1"/>
                <a14:m>
                  <m:oMath xmlns:m="http://schemas.openxmlformats.org/officeDocument/2006/math">
                    <m:sSub>
                      <m:sSubPr>
                        <m:ctrlPr>
                          <a:rPr lang="en-US" sz="1900" i="1" dirty="0">
                            <a:latin typeface="Cambria Math" panose="02040503050406030204" pitchFamily="18" charset="0"/>
                          </a:rPr>
                        </m:ctrlPr>
                      </m:sSubPr>
                      <m:e>
                        <m:r>
                          <m:rPr>
                            <m:sty m:val="p"/>
                          </m:rPr>
                          <a:rPr lang="el-GR" sz="1900" i="1" dirty="0">
                            <a:latin typeface="Cambria Math" panose="02040503050406030204" pitchFamily="18" charset="0"/>
                            <a:ea typeface="Cambria Math" panose="02040503050406030204" pitchFamily="18" charset="0"/>
                          </a:rPr>
                          <m:t>η</m:t>
                        </m:r>
                      </m:e>
                      <m:sub>
                        <m:r>
                          <a:rPr lang="en-US" sz="1900" i="1" dirty="0">
                            <a:latin typeface="Cambria Math" panose="02040503050406030204" pitchFamily="18" charset="0"/>
                          </a:rPr>
                          <m:t>2</m:t>
                        </m:r>
                        <m:r>
                          <a:rPr lang="en-US" sz="1900" i="1" dirty="0">
                            <a:latin typeface="Cambria Math" panose="02040503050406030204" pitchFamily="18" charset="0"/>
                          </a:rPr>
                          <m:t>𝑐</m:t>
                        </m:r>
                      </m:sub>
                    </m:sSub>
                  </m:oMath>
                </a14:m>
                <a:r>
                  <a:rPr lang="en-US" sz="1900" dirty="0"/>
                  <a:t> is probability of observing head for 2nd feature dimension if the data comes from class c.</a:t>
                </a:r>
              </a:p>
              <a:p>
                <a:pPr lvl="1"/>
                <a:r>
                  <a:rPr lang="en-US" sz="1900" dirty="0"/>
                  <a:t>Notice there is an </a:t>
                </a:r>
                <a14:m>
                  <m:oMath xmlns:m="http://schemas.openxmlformats.org/officeDocument/2006/math">
                    <m:r>
                      <m:rPr>
                        <m:sty m:val="p"/>
                      </m:rPr>
                      <a:rPr lang="el-GR" sz="1900" i="1" dirty="0">
                        <a:latin typeface="Cambria Math" panose="02040503050406030204" pitchFamily="18" charset="0"/>
                        <a:ea typeface="Cambria Math" panose="02040503050406030204" pitchFamily="18" charset="0"/>
                      </a:rPr>
                      <m:t>η</m:t>
                    </m:r>
                    <m:r>
                      <a:rPr lang="en-US" sz="1900" b="0" i="1" dirty="0" smtClean="0">
                        <a:latin typeface="Cambria Math" panose="02040503050406030204" pitchFamily="18" charset="0"/>
                        <a:ea typeface="Cambria Math" panose="02040503050406030204" pitchFamily="18" charset="0"/>
                      </a:rPr>
                      <m:t> </m:t>
                    </m:r>
                  </m:oMath>
                </a14:m>
                <a:r>
                  <a:rPr lang="en-US" sz="1900" dirty="0"/>
                  <a:t>for each class c</a:t>
                </a:r>
              </a:p>
              <a:p>
                <a:r>
                  <a:rPr lang="en-US" sz="1900" dirty="0"/>
                  <a:t>There is an</a:t>
                </a:r>
                <a:r>
                  <a:rPr lang="el-GR" sz="1900" dirty="0">
                    <a:ea typeface="Cambria Math" panose="02040503050406030204" pitchFamily="18" charset="0"/>
                  </a:rPr>
                  <a:t> </a:t>
                </a:r>
                <a14:m>
                  <m:oMath xmlns:m="http://schemas.openxmlformats.org/officeDocument/2006/math">
                    <m:r>
                      <m:rPr>
                        <m:sty m:val="p"/>
                      </m:rPr>
                      <a:rPr lang="el-GR" sz="1900" i="1" dirty="0">
                        <a:latin typeface="Cambria Math" panose="02040503050406030204" pitchFamily="18" charset="0"/>
                        <a:ea typeface="Cambria Math" panose="02040503050406030204" pitchFamily="18" charset="0"/>
                      </a:rPr>
                      <m:t>η</m:t>
                    </m:r>
                    <m:r>
                      <a:rPr lang="el-GR" sz="1900" i="1" dirty="0">
                        <a:latin typeface="Cambria Math" panose="02040503050406030204" pitchFamily="18" charset="0"/>
                        <a:ea typeface="Cambria Math" panose="02040503050406030204" pitchFamily="18" charset="0"/>
                      </a:rPr>
                      <m:t> </m:t>
                    </m:r>
                  </m:oMath>
                </a14:m>
                <a:r>
                  <a:rPr lang="en-US" sz="1900" dirty="0"/>
                  <a:t>for each class c and each feature j, so in total there are about </a:t>
                </a:r>
                <a14:m>
                  <m:oMath xmlns:m="http://schemas.openxmlformats.org/officeDocument/2006/math">
                    <m:r>
                      <a:rPr lang="en-US" sz="1900" i="1" smtClean="0">
                        <a:latin typeface="Cambria Math" panose="02040503050406030204" pitchFamily="18" charset="0"/>
                        <a:ea typeface="Cambria Math" panose="02040503050406030204" pitchFamily="18" charset="0"/>
                      </a:rPr>
                      <m:t>𝒪</m:t>
                    </m:r>
                  </m:oMath>
                </a14:m>
                <a:r>
                  <a:rPr lang="en-US" sz="1900" dirty="0"/>
                  <a:t>(CD) parameters, where C = # target classes and D = # feature dimensions, </a:t>
                </a:r>
                <a14:m>
                  <m:oMath xmlns:m="http://schemas.openxmlformats.org/officeDocument/2006/math">
                    <m:r>
                      <a:rPr lang="en-US" sz="1900" i="1">
                        <a:latin typeface="Cambria Math" panose="02040503050406030204" pitchFamily="18" charset="0"/>
                        <a:ea typeface="Cambria Math" panose="02040503050406030204" pitchFamily="18" charset="0"/>
                      </a:rPr>
                      <m:t>𝒪</m:t>
                    </m:r>
                  </m:oMath>
                </a14:m>
                <a:r>
                  <a:rPr lang="en-US" sz="1900" dirty="0"/>
                  <a:t> = “big-Oh” notation (think of </a:t>
                </a:r>
                <a14:m>
                  <m:oMath xmlns:m="http://schemas.openxmlformats.org/officeDocument/2006/math">
                    <m:r>
                      <a:rPr lang="en-US" sz="1900" i="1">
                        <a:latin typeface="Cambria Math" panose="02040503050406030204" pitchFamily="18" charset="0"/>
                        <a:ea typeface="Cambria Math" panose="02040503050406030204" pitchFamily="18" charset="0"/>
                      </a:rPr>
                      <m:t>𝒪</m:t>
                    </m:r>
                  </m:oMath>
                </a14:m>
                <a:r>
                  <a:rPr lang="en-US" sz="1900" dirty="0"/>
                  <a:t> as “roughly equal to”)</a:t>
                </a:r>
              </a:p>
              <a:p>
                <a:r>
                  <a:rPr lang="en-US" sz="1900" dirty="0"/>
                  <a:t>“Naive” because features are probably not conditionally independent, but number of parameters scale linearly with C and D, so less likely to overfit</a:t>
                </a:r>
              </a:p>
              <a:p>
                <a:r>
                  <a:rPr lang="en-US" sz="1900" dirty="0"/>
                  <a:t>Each feature dimension can be different distribution, e.g., feature 1 is Gaussian, feature 2 is binary, feature 3 is categorical, </a:t>
                </a:r>
                <a:r>
                  <a:rPr lang="en-US" sz="1900" dirty="0" err="1"/>
                  <a:t>etc</a:t>
                </a:r>
                <a:endParaRPr lang="en-US" sz="1900" dirty="0"/>
              </a:p>
              <a:p>
                <a:endParaRPr lang="en-US" sz="1900" dirty="0"/>
              </a:p>
              <a:p>
                <a:endParaRPr lang="en-US" sz="1900" dirty="0"/>
              </a:p>
            </p:txBody>
          </p:sp>
        </mc:Choice>
        <mc:Fallback xmlns="">
          <p:sp>
            <p:nvSpPr>
              <p:cNvPr id="3" name="Content Placeholder 2">
                <a:extLst>
                  <a:ext uri="{FF2B5EF4-FFF2-40B4-BE49-F238E27FC236}">
                    <a16:creationId xmlns:a16="http://schemas.microsoft.com/office/drawing/2014/main" id="{6CED889D-BB69-814F-AA3B-7F1BC0CD0CF9}"/>
                  </a:ext>
                </a:extLst>
              </p:cNvPr>
              <p:cNvSpPr>
                <a:spLocks noGrp="1" noRot="1" noChangeAspect="1" noMove="1" noResize="1" noEditPoints="1" noAdjustHandles="1" noChangeArrowheads="1" noChangeShapeType="1" noTextEdit="1"/>
              </p:cNvSpPr>
              <p:nvPr>
                <p:ph idx="1"/>
              </p:nvPr>
            </p:nvSpPr>
            <p:spPr>
              <a:xfrm>
                <a:off x="187891" y="861165"/>
                <a:ext cx="8780745" cy="5802681"/>
              </a:xfrm>
              <a:blipFill>
                <a:blip r:embed="rId3"/>
                <a:stretch>
                  <a:fillRect l="-434" t="-2183" r="-723" b="-3057"/>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58C2CE64-D960-CB46-AF88-0C29C662BD37}"/>
              </a:ext>
            </a:extLst>
          </p:cNvPr>
          <p:cNvSpPr>
            <a:spLocks noGrp="1"/>
          </p:cNvSpPr>
          <p:nvPr>
            <p:ph type="title"/>
          </p:nvPr>
        </p:nvSpPr>
        <p:spPr>
          <a:xfrm>
            <a:off x="457199" y="-188825"/>
            <a:ext cx="8423753" cy="1304049"/>
          </a:xfrm>
        </p:spPr>
        <p:txBody>
          <a:bodyPr>
            <a:normAutofit/>
          </a:bodyPr>
          <a:lstStyle/>
          <a:p>
            <a:r>
              <a:rPr lang="en-US" sz="3400" dirty="0"/>
              <a:t>Naive Bayes Classifier II</a:t>
            </a:r>
          </a:p>
        </p:txBody>
      </p:sp>
    </p:spTree>
    <p:extLst>
      <p:ext uri="{BB962C8B-B14F-4D97-AF65-F5344CB8AC3E}">
        <p14:creationId xmlns:p14="http://schemas.microsoft.com/office/powerpoint/2010/main" val="42905534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5467993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2AF8-B99F-3E46-ABF5-9B477069EC5D}"/>
              </a:ext>
            </a:extLst>
          </p:cNvPr>
          <p:cNvSpPr>
            <a:spLocks noGrp="1"/>
          </p:cNvSpPr>
          <p:nvPr>
            <p:ph type="title"/>
          </p:nvPr>
        </p:nvSpPr>
        <p:spPr>
          <a:xfrm>
            <a:off x="457200" y="116500"/>
            <a:ext cx="8229600" cy="1143000"/>
          </a:xfrm>
        </p:spPr>
        <p:txBody>
          <a:bodyPr>
            <a:normAutofit/>
          </a:bodyPr>
          <a:lstStyle/>
          <a:p>
            <a:r>
              <a:rPr lang="en-US" sz="3400" dirty="0"/>
              <a:t>Three Strategies for estimating Naive Bayes Parameters &amp; Classifying New Sample</a:t>
            </a:r>
          </a:p>
        </p:txBody>
      </p:sp>
      <p:sp>
        <p:nvSpPr>
          <p:cNvPr id="3" name="Content Placeholder 2">
            <a:extLst>
              <a:ext uri="{FF2B5EF4-FFF2-40B4-BE49-F238E27FC236}">
                <a16:creationId xmlns:a16="http://schemas.microsoft.com/office/drawing/2014/main" id="{33C5F2D8-22A5-A74B-ADFA-60DCA014A6AD}"/>
              </a:ext>
            </a:extLst>
          </p:cNvPr>
          <p:cNvSpPr>
            <a:spLocks noGrp="1"/>
          </p:cNvSpPr>
          <p:nvPr>
            <p:ph idx="1"/>
          </p:nvPr>
        </p:nvSpPr>
        <p:spPr>
          <a:xfrm>
            <a:off x="237995" y="1275454"/>
            <a:ext cx="8677405" cy="5325372"/>
          </a:xfrm>
        </p:spPr>
        <p:txBody>
          <a:bodyPr>
            <a:noAutofit/>
          </a:bodyPr>
          <a:lstStyle/>
          <a:p>
            <a:r>
              <a:rPr lang="en-US" sz="2000" dirty="0"/>
              <a:t>Given training set D = {</a:t>
            </a:r>
            <a:r>
              <a:rPr lang="en-US" sz="2000" dirty="0" err="1"/>
              <a:t>x</a:t>
            </a:r>
            <a:r>
              <a:rPr lang="en-US" sz="2000" baseline="-25000" dirty="0" err="1"/>
              <a:t>ij</a:t>
            </a:r>
            <a:r>
              <a:rPr lang="en-US" sz="2000" dirty="0"/>
              <a:t>, </a:t>
            </a:r>
            <a:r>
              <a:rPr lang="en-US" sz="2000" dirty="0" err="1"/>
              <a:t>y</a:t>
            </a:r>
            <a:r>
              <a:rPr lang="en-US" sz="2000" baseline="-25000" dirty="0" err="1"/>
              <a:t>i</a:t>
            </a:r>
            <a:r>
              <a:rPr lang="en-US" sz="2000" dirty="0"/>
              <a:t>}</a:t>
            </a:r>
            <a:r>
              <a:rPr lang="en-US" sz="2000" baseline="-25000" dirty="0" err="1"/>
              <a:t>i</a:t>
            </a:r>
            <a:r>
              <a:rPr lang="en-US" sz="2000" baseline="-25000" dirty="0"/>
              <a:t>=1:N, j=1:D</a:t>
            </a:r>
            <a:r>
              <a:rPr lang="en-US" sz="2000" dirty="0"/>
              <a:t>, where </a:t>
            </a:r>
            <a:r>
              <a:rPr lang="en-US" sz="2000" dirty="0" err="1"/>
              <a:t>x</a:t>
            </a:r>
            <a:r>
              <a:rPr lang="en-US" sz="2000" baseline="-25000" dirty="0" err="1"/>
              <a:t>ij</a:t>
            </a:r>
            <a:r>
              <a:rPr lang="en-US" sz="2000" dirty="0"/>
              <a:t> is j-</a:t>
            </a:r>
            <a:r>
              <a:rPr lang="en-US" sz="2000" dirty="0" err="1"/>
              <a:t>th</a:t>
            </a:r>
            <a:r>
              <a:rPr lang="en-US" sz="2000" dirty="0"/>
              <a:t> feature of </a:t>
            </a:r>
            <a:r>
              <a:rPr lang="en-US" sz="2000" dirty="0" err="1"/>
              <a:t>i-th</a:t>
            </a:r>
            <a:r>
              <a:rPr lang="en-US" sz="2000" dirty="0"/>
              <a:t> data point (e.g., </a:t>
            </a:r>
            <a:r>
              <a:rPr lang="en-US" sz="2000" dirty="0" err="1"/>
              <a:t>i-th</a:t>
            </a:r>
            <a:r>
              <a:rPr lang="en-US" sz="2000" dirty="0"/>
              <a:t> photo) and </a:t>
            </a:r>
            <a:r>
              <a:rPr lang="en-US" sz="2000" dirty="0" err="1"/>
              <a:t>y</a:t>
            </a:r>
            <a:r>
              <a:rPr lang="en-US" sz="2000" baseline="-25000" dirty="0" err="1"/>
              <a:t>i</a:t>
            </a:r>
            <a:r>
              <a:rPr lang="en-US" sz="2000" baseline="-25000" dirty="0"/>
              <a:t> </a:t>
            </a:r>
            <a:r>
              <a:rPr lang="en-US" sz="2000" dirty="0"/>
              <a:t> is the target class label (e.g., chair) of </a:t>
            </a:r>
            <a:r>
              <a:rPr lang="en-US" sz="2000" dirty="0" err="1"/>
              <a:t>i-th</a:t>
            </a:r>
            <a:r>
              <a:rPr lang="en-US" sz="2000" dirty="0"/>
              <a:t> data point</a:t>
            </a:r>
          </a:p>
        </p:txBody>
      </p:sp>
    </p:spTree>
    <p:extLst>
      <p:ext uri="{BB962C8B-B14F-4D97-AF65-F5344CB8AC3E}">
        <p14:creationId xmlns:p14="http://schemas.microsoft.com/office/powerpoint/2010/main" val="34797338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2AF8-B99F-3E46-ABF5-9B477069EC5D}"/>
              </a:ext>
            </a:extLst>
          </p:cNvPr>
          <p:cNvSpPr>
            <a:spLocks noGrp="1"/>
          </p:cNvSpPr>
          <p:nvPr>
            <p:ph type="title"/>
          </p:nvPr>
        </p:nvSpPr>
        <p:spPr>
          <a:xfrm>
            <a:off x="457200" y="116500"/>
            <a:ext cx="8229600" cy="1143000"/>
          </a:xfrm>
        </p:spPr>
        <p:txBody>
          <a:bodyPr>
            <a:normAutofit/>
          </a:bodyPr>
          <a:lstStyle/>
          <a:p>
            <a:r>
              <a:rPr lang="en-US" sz="3400" dirty="0"/>
              <a:t>Three Strategies for estimating Naive Bayes Parameters &amp; Classifying New Sample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C5F2D8-22A5-A74B-ADFA-60DCA014A6AD}"/>
                  </a:ext>
                </a:extLst>
              </p:cNvPr>
              <p:cNvSpPr>
                <a:spLocks noGrp="1"/>
              </p:cNvSpPr>
              <p:nvPr>
                <p:ph idx="1"/>
              </p:nvPr>
            </p:nvSpPr>
            <p:spPr>
              <a:xfrm>
                <a:off x="237995" y="1275454"/>
                <a:ext cx="8677405" cy="5325372"/>
              </a:xfrm>
            </p:spPr>
            <p:txBody>
              <a:bodyPr>
                <a:noAutofit/>
              </a:bodyPr>
              <a:lstStyle/>
              <a:p>
                <a:r>
                  <a:rPr lang="en-US" sz="2000" dirty="0"/>
                  <a:t>Given training set D = {</a:t>
                </a:r>
                <a:r>
                  <a:rPr lang="en-US" sz="2000" dirty="0" err="1"/>
                  <a:t>x</a:t>
                </a:r>
                <a:r>
                  <a:rPr lang="en-US" sz="2000" baseline="-25000" dirty="0" err="1"/>
                  <a:t>ij</a:t>
                </a:r>
                <a:r>
                  <a:rPr lang="en-US" sz="2000" dirty="0"/>
                  <a:t>, </a:t>
                </a:r>
                <a:r>
                  <a:rPr lang="en-US" sz="2000" dirty="0" err="1"/>
                  <a:t>y</a:t>
                </a:r>
                <a:r>
                  <a:rPr lang="en-US" sz="2000" baseline="-25000" dirty="0" err="1"/>
                  <a:t>i</a:t>
                </a:r>
                <a:r>
                  <a:rPr lang="en-US" sz="2000" dirty="0"/>
                  <a:t>}</a:t>
                </a:r>
                <a:r>
                  <a:rPr lang="en-US" sz="2000" baseline="-25000" dirty="0" err="1"/>
                  <a:t>i</a:t>
                </a:r>
                <a:r>
                  <a:rPr lang="en-US" sz="2000" baseline="-25000" dirty="0"/>
                  <a:t>=1:N, j=1:D</a:t>
                </a:r>
                <a:r>
                  <a:rPr lang="en-US" sz="2000" dirty="0"/>
                  <a:t>, where </a:t>
                </a:r>
                <a:r>
                  <a:rPr lang="en-US" sz="2000" dirty="0" err="1"/>
                  <a:t>x</a:t>
                </a:r>
                <a:r>
                  <a:rPr lang="en-US" sz="2000" baseline="-25000" dirty="0" err="1"/>
                  <a:t>ij</a:t>
                </a:r>
                <a:r>
                  <a:rPr lang="en-US" sz="2000" dirty="0"/>
                  <a:t> is j-</a:t>
                </a:r>
                <a:r>
                  <a:rPr lang="en-US" sz="2000" dirty="0" err="1"/>
                  <a:t>th</a:t>
                </a:r>
                <a:r>
                  <a:rPr lang="en-US" sz="2000" dirty="0"/>
                  <a:t> feature of </a:t>
                </a:r>
                <a:r>
                  <a:rPr lang="en-US" sz="2000" dirty="0" err="1"/>
                  <a:t>i-th</a:t>
                </a:r>
                <a:r>
                  <a:rPr lang="en-US" sz="2000" dirty="0"/>
                  <a:t> data point (e.g., </a:t>
                </a:r>
                <a:r>
                  <a:rPr lang="en-US" sz="2000" dirty="0" err="1"/>
                  <a:t>i-th</a:t>
                </a:r>
                <a:r>
                  <a:rPr lang="en-US" sz="2000" dirty="0"/>
                  <a:t> photo) and </a:t>
                </a:r>
                <a:r>
                  <a:rPr lang="en-US" sz="2000" dirty="0" err="1"/>
                  <a:t>y</a:t>
                </a:r>
                <a:r>
                  <a:rPr lang="en-US" sz="2000" baseline="-25000" dirty="0" err="1"/>
                  <a:t>i</a:t>
                </a:r>
                <a:r>
                  <a:rPr lang="en-US" sz="2000" baseline="-25000" dirty="0"/>
                  <a:t> </a:t>
                </a:r>
                <a:r>
                  <a:rPr lang="en-US" sz="2000" dirty="0"/>
                  <a:t> is the target class label (e.g., chair) of </a:t>
                </a:r>
                <a:r>
                  <a:rPr lang="en-US" sz="2000" dirty="0" err="1"/>
                  <a:t>i-th</a:t>
                </a:r>
                <a:r>
                  <a:rPr lang="en-US" sz="2000" dirty="0"/>
                  <a:t> data point</a:t>
                </a:r>
              </a:p>
              <a:p>
                <a:r>
                  <a:rPr lang="en-US" sz="2000" dirty="0"/>
                  <a:t>Already specify generative model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i="1">
                            <a:latin typeface="Cambria Math" panose="02040503050406030204" pitchFamily="18" charset="0"/>
                          </a:rPr>
                          <m:t> </m:t>
                        </m:r>
                      </m:e>
                    </m:d>
                    <m:r>
                      <a:rPr lang="en-US" sz="2000" i="1">
                        <a:latin typeface="Cambria Math" panose="02040503050406030204" pitchFamily="18" charset="0"/>
                      </a:rPr>
                      <m:t> </m:t>
                    </m:r>
                    <m:r>
                      <m:rPr>
                        <m:nor/>
                      </m:rPr>
                      <a:rPr lang="en-US" sz="2000" dirty="0" smtClean="0"/>
                      <m:t>𝛉</m:t>
                    </m:r>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 </m:t>
                        </m:r>
                        <m:r>
                          <m:rPr>
                            <m:sty m:val="p"/>
                          </m:rPr>
                          <a:rPr lang="el-GR" sz="2000" i="1" dirty="0">
                            <a:latin typeface="Cambria Math" panose="02040503050406030204" pitchFamily="18" charset="0"/>
                            <a:ea typeface="Cambria Math" panose="02040503050406030204" pitchFamily="18" charset="0"/>
                          </a:rPr>
                          <m:t>λ</m:t>
                        </m:r>
                      </m:e>
                    </m:d>
                  </m:oMath>
                </a14:m>
                <a:r>
                  <a:rPr lang="en-US" sz="2000" dirty="0"/>
                  <a:t>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 </m:t>
                        </m:r>
                        <m:r>
                          <a:rPr lang="en-US" sz="2000" i="1">
                            <a:latin typeface="Cambria Math" panose="02040503050406030204" pitchFamily="18" charset="0"/>
                          </a:rPr>
                          <m:t>𝑦</m:t>
                        </m:r>
                        <m:r>
                          <a:rPr lang="en-US" sz="2000" i="1">
                            <a:latin typeface="Cambria Math" panose="02040503050406030204" pitchFamily="18" charset="0"/>
                          </a:rPr>
                          <m:t>,</m:t>
                        </m:r>
                        <m:r>
                          <m:rPr>
                            <m:sty m:val="p"/>
                          </m:rPr>
                          <a:rPr lang="el-GR" sz="2000" i="1" dirty="0">
                            <a:latin typeface="Cambria Math" panose="02040503050406030204" pitchFamily="18" charset="0"/>
                            <a:ea typeface="Cambria Math" panose="02040503050406030204" pitchFamily="18" charset="0"/>
                          </a:rPr>
                          <m:t>η</m:t>
                        </m:r>
                      </m:e>
                    </m:d>
                  </m:oMath>
                </a14:m>
                <a:endParaRPr lang="en-US" sz="2000" dirty="0"/>
              </a:p>
            </p:txBody>
          </p:sp>
        </mc:Choice>
        <mc:Fallback xmlns="">
          <p:sp>
            <p:nvSpPr>
              <p:cNvPr id="3" name="Content Placeholder 2">
                <a:extLst>
                  <a:ext uri="{FF2B5EF4-FFF2-40B4-BE49-F238E27FC236}">
                    <a16:creationId xmlns:a16="http://schemas.microsoft.com/office/drawing/2014/main" id="{33C5F2D8-22A5-A74B-ADFA-60DCA014A6AD}"/>
                  </a:ext>
                </a:extLst>
              </p:cNvPr>
              <p:cNvSpPr>
                <a:spLocks noGrp="1" noRot="1" noChangeAspect="1" noMove="1" noResize="1" noEditPoints="1" noAdjustHandles="1" noChangeArrowheads="1" noChangeShapeType="1" noTextEdit="1"/>
              </p:cNvSpPr>
              <p:nvPr>
                <p:ph idx="1"/>
              </p:nvPr>
            </p:nvSpPr>
            <p:spPr>
              <a:xfrm>
                <a:off x="237995" y="1275454"/>
                <a:ext cx="8677405" cy="5325372"/>
              </a:xfrm>
              <a:blipFill>
                <a:blip r:embed="rId3"/>
                <a:stretch>
                  <a:fillRect l="-585" t="-475"/>
                </a:stretch>
              </a:blipFill>
            </p:spPr>
            <p:txBody>
              <a:bodyPr/>
              <a:lstStyle/>
              <a:p>
                <a:r>
                  <a:rPr lang="en-US">
                    <a:noFill/>
                  </a:rPr>
                  <a:t> </a:t>
                </a:r>
              </a:p>
            </p:txBody>
          </p:sp>
        </mc:Fallback>
      </mc:AlternateContent>
    </p:spTree>
    <p:extLst>
      <p:ext uri="{BB962C8B-B14F-4D97-AF65-F5344CB8AC3E}">
        <p14:creationId xmlns:p14="http://schemas.microsoft.com/office/powerpoint/2010/main" val="30693241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2AF8-B99F-3E46-ABF5-9B477069EC5D}"/>
              </a:ext>
            </a:extLst>
          </p:cNvPr>
          <p:cNvSpPr>
            <a:spLocks noGrp="1"/>
          </p:cNvSpPr>
          <p:nvPr>
            <p:ph type="title"/>
          </p:nvPr>
        </p:nvSpPr>
        <p:spPr>
          <a:xfrm>
            <a:off x="457200" y="116500"/>
            <a:ext cx="8229600" cy="1143000"/>
          </a:xfrm>
        </p:spPr>
        <p:txBody>
          <a:bodyPr>
            <a:normAutofit/>
          </a:bodyPr>
          <a:lstStyle/>
          <a:p>
            <a:r>
              <a:rPr lang="en-US" sz="3400" dirty="0"/>
              <a:t>Three Strategies for estimating Naive Bayes Parameters &amp; Classifying New Sample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C5F2D8-22A5-A74B-ADFA-60DCA014A6AD}"/>
                  </a:ext>
                </a:extLst>
              </p:cNvPr>
              <p:cNvSpPr>
                <a:spLocks noGrp="1"/>
              </p:cNvSpPr>
              <p:nvPr>
                <p:ph idx="1"/>
              </p:nvPr>
            </p:nvSpPr>
            <p:spPr>
              <a:xfrm>
                <a:off x="237995" y="1275454"/>
                <a:ext cx="8677405" cy="5325372"/>
              </a:xfrm>
            </p:spPr>
            <p:txBody>
              <a:bodyPr>
                <a:noAutofit/>
              </a:bodyPr>
              <a:lstStyle/>
              <a:p>
                <a:r>
                  <a:rPr lang="en-US" sz="2000" dirty="0"/>
                  <a:t>Given training set D = {</a:t>
                </a:r>
                <a:r>
                  <a:rPr lang="en-US" sz="2000" dirty="0" err="1"/>
                  <a:t>x</a:t>
                </a:r>
                <a:r>
                  <a:rPr lang="en-US" sz="2000" baseline="-25000" dirty="0" err="1"/>
                  <a:t>ij</a:t>
                </a:r>
                <a:r>
                  <a:rPr lang="en-US" sz="2000" dirty="0"/>
                  <a:t>, </a:t>
                </a:r>
                <a:r>
                  <a:rPr lang="en-US" sz="2000" dirty="0" err="1"/>
                  <a:t>y</a:t>
                </a:r>
                <a:r>
                  <a:rPr lang="en-US" sz="2000" baseline="-25000" dirty="0" err="1"/>
                  <a:t>i</a:t>
                </a:r>
                <a:r>
                  <a:rPr lang="en-US" sz="2000" dirty="0"/>
                  <a:t>}</a:t>
                </a:r>
                <a:r>
                  <a:rPr lang="en-US" sz="2000" baseline="-25000" dirty="0" err="1"/>
                  <a:t>i</a:t>
                </a:r>
                <a:r>
                  <a:rPr lang="en-US" sz="2000" baseline="-25000" dirty="0"/>
                  <a:t>=1:N, j=1:D</a:t>
                </a:r>
                <a:r>
                  <a:rPr lang="en-US" sz="2000" dirty="0"/>
                  <a:t>, where </a:t>
                </a:r>
                <a:r>
                  <a:rPr lang="en-US" sz="2000" dirty="0" err="1"/>
                  <a:t>x</a:t>
                </a:r>
                <a:r>
                  <a:rPr lang="en-US" sz="2000" baseline="-25000" dirty="0" err="1"/>
                  <a:t>ij</a:t>
                </a:r>
                <a:r>
                  <a:rPr lang="en-US" sz="2000" dirty="0"/>
                  <a:t> is j-</a:t>
                </a:r>
                <a:r>
                  <a:rPr lang="en-US" sz="2000" dirty="0" err="1"/>
                  <a:t>th</a:t>
                </a:r>
                <a:r>
                  <a:rPr lang="en-US" sz="2000" dirty="0"/>
                  <a:t> feature of </a:t>
                </a:r>
                <a:r>
                  <a:rPr lang="en-US" sz="2000" dirty="0" err="1"/>
                  <a:t>i-th</a:t>
                </a:r>
                <a:r>
                  <a:rPr lang="en-US" sz="2000" dirty="0"/>
                  <a:t> data point (e.g., </a:t>
                </a:r>
                <a:r>
                  <a:rPr lang="en-US" sz="2000" dirty="0" err="1"/>
                  <a:t>i-th</a:t>
                </a:r>
                <a:r>
                  <a:rPr lang="en-US" sz="2000" dirty="0"/>
                  <a:t> photo) and </a:t>
                </a:r>
                <a:r>
                  <a:rPr lang="en-US" sz="2000" dirty="0" err="1"/>
                  <a:t>y</a:t>
                </a:r>
                <a:r>
                  <a:rPr lang="en-US" sz="2000" baseline="-25000" dirty="0" err="1"/>
                  <a:t>i</a:t>
                </a:r>
                <a:r>
                  <a:rPr lang="en-US" sz="2000" baseline="-25000" dirty="0"/>
                  <a:t> </a:t>
                </a:r>
                <a:r>
                  <a:rPr lang="en-US" sz="2000" dirty="0"/>
                  <a:t> is the target class label (e.g., chair) of </a:t>
                </a:r>
                <a:r>
                  <a:rPr lang="en-US" sz="2000" dirty="0" err="1"/>
                  <a:t>i-th</a:t>
                </a:r>
                <a:r>
                  <a:rPr lang="en-US" sz="2000" dirty="0"/>
                  <a:t> data point</a:t>
                </a:r>
              </a:p>
              <a:p>
                <a:r>
                  <a:rPr lang="en-US" sz="2000" dirty="0"/>
                  <a:t>Already specify generative model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i="1">
                            <a:latin typeface="Cambria Math" panose="02040503050406030204" pitchFamily="18" charset="0"/>
                          </a:rPr>
                          <m:t> </m:t>
                        </m:r>
                      </m:e>
                    </m:d>
                    <m:r>
                      <a:rPr lang="en-US" sz="2000" i="1">
                        <a:latin typeface="Cambria Math" panose="02040503050406030204" pitchFamily="18" charset="0"/>
                      </a:rPr>
                      <m:t> </m:t>
                    </m:r>
                    <m:r>
                      <m:rPr>
                        <m:nor/>
                      </m:rPr>
                      <a:rPr lang="en-US" sz="2000" dirty="0" smtClean="0"/>
                      <m:t>𝛉</m:t>
                    </m:r>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 </m:t>
                        </m:r>
                        <m:r>
                          <m:rPr>
                            <m:sty m:val="p"/>
                          </m:rPr>
                          <a:rPr lang="el-GR" sz="2000" i="1" dirty="0">
                            <a:latin typeface="Cambria Math" panose="02040503050406030204" pitchFamily="18" charset="0"/>
                            <a:ea typeface="Cambria Math" panose="02040503050406030204" pitchFamily="18" charset="0"/>
                          </a:rPr>
                          <m:t>λ</m:t>
                        </m:r>
                      </m:e>
                    </m:d>
                  </m:oMath>
                </a14:m>
                <a:r>
                  <a:rPr lang="en-US" sz="2000" dirty="0"/>
                  <a:t>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 </m:t>
                        </m:r>
                        <m:r>
                          <a:rPr lang="en-US" sz="2000" i="1">
                            <a:latin typeface="Cambria Math" panose="02040503050406030204" pitchFamily="18" charset="0"/>
                          </a:rPr>
                          <m:t>𝑦</m:t>
                        </m:r>
                        <m:r>
                          <a:rPr lang="en-US" sz="2000" i="1">
                            <a:latin typeface="Cambria Math" panose="02040503050406030204" pitchFamily="18" charset="0"/>
                          </a:rPr>
                          <m:t>,</m:t>
                        </m:r>
                        <m:r>
                          <m:rPr>
                            <m:sty m:val="p"/>
                          </m:rPr>
                          <a:rPr lang="el-GR" sz="2000" i="1" dirty="0">
                            <a:latin typeface="Cambria Math" panose="02040503050406030204" pitchFamily="18" charset="0"/>
                            <a:ea typeface="Cambria Math" panose="02040503050406030204" pitchFamily="18" charset="0"/>
                          </a:rPr>
                          <m:t>η</m:t>
                        </m:r>
                      </m:e>
                    </m:d>
                  </m:oMath>
                </a14:m>
                <a:endParaRPr lang="en-US" sz="2000" dirty="0"/>
              </a:p>
              <a:p>
                <a:r>
                  <a:rPr lang="en-US" sz="2000" dirty="0"/>
                  <a:t>Recall posterior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m:t>
                        </m:r>
                      </m:e>
                    </m:d>
                    <m:r>
                      <a:rPr lang="en-US" sz="2000" i="1">
                        <a:latin typeface="Cambria Math" panose="02040503050406030204" pitchFamily="18" charset="0"/>
                      </a:rPr>
                      <m:t> </m:t>
                    </m:r>
                    <m:r>
                      <a:rPr lang="en-US" sz="2000" i="1">
                        <a:latin typeface="Cambria Math" panose="02040503050406030204" pitchFamily="18" charset="0"/>
                      </a:rPr>
                      <m:t>𝑥</m:t>
                    </m:r>
                    <m:r>
                      <a:rPr lang="en-US" sz="2000" b="0" i="1" smtClean="0">
                        <a:latin typeface="Cambria Math" panose="02040503050406030204" pitchFamily="18" charset="0"/>
                      </a:rPr>
                      <m:t>,</m:t>
                    </m:r>
                    <m:r>
                      <m:rPr>
                        <m:nor/>
                      </m:rPr>
                      <a:rPr lang="en-US" sz="2000" dirty="0"/>
                      <m:t>𝛉</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 </m:t>
                        </m:r>
                        <m:r>
                          <m:rPr>
                            <m:sty m:val="p"/>
                          </m:rPr>
                          <a:rPr lang="el-GR" sz="2000" i="1" dirty="0">
                            <a:latin typeface="Cambria Math" panose="02040503050406030204" pitchFamily="18" charset="0"/>
                            <a:ea typeface="Cambria Math" panose="02040503050406030204" pitchFamily="18" charset="0"/>
                          </a:rPr>
                          <m:t>λ</m:t>
                        </m:r>
                      </m:e>
                    </m:d>
                    <m:r>
                      <m:rPr>
                        <m:nor/>
                      </m:rPr>
                      <a:rPr lang="en-US" sz="2000" dirty="0"/>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 </m:t>
                        </m:r>
                        <m:r>
                          <a:rPr lang="en-US" sz="2000" i="1">
                            <a:latin typeface="Cambria Math" panose="02040503050406030204" pitchFamily="18" charset="0"/>
                          </a:rPr>
                          <m:t>𝑦</m:t>
                        </m:r>
                        <m:r>
                          <a:rPr lang="en-US" sz="2000" i="1">
                            <a:latin typeface="Cambria Math" panose="02040503050406030204" pitchFamily="18" charset="0"/>
                          </a:rPr>
                          <m:t>,</m:t>
                        </m:r>
                        <m:r>
                          <m:rPr>
                            <m:sty m:val="p"/>
                          </m:rPr>
                          <a:rPr lang="el-GR" sz="2000" i="1" dirty="0">
                            <a:latin typeface="Cambria Math" panose="02040503050406030204" pitchFamily="18" charset="0"/>
                            <a:ea typeface="Cambria Math" panose="02040503050406030204" pitchFamily="18" charset="0"/>
                          </a:rPr>
                          <m:t>η</m:t>
                        </m:r>
                      </m:e>
                    </m:d>
                  </m:oMath>
                </a14:m>
                <a:endParaRPr lang="en-US" sz="2000" dirty="0"/>
              </a:p>
            </p:txBody>
          </p:sp>
        </mc:Choice>
        <mc:Fallback xmlns="">
          <p:sp>
            <p:nvSpPr>
              <p:cNvPr id="3" name="Content Placeholder 2">
                <a:extLst>
                  <a:ext uri="{FF2B5EF4-FFF2-40B4-BE49-F238E27FC236}">
                    <a16:creationId xmlns:a16="http://schemas.microsoft.com/office/drawing/2014/main" id="{33C5F2D8-22A5-A74B-ADFA-60DCA014A6AD}"/>
                  </a:ext>
                </a:extLst>
              </p:cNvPr>
              <p:cNvSpPr>
                <a:spLocks noGrp="1" noRot="1" noChangeAspect="1" noMove="1" noResize="1" noEditPoints="1" noAdjustHandles="1" noChangeArrowheads="1" noChangeShapeType="1" noTextEdit="1"/>
              </p:cNvSpPr>
              <p:nvPr>
                <p:ph idx="1"/>
              </p:nvPr>
            </p:nvSpPr>
            <p:spPr>
              <a:xfrm>
                <a:off x="237995" y="1275454"/>
                <a:ext cx="8677405" cy="5325372"/>
              </a:xfrm>
              <a:blipFill>
                <a:blip r:embed="rId3"/>
                <a:stretch>
                  <a:fillRect l="-585" t="-475"/>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2BCAACF1-2635-E843-9071-D92355716DB2}"/>
              </a:ext>
            </a:extLst>
          </p:cNvPr>
          <p:cNvSpPr/>
          <p:nvPr/>
        </p:nvSpPr>
        <p:spPr>
          <a:xfrm>
            <a:off x="5472112" y="1919288"/>
            <a:ext cx="928688" cy="485775"/>
          </a:xfrm>
          <a:prstGeom prst="ellipse">
            <a:avLst/>
          </a:prstGeom>
          <a:no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8784E1BA-5CB6-364C-B756-C978A354382C}"/>
              </a:ext>
            </a:extLst>
          </p:cNvPr>
          <p:cNvSpPr/>
          <p:nvPr/>
        </p:nvSpPr>
        <p:spPr>
          <a:xfrm>
            <a:off x="3643312" y="2282904"/>
            <a:ext cx="928688" cy="485775"/>
          </a:xfrm>
          <a:prstGeom prst="ellipse">
            <a:avLst/>
          </a:prstGeom>
          <a:no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2A407E9-CDA5-0647-8098-86245B206617}"/>
              </a:ext>
            </a:extLst>
          </p:cNvPr>
          <p:cNvSpPr/>
          <p:nvPr/>
        </p:nvSpPr>
        <p:spPr>
          <a:xfrm>
            <a:off x="4572000" y="2282903"/>
            <a:ext cx="1214438" cy="485775"/>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E3C0469-05F4-4447-A5FC-0A493AAF39D6}"/>
              </a:ext>
            </a:extLst>
          </p:cNvPr>
          <p:cNvSpPr/>
          <p:nvPr/>
        </p:nvSpPr>
        <p:spPr>
          <a:xfrm>
            <a:off x="6400800" y="1919288"/>
            <a:ext cx="1214438" cy="485775"/>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52505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2AF8-B99F-3E46-ABF5-9B477069EC5D}"/>
              </a:ext>
            </a:extLst>
          </p:cNvPr>
          <p:cNvSpPr>
            <a:spLocks noGrp="1"/>
          </p:cNvSpPr>
          <p:nvPr>
            <p:ph type="title"/>
          </p:nvPr>
        </p:nvSpPr>
        <p:spPr>
          <a:xfrm>
            <a:off x="457200" y="116500"/>
            <a:ext cx="8229600" cy="1143000"/>
          </a:xfrm>
        </p:spPr>
        <p:txBody>
          <a:bodyPr>
            <a:normAutofit/>
          </a:bodyPr>
          <a:lstStyle/>
          <a:p>
            <a:r>
              <a:rPr lang="en-US" sz="3400" dirty="0"/>
              <a:t>Three Strategies for estimating Naive Bayes Parameters &amp; Classifying New Sample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C5F2D8-22A5-A74B-ADFA-60DCA014A6AD}"/>
                  </a:ext>
                </a:extLst>
              </p:cNvPr>
              <p:cNvSpPr>
                <a:spLocks noGrp="1"/>
              </p:cNvSpPr>
              <p:nvPr>
                <p:ph idx="1"/>
              </p:nvPr>
            </p:nvSpPr>
            <p:spPr>
              <a:xfrm>
                <a:off x="237995" y="1275454"/>
                <a:ext cx="8677405" cy="5325372"/>
              </a:xfrm>
            </p:spPr>
            <p:txBody>
              <a:bodyPr>
                <a:noAutofit/>
              </a:bodyPr>
              <a:lstStyle/>
              <a:p>
                <a:r>
                  <a:rPr lang="en-US" sz="2000" dirty="0"/>
                  <a:t>Given training set D = {</a:t>
                </a:r>
                <a:r>
                  <a:rPr lang="en-US" sz="2000" dirty="0" err="1"/>
                  <a:t>x</a:t>
                </a:r>
                <a:r>
                  <a:rPr lang="en-US" sz="2000" baseline="-25000" dirty="0" err="1"/>
                  <a:t>ij</a:t>
                </a:r>
                <a:r>
                  <a:rPr lang="en-US" sz="2000" dirty="0"/>
                  <a:t>, </a:t>
                </a:r>
                <a:r>
                  <a:rPr lang="en-US" sz="2000" dirty="0" err="1"/>
                  <a:t>y</a:t>
                </a:r>
                <a:r>
                  <a:rPr lang="en-US" sz="2000" baseline="-25000" dirty="0" err="1"/>
                  <a:t>i</a:t>
                </a:r>
                <a:r>
                  <a:rPr lang="en-US" sz="2000" dirty="0"/>
                  <a:t>}</a:t>
                </a:r>
                <a:r>
                  <a:rPr lang="en-US" sz="2000" baseline="-25000" dirty="0" err="1"/>
                  <a:t>i</a:t>
                </a:r>
                <a:r>
                  <a:rPr lang="en-US" sz="2000" baseline="-25000" dirty="0"/>
                  <a:t>=1:N, j=1:D</a:t>
                </a:r>
                <a:r>
                  <a:rPr lang="en-US" sz="2000" dirty="0"/>
                  <a:t>, where </a:t>
                </a:r>
                <a:r>
                  <a:rPr lang="en-US" sz="2000" dirty="0" err="1"/>
                  <a:t>x</a:t>
                </a:r>
                <a:r>
                  <a:rPr lang="en-US" sz="2000" baseline="-25000" dirty="0" err="1"/>
                  <a:t>ij</a:t>
                </a:r>
                <a:r>
                  <a:rPr lang="en-US" sz="2000" dirty="0"/>
                  <a:t> is j-</a:t>
                </a:r>
                <a:r>
                  <a:rPr lang="en-US" sz="2000" dirty="0" err="1"/>
                  <a:t>th</a:t>
                </a:r>
                <a:r>
                  <a:rPr lang="en-US" sz="2000" dirty="0"/>
                  <a:t> feature of </a:t>
                </a:r>
                <a:r>
                  <a:rPr lang="en-US" sz="2000" dirty="0" err="1"/>
                  <a:t>i-th</a:t>
                </a:r>
                <a:r>
                  <a:rPr lang="en-US" sz="2000" dirty="0"/>
                  <a:t> data point (e.g., </a:t>
                </a:r>
                <a:r>
                  <a:rPr lang="en-US" sz="2000" dirty="0" err="1"/>
                  <a:t>i-th</a:t>
                </a:r>
                <a:r>
                  <a:rPr lang="en-US" sz="2000" dirty="0"/>
                  <a:t> photo) and </a:t>
                </a:r>
                <a:r>
                  <a:rPr lang="en-US" sz="2000" dirty="0" err="1"/>
                  <a:t>y</a:t>
                </a:r>
                <a:r>
                  <a:rPr lang="en-US" sz="2000" baseline="-25000" dirty="0" err="1"/>
                  <a:t>i</a:t>
                </a:r>
                <a:r>
                  <a:rPr lang="en-US" sz="2000" baseline="-25000" dirty="0"/>
                  <a:t> </a:t>
                </a:r>
                <a:r>
                  <a:rPr lang="en-US" sz="2000" dirty="0"/>
                  <a:t> is the target class label (e.g., chair) of </a:t>
                </a:r>
                <a:r>
                  <a:rPr lang="en-US" sz="2000" dirty="0" err="1"/>
                  <a:t>i-th</a:t>
                </a:r>
                <a:r>
                  <a:rPr lang="en-US" sz="2000" dirty="0"/>
                  <a:t> data point</a:t>
                </a:r>
              </a:p>
              <a:p>
                <a:r>
                  <a:rPr lang="en-US" sz="2000" dirty="0"/>
                  <a:t>Already specify generative model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i="1">
                            <a:latin typeface="Cambria Math" panose="02040503050406030204" pitchFamily="18" charset="0"/>
                          </a:rPr>
                          <m:t> </m:t>
                        </m:r>
                      </m:e>
                    </m:d>
                    <m:r>
                      <a:rPr lang="en-US" sz="2000" i="1">
                        <a:latin typeface="Cambria Math" panose="02040503050406030204" pitchFamily="18" charset="0"/>
                      </a:rPr>
                      <m:t> </m:t>
                    </m:r>
                    <m:r>
                      <m:rPr>
                        <m:nor/>
                      </m:rPr>
                      <a:rPr lang="en-US" sz="2000" dirty="0" smtClean="0"/>
                      <m:t>𝛉</m:t>
                    </m:r>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 </m:t>
                        </m:r>
                        <m:r>
                          <m:rPr>
                            <m:sty m:val="p"/>
                          </m:rPr>
                          <a:rPr lang="el-GR" sz="2000" i="1" dirty="0">
                            <a:latin typeface="Cambria Math" panose="02040503050406030204" pitchFamily="18" charset="0"/>
                            <a:ea typeface="Cambria Math" panose="02040503050406030204" pitchFamily="18" charset="0"/>
                          </a:rPr>
                          <m:t>λ</m:t>
                        </m:r>
                      </m:e>
                    </m:d>
                  </m:oMath>
                </a14:m>
                <a:r>
                  <a:rPr lang="en-US" sz="2000" dirty="0"/>
                  <a:t>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 </m:t>
                        </m:r>
                        <m:r>
                          <a:rPr lang="en-US" sz="2000" i="1">
                            <a:latin typeface="Cambria Math" panose="02040503050406030204" pitchFamily="18" charset="0"/>
                          </a:rPr>
                          <m:t>𝑦</m:t>
                        </m:r>
                        <m:r>
                          <a:rPr lang="en-US" sz="2000" i="1">
                            <a:latin typeface="Cambria Math" panose="02040503050406030204" pitchFamily="18" charset="0"/>
                          </a:rPr>
                          <m:t>,</m:t>
                        </m:r>
                        <m:r>
                          <m:rPr>
                            <m:sty m:val="p"/>
                          </m:rPr>
                          <a:rPr lang="el-GR" sz="2000" i="1" dirty="0">
                            <a:latin typeface="Cambria Math" panose="02040503050406030204" pitchFamily="18" charset="0"/>
                            <a:ea typeface="Cambria Math" panose="02040503050406030204" pitchFamily="18" charset="0"/>
                          </a:rPr>
                          <m:t>η</m:t>
                        </m:r>
                      </m:e>
                    </m:d>
                  </m:oMath>
                </a14:m>
                <a:endParaRPr lang="en-US" sz="2000" dirty="0"/>
              </a:p>
              <a:p>
                <a:r>
                  <a:rPr lang="en-US" sz="2000" dirty="0"/>
                  <a:t>Recall posterior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m:t>
                        </m:r>
                      </m:e>
                    </m:d>
                    <m:r>
                      <a:rPr lang="en-US" sz="2000" i="1">
                        <a:latin typeface="Cambria Math" panose="02040503050406030204" pitchFamily="18" charset="0"/>
                      </a:rPr>
                      <m:t> </m:t>
                    </m:r>
                    <m:r>
                      <a:rPr lang="en-US" sz="2000" i="1">
                        <a:latin typeface="Cambria Math" panose="02040503050406030204" pitchFamily="18" charset="0"/>
                      </a:rPr>
                      <m:t>𝑥</m:t>
                    </m:r>
                    <m:r>
                      <a:rPr lang="en-US" sz="2000" b="0" i="1" smtClean="0">
                        <a:latin typeface="Cambria Math" panose="02040503050406030204" pitchFamily="18" charset="0"/>
                      </a:rPr>
                      <m:t>,</m:t>
                    </m:r>
                    <m:r>
                      <m:rPr>
                        <m:nor/>
                      </m:rPr>
                      <a:rPr lang="en-US" sz="2000" dirty="0"/>
                      <m:t>𝛉</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 </m:t>
                        </m:r>
                        <m:r>
                          <m:rPr>
                            <m:sty m:val="p"/>
                          </m:rPr>
                          <a:rPr lang="el-GR" sz="2000" i="1" dirty="0">
                            <a:latin typeface="Cambria Math" panose="02040503050406030204" pitchFamily="18" charset="0"/>
                            <a:ea typeface="Cambria Math" panose="02040503050406030204" pitchFamily="18" charset="0"/>
                          </a:rPr>
                          <m:t>λ</m:t>
                        </m:r>
                      </m:e>
                    </m:d>
                    <m:r>
                      <m:rPr>
                        <m:nor/>
                      </m:rPr>
                      <a:rPr lang="en-US" sz="2000" dirty="0"/>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 </m:t>
                        </m:r>
                        <m:r>
                          <a:rPr lang="en-US" sz="2000" i="1">
                            <a:latin typeface="Cambria Math" panose="02040503050406030204" pitchFamily="18" charset="0"/>
                          </a:rPr>
                          <m:t>𝑦</m:t>
                        </m:r>
                        <m:r>
                          <a:rPr lang="en-US" sz="2000" i="1">
                            <a:latin typeface="Cambria Math" panose="02040503050406030204" pitchFamily="18" charset="0"/>
                          </a:rPr>
                          <m:t>,</m:t>
                        </m:r>
                        <m:r>
                          <m:rPr>
                            <m:sty m:val="p"/>
                          </m:rPr>
                          <a:rPr lang="el-GR" sz="2000" i="1" dirty="0">
                            <a:latin typeface="Cambria Math" panose="02040503050406030204" pitchFamily="18" charset="0"/>
                            <a:ea typeface="Cambria Math" panose="02040503050406030204" pitchFamily="18" charset="0"/>
                          </a:rPr>
                          <m:t>η</m:t>
                        </m:r>
                      </m:e>
                    </m:d>
                  </m:oMath>
                </a14:m>
                <a:endParaRPr lang="en-US" sz="2000" dirty="0"/>
              </a:p>
              <a:p>
                <a:r>
                  <a:rPr lang="en-US" sz="2000" dirty="0"/>
                  <a:t>Strategy 1 (</a:t>
                </a:r>
                <a:r>
                  <a:rPr lang="en-US" sz="2000" dirty="0">
                    <a:solidFill>
                      <a:srgbClr val="0000FF"/>
                    </a:solidFill>
                  </a:rPr>
                  <a:t>Maximum likelihood</a:t>
                </a:r>
                <a:r>
                  <a:rPr lang="en-US" sz="2000" dirty="0"/>
                  <a:t>)</a:t>
                </a:r>
              </a:p>
              <a:p>
                <a:pPr lvl="1"/>
                <a:r>
                  <a:rPr lang="en-US" sz="2000" dirty="0"/>
                  <a:t>Step 1: Estimate 𝛉</a:t>
                </a:r>
                <a:r>
                  <a:rPr lang="en-US" sz="2000" baseline="-25000" dirty="0"/>
                  <a:t>ML</a:t>
                </a:r>
                <a:r>
                  <a:rPr lang="en-US" sz="2000" dirty="0"/>
                  <a:t> = argmax</a:t>
                </a:r>
                <a:r>
                  <a:rPr lang="en-US" sz="2000" baseline="-25000" dirty="0"/>
                  <a:t>𝛉</a:t>
                </a:r>
                <a:r>
                  <a:rPr lang="en-US" sz="2000" dirty="0"/>
                  <a:t> p( D | 𝛉)</a:t>
                </a:r>
              </a:p>
            </p:txBody>
          </p:sp>
        </mc:Choice>
        <mc:Fallback xmlns="">
          <p:sp>
            <p:nvSpPr>
              <p:cNvPr id="3" name="Content Placeholder 2">
                <a:extLst>
                  <a:ext uri="{FF2B5EF4-FFF2-40B4-BE49-F238E27FC236}">
                    <a16:creationId xmlns:a16="http://schemas.microsoft.com/office/drawing/2014/main" id="{33C5F2D8-22A5-A74B-ADFA-60DCA014A6AD}"/>
                  </a:ext>
                </a:extLst>
              </p:cNvPr>
              <p:cNvSpPr>
                <a:spLocks noGrp="1" noRot="1" noChangeAspect="1" noMove="1" noResize="1" noEditPoints="1" noAdjustHandles="1" noChangeArrowheads="1" noChangeShapeType="1" noTextEdit="1"/>
              </p:cNvSpPr>
              <p:nvPr>
                <p:ph idx="1"/>
              </p:nvPr>
            </p:nvSpPr>
            <p:spPr>
              <a:xfrm>
                <a:off x="237995" y="1275454"/>
                <a:ext cx="8677405" cy="5325372"/>
              </a:xfrm>
              <a:blipFill>
                <a:blip r:embed="rId3"/>
                <a:stretch>
                  <a:fillRect l="-585" t="-475"/>
                </a:stretch>
              </a:blipFill>
            </p:spPr>
            <p:txBody>
              <a:bodyPr/>
              <a:lstStyle/>
              <a:p>
                <a:r>
                  <a:rPr lang="en-US">
                    <a:noFill/>
                  </a:rPr>
                  <a:t> </a:t>
                </a:r>
              </a:p>
            </p:txBody>
          </p:sp>
        </mc:Fallback>
      </mc:AlternateContent>
    </p:spTree>
    <p:extLst>
      <p:ext uri="{BB962C8B-B14F-4D97-AF65-F5344CB8AC3E}">
        <p14:creationId xmlns:p14="http://schemas.microsoft.com/office/powerpoint/2010/main" val="18922910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2AF8-B99F-3E46-ABF5-9B477069EC5D}"/>
              </a:ext>
            </a:extLst>
          </p:cNvPr>
          <p:cNvSpPr>
            <a:spLocks noGrp="1"/>
          </p:cNvSpPr>
          <p:nvPr>
            <p:ph type="title"/>
          </p:nvPr>
        </p:nvSpPr>
        <p:spPr>
          <a:xfrm>
            <a:off x="457200" y="116500"/>
            <a:ext cx="8229600" cy="1143000"/>
          </a:xfrm>
        </p:spPr>
        <p:txBody>
          <a:bodyPr>
            <a:normAutofit/>
          </a:bodyPr>
          <a:lstStyle/>
          <a:p>
            <a:r>
              <a:rPr lang="en-US" sz="3400" dirty="0"/>
              <a:t>Three Strategies for estimating Naive Bayes Parameters &amp; Classifying New Sample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C5F2D8-22A5-A74B-ADFA-60DCA014A6AD}"/>
                  </a:ext>
                </a:extLst>
              </p:cNvPr>
              <p:cNvSpPr>
                <a:spLocks noGrp="1"/>
              </p:cNvSpPr>
              <p:nvPr>
                <p:ph idx="1"/>
              </p:nvPr>
            </p:nvSpPr>
            <p:spPr>
              <a:xfrm>
                <a:off x="237995" y="1275454"/>
                <a:ext cx="8677405" cy="5325372"/>
              </a:xfrm>
            </p:spPr>
            <p:txBody>
              <a:bodyPr>
                <a:noAutofit/>
              </a:bodyPr>
              <a:lstStyle/>
              <a:p>
                <a:r>
                  <a:rPr lang="en-US" sz="2000" dirty="0"/>
                  <a:t>Given training set D = {</a:t>
                </a:r>
                <a:r>
                  <a:rPr lang="en-US" sz="2000" dirty="0" err="1"/>
                  <a:t>x</a:t>
                </a:r>
                <a:r>
                  <a:rPr lang="en-US" sz="2000" baseline="-25000" dirty="0" err="1"/>
                  <a:t>ij</a:t>
                </a:r>
                <a:r>
                  <a:rPr lang="en-US" sz="2000" dirty="0"/>
                  <a:t>, </a:t>
                </a:r>
                <a:r>
                  <a:rPr lang="en-US" sz="2000" dirty="0" err="1"/>
                  <a:t>y</a:t>
                </a:r>
                <a:r>
                  <a:rPr lang="en-US" sz="2000" baseline="-25000" dirty="0" err="1"/>
                  <a:t>i</a:t>
                </a:r>
                <a:r>
                  <a:rPr lang="en-US" sz="2000" dirty="0"/>
                  <a:t>}</a:t>
                </a:r>
                <a:r>
                  <a:rPr lang="en-US" sz="2000" baseline="-25000" dirty="0" err="1"/>
                  <a:t>i</a:t>
                </a:r>
                <a:r>
                  <a:rPr lang="en-US" sz="2000" baseline="-25000" dirty="0"/>
                  <a:t>=1:N, j=1:D</a:t>
                </a:r>
                <a:r>
                  <a:rPr lang="en-US" sz="2000" dirty="0"/>
                  <a:t>, where </a:t>
                </a:r>
                <a:r>
                  <a:rPr lang="en-US" sz="2000" dirty="0" err="1"/>
                  <a:t>x</a:t>
                </a:r>
                <a:r>
                  <a:rPr lang="en-US" sz="2000" baseline="-25000" dirty="0" err="1"/>
                  <a:t>ij</a:t>
                </a:r>
                <a:r>
                  <a:rPr lang="en-US" sz="2000" dirty="0"/>
                  <a:t> is j-</a:t>
                </a:r>
                <a:r>
                  <a:rPr lang="en-US" sz="2000" dirty="0" err="1"/>
                  <a:t>th</a:t>
                </a:r>
                <a:r>
                  <a:rPr lang="en-US" sz="2000" dirty="0"/>
                  <a:t> feature of </a:t>
                </a:r>
                <a:r>
                  <a:rPr lang="en-US" sz="2000" dirty="0" err="1"/>
                  <a:t>i-th</a:t>
                </a:r>
                <a:r>
                  <a:rPr lang="en-US" sz="2000" dirty="0"/>
                  <a:t> data point (e.g., </a:t>
                </a:r>
                <a:r>
                  <a:rPr lang="en-US" sz="2000" dirty="0" err="1"/>
                  <a:t>i-th</a:t>
                </a:r>
                <a:r>
                  <a:rPr lang="en-US" sz="2000" dirty="0"/>
                  <a:t> photo) and </a:t>
                </a:r>
                <a:r>
                  <a:rPr lang="en-US" sz="2000" dirty="0" err="1"/>
                  <a:t>y</a:t>
                </a:r>
                <a:r>
                  <a:rPr lang="en-US" sz="2000" baseline="-25000" dirty="0" err="1"/>
                  <a:t>i</a:t>
                </a:r>
                <a:r>
                  <a:rPr lang="en-US" sz="2000" baseline="-25000" dirty="0"/>
                  <a:t> </a:t>
                </a:r>
                <a:r>
                  <a:rPr lang="en-US" sz="2000" dirty="0"/>
                  <a:t> is the target class label (e.g., chair) of </a:t>
                </a:r>
                <a:r>
                  <a:rPr lang="en-US" sz="2000" dirty="0" err="1"/>
                  <a:t>i-th</a:t>
                </a:r>
                <a:r>
                  <a:rPr lang="en-US" sz="2000" dirty="0"/>
                  <a:t> data point</a:t>
                </a:r>
              </a:p>
              <a:p>
                <a:r>
                  <a:rPr lang="en-US" sz="2000" dirty="0"/>
                  <a:t>Already specify generative model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i="1">
                            <a:latin typeface="Cambria Math" panose="02040503050406030204" pitchFamily="18" charset="0"/>
                          </a:rPr>
                          <m:t> </m:t>
                        </m:r>
                      </m:e>
                    </m:d>
                    <m:r>
                      <a:rPr lang="en-US" sz="2000" i="1">
                        <a:latin typeface="Cambria Math" panose="02040503050406030204" pitchFamily="18" charset="0"/>
                      </a:rPr>
                      <m:t> </m:t>
                    </m:r>
                    <m:r>
                      <m:rPr>
                        <m:nor/>
                      </m:rPr>
                      <a:rPr lang="en-US" sz="2000" dirty="0" smtClean="0"/>
                      <m:t>𝛉</m:t>
                    </m:r>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 </m:t>
                        </m:r>
                        <m:r>
                          <m:rPr>
                            <m:sty m:val="p"/>
                          </m:rPr>
                          <a:rPr lang="el-GR" sz="2000" i="1" dirty="0">
                            <a:latin typeface="Cambria Math" panose="02040503050406030204" pitchFamily="18" charset="0"/>
                            <a:ea typeface="Cambria Math" panose="02040503050406030204" pitchFamily="18" charset="0"/>
                          </a:rPr>
                          <m:t>λ</m:t>
                        </m:r>
                      </m:e>
                    </m:d>
                  </m:oMath>
                </a14:m>
                <a:r>
                  <a:rPr lang="en-US" sz="2000" dirty="0"/>
                  <a:t>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 </m:t>
                        </m:r>
                        <m:r>
                          <a:rPr lang="en-US" sz="2000" i="1">
                            <a:latin typeface="Cambria Math" panose="02040503050406030204" pitchFamily="18" charset="0"/>
                          </a:rPr>
                          <m:t>𝑦</m:t>
                        </m:r>
                        <m:r>
                          <a:rPr lang="en-US" sz="2000" i="1">
                            <a:latin typeface="Cambria Math" panose="02040503050406030204" pitchFamily="18" charset="0"/>
                          </a:rPr>
                          <m:t>,</m:t>
                        </m:r>
                        <m:r>
                          <m:rPr>
                            <m:sty m:val="p"/>
                          </m:rPr>
                          <a:rPr lang="el-GR" sz="2000" i="1" dirty="0">
                            <a:latin typeface="Cambria Math" panose="02040503050406030204" pitchFamily="18" charset="0"/>
                            <a:ea typeface="Cambria Math" panose="02040503050406030204" pitchFamily="18" charset="0"/>
                          </a:rPr>
                          <m:t>η</m:t>
                        </m:r>
                      </m:e>
                    </m:d>
                  </m:oMath>
                </a14:m>
                <a:endParaRPr lang="en-US" sz="2000" dirty="0"/>
              </a:p>
              <a:p>
                <a:r>
                  <a:rPr lang="en-US" sz="2000" dirty="0"/>
                  <a:t>Recall posterior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m:t>
                        </m:r>
                      </m:e>
                    </m:d>
                    <m:r>
                      <a:rPr lang="en-US" sz="2000" i="1">
                        <a:latin typeface="Cambria Math" panose="02040503050406030204" pitchFamily="18" charset="0"/>
                      </a:rPr>
                      <m:t> </m:t>
                    </m:r>
                    <m:r>
                      <a:rPr lang="en-US" sz="2000" i="1">
                        <a:latin typeface="Cambria Math" panose="02040503050406030204" pitchFamily="18" charset="0"/>
                      </a:rPr>
                      <m:t>𝑥</m:t>
                    </m:r>
                    <m:r>
                      <a:rPr lang="en-US" sz="2000" b="0" i="1" smtClean="0">
                        <a:latin typeface="Cambria Math" panose="02040503050406030204" pitchFamily="18" charset="0"/>
                      </a:rPr>
                      <m:t>,</m:t>
                    </m:r>
                    <m:r>
                      <m:rPr>
                        <m:nor/>
                      </m:rPr>
                      <a:rPr lang="en-US" sz="2000" dirty="0"/>
                      <m:t>𝛉</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 </m:t>
                        </m:r>
                        <m:r>
                          <m:rPr>
                            <m:sty m:val="p"/>
                          </m:rPr>
                          <a:rPr lang="el-GR" sz="2000" i="1" dirty="0">
                            <a:latin typeface="Cambria Math" panose="02040503050406030204" pitchFamily="18" charset="0"/>
                            <a:ea typeface="Cambria Math" panose="02040503050406030204" pitchFamily="18" charset="0"/>
                          </a:rPr>
                          <m:t>λ</m:t>
                        </m:r>
                      </m:e>
                    </m:d>
                    <m:r>
                      <m:rPr>
                        <m:nor/>
                      </m:rPr>
                      <a:rPr lang="en-US" sz="2000" dirty="0"/>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 </m:t>
                        </m:r>
                        <m:r>
                          <a:rPr lang="en-US" sz="2000" i="1">
                            <a:latin typeface="Cambria Math" panose="02040503050406030204" pitchFamily="18" charset="0"/>
                          </a:rPr>
                          <m:t>𝑦</m:t>
                        </m:r>
                        <m:r>
                          <a:rPr lang="en-US" sz="2000" i="1">
                            <a:latin typeface="Cambria Math" panose="02040503050406030204" pitchFamily="18" charset="0"/>
                          </a:rPr>
                          <m:t>,</m:t>
                        </m:r>
                        <m:r>
                          <m:rPr>
                            <m:sty m:val="p"/>
                          </m:rPr>
                          <a:rPr lang="el-GR" sz="2000" i="1" dirty="0">
                            <a:latin typeface="Cambria Math" panose="02040503050406030204" pitchFamily="18" charset="0"/>
                            <a:ea typeface="Cambria Math" panose="02040503050406030204" pitchFamily="18" charset="0"/>
                          </a:rPr>
                          <m:t>η</m:t>
                        </m:r>
                      </m:e>
                    </m:d>
                  </m:oMath>
                </a14:m>
                <a:endParaRPr lang="en-US" sz="2000" dirty="0"/>
              </a:p>
              <a:p>
                <a:r>
                  <a:rPr lang="en-US" sz="2000" dirty="0"/>
                  <a:t>Strategy 1 (</a:t>
                </a:r>
                <a:r>
                  <a:rPr lang="en-US" sz="2000" dirty="0">
                    <a:solidFill>
                      <a:srgbClr val="0000FF"/>
                    </a:solidFill>
                  </a:rPr>
                  <a:t>Maximum likelihood</a:t>
                </a:r>
                <a:r>
                  <a:rPr lang="en-US" sz="2000" dirty="0"/>
                  <a:t>)</a:t>
                </a:r>
              </a:p>
              <a:p>
                <a:pPr lvl="1"/>
                <a:r>
                  <a:rPr lang="en-US" sz="2000" dirty="0"/>
                  <a:t>Step 1: Estimate 𝛉</a:t>
                </a:r>
                <a:r>
                  <a:rPr lang="en-US" sz="2000" baseline="-25000" dirty="0"/>
                  <a:t>ML</a:t>
                </a:r>
                <a:r>
                  <a:rPr lang="en-US" sz="2000" dirty="0"/>
                  <a:t> = argmax</a:t>
                </a:r>
                <a:r>
                  <a:rPr lang="en-US" sz="2000" baseline="-25000" dirty="0"/>
                  <a:t>𝛉</a:t>
                </a:r>
                <a:r>
                  <a:rPr lang="en-US" sz="2000" dirty="0"/>
                  <a:t> p( D | 𝛉)</a:t>
                </a:r>
              </a:p>
              <a:p>
                <a:pPr lvl="1"/>
                <a:r>
                  <a:rPr lang="en-US" sz="2000" dirty="0"/>
                  <a:t>Step 2: To predict label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oMath>
                </a14:m>
                <a:r>
                  <a:rPr lang="en-US" sz="2000" dirty="0"/>
                  <a:t> of test data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oMath>
                </a14:m>
                <a:r>
                  <a:rPr lang="en-US" sz="2000" dirty="0"/>
                  <a:t>, plug in 𝛉</a:t>
                </a:r>
                <a:r>
                  <a:rPr lang="en-US" sz="2000" baseline="-25000" dirty="0"/>
                  <a:t>ML</a:t>
                </a:r>
                <a:r>
                  <a:rPr lang="en-US" sz="2000" dirty="0"/>
                  <a:t> into posterior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e>
                    </m:d>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 </m:t>
                        </m:r>
                        <m:r>
                          <a:rPr lang="en-US" sz="2000" i="1" dirty="0">
                            <a:latin typeface="Cambria Math" panose="02040503050406030204" pitchFamily="18" charset="0"/>
                          </a:rPr>
                          <m:t>𝑥</m:t>
                        </m:r>
                      </m:e>
                    </m:acc>
                    <m:r>
                      <a:rPr lang="en-US" sz="2000" i="1">
                        <a:latin typeface="Cambria Math" panose="02040503050406030204" pitchFamily="18" charset="0"/>
                      </a:rPr>
                      <m:t>,</m:t>
                    </m:r>
                    <m:r>
                      <m:rPr>
                        <m:nor/>
                      </m:rPr>
                      <a:rPr lang="en-US" sz="2000" dirty="0"/>
                      <m:t>𝛉</m:t>
                    </m:r>
                    <m:r>
                      <a:rPr lang="en-US" sz="2000" i="1">
                        <a:latin typeface="Cambria Math" panose="02040503050406030204" pitchFamily="18" charset="0"/>
                      </a:rPr>
                      <m:t>)∝</m:t>
                    </m:r>
                  </m:oMath>
                </a14:m>
                <a:r>
                  <a:rPr lang="en-US" sz="2000" dirty="0"/>
                  <a:t>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r>
                          <a:rPr lang="en-US" sz="2000" i="1">
                            <a:latin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dirty="0">
                                <a:latin typeface="Cambria Math" panose="02040503050406030204" pitchFamily="18" charset="0"/>
                                <a:ea typeface="Cambria Math" panose="02040503050406030204" pitchFamily="18" charset="0"/>
                              </a:rPr>
                              <m:t>λ</m:t>
                            </m:r>
                          </m:e>
                          <m:sub>
                            <m:r>
                              <a:rPr lang="en-US" sz="2000" i="1">
                                <a:latin typeface="Cambria Math" panose="02040503050406030204" pitchFamily="18" charset="0"/>
                              </a:rPr>
                              <m:t>𝑀𝐿</m:t>
                            </m:r>
                          </m:sub>
                        </m:sSub>
                      </m:e>
                    </m:d>
                    <m:r>
                      <m:rPr>
                        <m:nor/>
                      </m:rPr>
                      <a:rPr lang="en-US" sz="2000" dirty="0"/>
                      <m:t> </m:t>
                    </m:r>
                    <m:r>
                      <a:rPr lang="en-US" sz="200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r>
                          <a:rPr lang="en-US" sz="2000" i="1" dirty="0">
                            <a:latin typeface="Cambria Math" panose="02040503050406030204" pitchFamily="18" charset="0"/>
                          </a:rPr>
                          <m:t> </m:t>
                        </m:r>
                        <m:r>
                          <a:rPr lang="en-US" sz="2000" i="1">
                            <a:latin typeface="Cambria Math" panose="02040503050406030204" pitchFamily="18" charset="0"/>
                          </a:rPr>
                          <m:t>| </m:t>
                        </m:r>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l-GR" sz="2000" i="1" dirty="0">
                                <a:latin typeface="Cambria Math" panose="02040503050406030204" pitchFamily="18" charset="0"/>
                                <a:ea typeface="Cambria Math" panose="02040503050406030204" pitchFamily="18" charset="0"/>
                              </a:rPr>
                              <m:t>η</m:t>
                            </m:r>
                          </m:e>
                          <m:sub>
                            <m:r>
                              <a:rPr lang="en-US" sz="2000" i="1">
                                <a:latin typeface="Cambria Math" panose="02040503050406030204" pitchFamily="18" charset="0"/>
                              </a:rPr>
                              <m:t>𝑀𝐿</m:t>
                            </m:r>
                          </m:sub>
                        </m:sSub>
                      </m:e>
                    </m:d>
                  </m:oMath>
                </a14:m>
                <a:r>
                  <a:rPr lang="en-US" sz="2000" dirty="0"/>
                  <a:t> and find MAP estimate of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oMath>
                </a14:m>
                <a:r>
                  <a:rPr lang="en-US" sz="2000" dirty="0"/>
                  <a:t> </a:t>
                </a:r>
              </a:p>
              <a:p>
                <a:pPr marL="457200" lvl="1" indent="0">
                  <a:buNone/>
                </a:pPr>
                <a:r>
                  <a:rPr lang="en-US" sz="2000" dirty="0"/>
                  <a:t> </a:t>
                </a:r>
              </a:p>
            </p:txBody>
          </p:sp>
        </mc:Choice>
        <mc:Fallback xmlns="">
          <p:sp>
            <p:nvSpPr>
              <p:cNvPr id="3" name="Content Placeholder 2">
                <a:extLst>
                  <a:ext uri="{FF2B5EF4-FFF2-40B4-BE49-F238E27FC236}">
                    <a16:creationId xmlns:a16="http://schemas.microsoft.com/office/drawing/2014/main" id="{33C5F2D8-22A5-A74B-ADFA-60DCA014A6AD}"/>
                  </a:ext>
                </a:extLst>
              </p:cNvPr>
              <p:cNvSpPr>
                <a:spLocks noGrp="1" noRot="1" noChangeAspect="1" noMove="1" noResize="1" noEditPoints="1" noAdjustHandles="1" noChangeArrowheads="1" noChangeShapeType="1" noTextEdit="1"/>
              </p:cNvSpPr>
              <p:nvPr>
                <p:ph idx="1"/>
              </p:nvPr>
            </p:nvSpPr>
            <p:spPr>
              <a:xfrm>
                <a:off x="237995" y="1275454"/>
                <a:ext cx="8677405" cy="5325372"/>
              </a:xfrm>
              <a:blipFill>
                <a:blip r:embed="rId3"/>
                <a:stretch>
                  <a:fillRect l="-585" t="-475"/>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CD75DA8-F220-6F4A-96AD-BA42B346B9D7}"/>
              </a:ext>
            </a:extLst>
          </p:cNvPr>
          <p:cNvSpPr/>
          <p:nvPr/>
        </p:nvSpPr>
        <p:spPr>
          <a:xfrm>
            <a:off x="3612630" y="2293495"/>
            <a:ext cx="2278504" cy="479685"/>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4966144E-7B6E-594A-9174-54DBEC9EDA52}"/>
              </a:ext>
            </a:extLst>
          </p:cNvPr>
          <p:cNvSpPr/>
          <p:nvPr/>
        </p:nvSpPr>
        <p:spPr>
          <a:xfrm>
            <a:off x="2229054" y="3698297"/>
            <a:ext cx="3011327" cy="479685"/>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974931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2AF8-B99F-3E46-ABF5-9B477069EC5D}"/>
              </a:ext>
            </a:extLst>
          </p:cNvPr>
          <p:cNvSpPr>
            <a:spLocks noGrp="1"/>
          </p:cNvSpPr>
          <p:nvPr>
            <p:ph type="title"/>
          </p:nvPr>
        </p:nvSpPr>
        <p:spPr>
          <a:xfrm>
            <a:off x="457200" y="116500"/>
            <a:ext cx="8229600" cy="1143000"/>
          </a:xfrm>
        </p:spPr>
        <p:txBody>
          <a:bodyPr>
            <a:normAutofit/>
          </a:bodyPr>
          <a:lstStyle/>
          <a:p>
            <a:r>
              <a:rPr lang="en-US" sz="3400" dirty="0"/>
              <a:t>Three Strategies for estimating Naive Bayes Parameters &amp; Classifying New Sample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C5F2D8-22A5-A74B-ADFA-60DCA014A6AD}"/>
                  </a:ext>
                </a:extLst>
              </p:cNvPr>
              <p:cNvSpPr>
                <a:spLocks noGrp="1"/>
              </p:cNvSpPr>
              <p:nvPr>
                <p:ph idx="1"/>
              </p:nvPr>
            </p:nvSpPr>
            <p:spPr>
              <a:xfrm>
                <a:off x="237995" y="1275454"/>
                <a:ext cx="8677405" cy="5325372"/>
              </a:xfrm>
            </p:spPr>
            <p:txBody>
              <a:bodyPr>
                <a:noAutofit/>
              </a:bodyPr>
              <a:lstStyle/>
              <a:p>
                <a:r>
                  <a:rPr lang="en-US" sz="2000" dirty="0"/>
                  <a:t>Given training set D = {</a:t>
                </a:r>
                <a:r>
                  <a:rPr lang="en-US" sz="2000" dirty="0" err="1"/>
                  <a:t>x</a:t>
                </a:r>
                <a:r>
                  <a:rPr lang="en-US" sz="2000" baseline="-25000" dirty="0" err="1"/>
                  <a:t>ij</a:t>
                </a:r>
                <a:r>
                  <a:rPr lang="en-US" sz="2000" dirty="0"/>
                  <a:t>, </a:t>
                </a:r>
                <a:r>
                  <a:rPr lang="en-US" sz="2000" dirty="0" err="1"/>
                  <a:t>y</a:t>
                </a:r>
                <a:r>
                  <a:rPr lang="en-US" sz="2000" baseline="-25000" dirty="0" err="1"/>
                  <a:t>i</a:t>
                </a:r>
                <a:r>
                  <a:rPr lang="en-US" sz="2000" dirty="0"/>
                  <a:t>}</a:t>
                </a:r>
                <a:r>
                  <a:rPr lang="en-US" sz="2000" baseline="-25000" dirty="0" err="1"/>
                  <a:t>i</a:t>
                </a:r>
                <a:r>
                  <a:rPr lang="en-US" sz="2000" baseline="-25000" dirty="0"/>
                  <a:t>=1:N, j=1:D</a:t>
                </a:r>
                <a:r>
                  <a:rPr lang="en-US" sz="2000" dirty="0"/>
                  <a:t>, where </a:t>
                </a:r>
                <a:r>
                  <a:rPr lang="en-US" sz="2000" dirty="0" err="1"/>
                  <a:t>x</a:t>
                </a:r>
                <a:r>
                  <a:rPr lang="en-US" sz="2000" baseline="-25000" dirty="0" err="1"/>
                  <a:t>ij</a:t>
                </a:r>
                <a:r>
                  <a:rPr lang="en-US" sz="2000" dirty="0"/>
                  <a:t> is j-</a:t>
                </a:r>
                <a:r>
                  <a:rPr lang="en-US" sz="2000" dirty="0" err="1"/>
                  <a:t>th</a:t>
                </a:r>
                <a:r>
                  <a:rPr lang="en-US" sz="2000" dirty="0"/>
                  <a:t> feature of </a:t>
                </a:r>
                <a:r>
                  <a:rPr lang="en-US" sz="2000" dirty="0" err="1"/>
                  <a:t>i-th</a:t>
                </a:r>
                <a:r>
                  <a:rPr lang="en-US" sz="2000" dirty="0"/>
                  <a:t> data point (e.g., </a:t>
                </a:r>
                <a:r>
                  <a:rPr lang="en-US" sz="2000" dirty="0" err="1"/>
                  <a:t>i-th</a:t>
                </a:r>
                <a:r>
                  <a:rPr lang="en-US" sz="2000" dirty="0"/>
                  <a:t> photo) and </a:t>
                </a:r>
                <a:r>
                  <a:rPr lang="en-US" sz="2000" dirty="0" err="1"/>
                  <a:t>y</a:t>
                </a:r>
                <a:r>
                  <a:rPr lang="en-US" sz="2000" baseline="-25000" dirty="0" err="1"/>
                  <a:t>i</a:t>
                </a:r>
                <a:r>
                  <a:rPr lang="en-US" sz="2000" baseline="-25000" dirty="0"/>
                  <a:t> </a:t>
                </a:r>
                <a:r>
                  <a:rPr lang="en-US" sz="2000" dirty="0"/>
                  <a:t> is the target class label (e.g., chair) of </a:t>
                </a:r>
                <a:r>
                  <a:rPr lang="en-US" sz="2000" dirty="0" err="1"/>
                  <a:t>i-th</a:t>
                </a:r>
                <a:r>
                  <a:rPr lang="en-US" sz="2000" dirty="0"/>
                  <a:t> data point</a:t>
                </a:r>
              </a:p>
              <a:p>
                <a:r>
                  <a:rPr lang="en-US" sz="2000" dirty="0"/>
                  <a:t>Already specify generative model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i="1">
                            <a:latin typeface="Cambria Math" panose="02040503050406030204" pitchFamily="18" charset="0"/>
                          </a:rPr>
                          <m:t> </m:t>
                        </m:r>
                      </m:e>
                    </m:d>
                    <m:r>
                      <a:rPr lang="en-US" sz="2000" i="1">
                        <a:latin typeface="Cambria Math" panose="02040503050406030204" pitchFamily="18" charset="0"/>
                      </a:rPr>
                      <m:t> </m:t>
                    </m:r>
                    <m:r>
                      <m:rPr>
                        <m:nor/>
                      </m:rPr>
                      <a:rPr lang="en-US" sz="2000" dirty="0" smtClean="0"/>
                      <m:t>𝛉</m:t>
                    </m:r>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 </m:t>
                        </m:r>
                        <m:r>
                          <m:rPr>
                            <m:sty m:val="p"/>
                          </m:rPr>
                          <a:rPr lang="el-GR" sz="2000" i="1" dirty="0">
                            <a:latin typeface="Cambria Math" panose="02040503050406030204" pitchFamily="18" charset="0"/>
                            <a:ea typeface="Cambria Math" panose="02040503050406030204" pitchFamily="18" charset="0"/>
                          </a:rPr>
                          <m:t>λ</m:t>
                        </m:r>
                      </m:e>
                    </m:d>
                  </m:oMath>
                </a14:m>
                <a:r>
                  <a:rPr lang="en-US" sz="2000" dirty="0"/>
                  <a:t>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 </m:t>
                        </m:r>
                        <m:r>
                          <a:rPr lang="en-US" sz="2000" i="1">
                            <a:latin typeface="Cambria Math" panose="02040503050406030204" pitchFamily="18" charset="0"/>
                          </a:rPr>
                          <m:t>𝑦</m:t>
                        </m:r>
                        <m:r>
                          <a:rPr lang="en-US" sz="2000" i="1">
                            <a:latin typeface="Cambria Math" panose="02040503050406030204" pitchFamily="18" charset="0"/>
                          </a:rPr>
                          <m:t>,</m:t>
                        </m:r>
                        <m:r>
                          <m:rPr>
                            <m:sty m:val="p"/>
                          </m:rPr>
                          <a:rPr lang="el-GR" sz="2000" i="1" dirty="0">
                            <a:latin typeface="Cambria Math" panose="02040503050406030204" pitchFamily="18" charset="0"/>
                            <a:ea typeface="Cambria Math" panose="02040503050406030204" pitchFamily="18" charset="0"/>
                          </a:rPr>
                          <m:t>η</m:t>
                        </m:r>
                      </m:e>
                    </m:d>
                  </m:oMath>
                </a14:m>
                <a:endParaRPr lang="en-US" sz="2000" dirty="0"/>
              </a:p>
              <a:p>
                <a:r>
                  <a:rPr lang="en-US" sz="2000" dirty="0"/>
                  <a:t>Recall posterior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m:t>
                        </m:r>
                      </m:e>
                    </m:d>
                    <m:r>
                      <a:rPr lang="en-US" sz="2000" i="1">
                        <a:latin typeface="Cambria Math" panose="02040503050406030204" pitchFamily="18" charset="0"/>
                      </a:rPr>
                      <m:t> </m:t>
                    </m:r>
                    <m:r>
                      <a:rPr lang="en-US" sz="2000" i="1">
                        <a:latin typeface="Cambria Math" panose="02040503050406030204" pitchFamily="18" charset="0"/>
                      </a:rPr>
                      <m:t>𝑥</m:t>
                    </m:r>
                    <m:r>
                      <a:rPr lang="en-US" sz="2000" b="0" i="1" smtClean="0">
                        <a:latin typeface="Cambria Math" panose="02040503050406030204" pitchFamily="18" charset="0"/>
                      </a:rPr>
                      <m:t>,</m:t>
                    </m:r>
                    <m:r>
                      <m:rPr>
                        <m:nor/>
                      </m:rPr>
                      <a:rPr lang="en-US" sz="2000" dirty="0"/>
                      <m:t>𝛉</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 </m:t>
                        </m:r>
                        <m:r>
                          <m:rPr>
                            <m:sty m:val="p"/>
                          </m:rPr>
                          <a:rPr lang="el-GR" sz="2000" i="1" dirty="0">
                            <a:latin typeface="Cambria Math" panose="02040503050406030204" pitchFamily="18" charset="0"/>
                            <a:ea typeface="Cambria Math" panose="02040503050406030204" pitchFamily="18" charset="0"/>
                          </a:rPr>
                          <m:t>λ</m:t>
                        </m:r>
                      </m:e>
                    </m:d>
                    <m:r>
                      <m:rPr>
                        <m:nor/>
                      </m:rPr>
                      <a:rPr lang="en-US" sz="2000" dirty="0"/>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 </m:t>
                        </m:r>
                        <m:r>
                          <a:rPr lang="en-US" sz="2000" i="1">
                            <a:latin typeface="Cambria Math" panose="02040503050406030204" pitchFamily="18" charset="0"/>
                          </a:rPr>
                          <m:t>𝑦</m:t>
                        </m:r>
                        <m:r>
                          <a:rPr lang="en-US" sz="2000" i="1">
                            <a:latin typeface="Cambria Math" panose="02040503050406030204" pitchFamily="18" charset="0"/>
                          </a:rPr>
                          <m:t>,</m:t>
                        </m:r>
                        <m:r>
                          <m:rPr>
                            <m:sty m:val="p"/>
                          </m:rPr>
                          <a:rPr lang="el-GR" sz="2000" i="1" dirty="0">
                            <a:latin typeface="Cambria Math" panose="02040503050406030204" pitchFamily="18" charset="0"/>
                            <a:ea typeface="Cambria Math" panose="02040503050406030204" pitchFamily="18" charset="0"/>
                          </a:rPr>
                          <m:t>η</m:t>
                        </m:r>
                      </m:e>
                    </m:d>
                  </m:oMath>
                </a14:m>
                <a:endParaRPr lang="en-US" sz="2000" dirty="0"/>
              </a:p>
              <a:p>
                <a:r>
                  <a:rPr lang="en-US" sz="2000" dirty="0"/>
                  <a:t>Strategy 1 (</a:t>
                </a:r>
                <a:r>
                  <a:rPr lang="en-US" sz="2000" dirty="0">
                    <a:solidFill>
                      <a:srgbClr val="0000FF"/>
                    </a:solidFill>
                  </a:rPr>
                  <a:t>Maximum likelihood</a:t>
                </a:r>
                <a:r>
                  <a:rPr lang="en-US" sz="2000" dirty="0"/>
                  <a:t>)</a:t>
                </a:r>
              </a:p>
              <a:p>
                <a:pPr lvl="1"/>
                <a:r>
                  <a:rPr lang="en-US" sz="2000" dirty="0"/>
                  <a:t>Step 1: Estimate 𝛉</a:t>
                </a:r>
                <a:r>
                  <a:rPr lang="en-US" sz="2000" baseline="-25000" dirty="0"/>
                  <a:t>ML</a:t>
                </a:r>
                <a:r>
                  <a:rPr lang="en-US" sz="2000" dirty="0"/>
                  <a:t> = argmax</a:t>
                </a:r>
                <a:r>
                  <a:rPr lang="en-US" sz="2000" baseline="-25000" dirty="0"/>
                  <a:t>𝛉</a:t>
                </a:r>
                <a:r>
                  <a:rPr lang="en-US" sz="2000" dirty="0"/>
                  <a:t> p( D | 𝛉)</a:t>
                </a:r>
              </a:p>
              <a:p>
                <a:pPr lvl="1"/>
                <a:r>
                  <a:rPr lang="en-US" sz="2000" dirty="0"/>
                  <a:t>Step 2: To predict label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oMath>
                </a14:m>
                <a:r>
                  <a:rPr lang="en-US" sz="2000" dirty="0"/>
                  <a:t> of test data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oMath>
                </a14:m>
                <a:r>
                  <a:rPr lang="en-US" sz="2000" dirty="0"/>
                  <a:t>, plug in 𝛉</a:t>
                </a:r>
                <a:r>
                  <a:rPr lang="en-US" sz="2000" baseline="-25000" dirty="0"/>
                  <a:t>ML</a:t>
                </a:r>
                <a:r>
                  <a:rPr lang="en-US" sz="2000" dirty="0"/>
                  <a:t> into posterior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e>
                    </m:d>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 </m:t>
                        </m:r>
                        <m:r>
                          <a:rPr lang="en-US" sz="2000" i="1" dirty="0">
                            <a:latin typeface="Cambria Math" panose="02040503050406030204" pitchFamily="18" charset="0"/>
                          </a:rPr>
                          <m:t>𝑥</m:t>
                        </m:r>
                      </m:e>
                    </m:acc>
                    <m:r>
                      <a:rPr lang="en-US" sz="2000" i="1">
                        <a:latin typeface="Cambria Math" panose="02040503050406030204" pitchFamily="18" charset="0"/>
                      </a:rPr>
                      <m:t>,</m:t>
                    </m:r>
                    <m:r>
                      <m:rPr>
                        <m:nor/>
                      </m:rPr>
                      <a:rPr lang="en-US" sz="2000" dirty="0"/>
                      <m:t>𝛉</m:t>
                    </m:r>
                    <m:r>
                      <a:rPr lang="en-US" sz="2000" i="1">
                        <a:latin typeface="Cambria Math" panose="02040503050406030204" pitchFamily="18" charset="0"/>
                      </a:rPr>
                      <m:t>)∝</m:t>
                    </m:r>
                  </m:oMath>
                </a14:m>
                <a:r>
                  <a:rPr lang="en-US" sz="2000" dirty="0"/>
                  <a:t>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r>
                          <a:rPr lang="en-US" sz="2000" i="1">
                            <a:latin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dirty="0">
                                <a:latin typeface="Cambria Math" panose="02040503050406030204" pitchFamily="18" charset="0"/>
                                <a:ea typeface="Cambria Math" panose="02040503050406030204" pitchFamily="18" charset="0"/>
                              </a:rPr>
                              <m:t>λ</m:t>
                            </m:r>
                          </m:e>
                          <m:sub>
                            <m:r>
                              <a:rPr lang="en-US" sz="2000" i="1">
                                <a:latin typeface="Cambria Math" panose="02040503050406030204" pitchFamily="18" charset="0"/>
                              </a:rPr>
                              <m:t>𝑀𝐿</m:t>
                            </m:r>
                          </m:sub>
                        </m:sSub>
                      </m:e>
                    </m:d>
                    <m:r>
                      <m:rPr>
                        <m:nor/>
                      </m:rPr>
                      <a:rPr lang="en-US" sz="2000" dirty="0"/>
                      <m:t> </m:t>
                    </m:r>
                    <m:r>
                      <a:rPr lang="en-US" sz="200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r>
                          <a:rPr lang="en-US" sz="2000" i="1" dirty="0">
                            <a:latin typeface="Cambria Math" panose="02040503050406030204" pitchFamily="18" charset="0"/>
                          </a:rPr>
                          <m:t> </m:t>
                        </m:r>
                        <m:r>
                          <a:rPr lang="en-US" sz="2000" i="1">
                            <a:latin typeface="Cambria Math" panose="02040503050406030204" pitchFamily="18" charset="0"/>
                          </a:rPr>
                          <m:t>| </m:t>
                        </m:r>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l-GR" sz="2000" i="1" dirty="0">
                                <a:latin typeface="Cambria Math" panose="02040503050406030204" pitchFamily="18" charset="0"/>
                                <a:ea typeface="Cambria Math" panose="02040503050406030204" pitchFamily="18" charset="0"/>
                              </a:rPr>
                              <m:t>η</m:t>
                            </m:r>
                          </m:e>
                          <m:sub>
                            <m:r>
                              <a:rPr lang="en-US" sz="2000" i="1">
                                <a:latin typeface="Cambria Math" panose="02040503050406030204" pitchFamily="18" charset="0"/>
                              </a:rPr>
                              <m:t>𝑀𝐿</m:t>
                            </m:r>
                          </m:sub>
                        </m:sSub>
                      </m:e>
                    </m:d>
                  </m:oMath>
                </a14:m>
                <a:r>
                  <a:rPr lang="en-US" sz="2000" dirty="0"/>
                  <a:t> and find MAP estimate of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oMath>
                </a14:m>
                <a:r>
                  <a:rPr lang="en-US" sz="2000" dirty="0"/>
                  <a:t> </a:t>
                </a:r>
              </a:p>
              <a:p>
                <a:r>
                  <a:rPr lang="en-US" sz="2000" dirty="0"/>
                  <a:t>Strategy 2 (</a:t>
                </a:r>
                <a:r>
                  <a:rPr lang="en-US" sz="2000" dirty="0">
                    <a:solidFill>
                      <a:srgbClr val="0000FF"/>
                    </a:solidFill>
                  </a:rPr>
                  <a:t>Maximum-A-Posteriori</a:t>
                </a:r>
                <a:r>
                  <a:rPr lang="en-US" sz="2000" dirty="0"/>
                  <a:t>)</a:t>
                </a:r>
              </a:p>
              <a:p>
                <a:pPr lvl="1"/>
                <a:r>
                  <a:rPr lang="en-US" sz="2000" dirty="0"/>
                  <a:t>Step 1: Estimate 𝛉</a:t>
                </a:r>
                <a:r>
                  <a:rPr lang="en-US" sz="2000" baseline="-25000" dirty="0"/>
                  <a:t>MAP</a:t>
                </a:r>
                <a:r>
                  <a:rPr lang="en-US" sz="2000" dirty="0"/>
                  <a:t> = argmax</a:t>
                </a:r>
                <a:r>
                  <a:rPr lang="en-US" sz="2000" baseline="-25000" dirty="0"/>
                  <a:t>𝛉</a:t>
                </a:r>
                <a:r>
                  <a:rPr lang="en-US" sz="2000" dirty="0"/>
                  <a:t> p( 𝛉 | D)</a:t>
                </a:r>
              </a:p>
            </p:txBody>
          </p:sp>
        </mc:Choice>
        <mc:Fallback xmlns="">
          <p:sp>
            <p:nvSpPr>
              <p:cNvPr id="3" name="Content Placeholder 2">
                <a:extLst>
                  <a:ext uri="{FF2B5EF4-FFF2-40B4-BE49-F238E27FC236}">
                    <a16:creationId xmlns:a16="http://schemas.microsoft.com/office/drawing/2014/main" id="{33C5F2D8-22A5-A74B-ADFA-60DCA014A6AD}"/>
                  </a:ext>
                </a:extLst>
              </p:cNvPr>
              <p:cNvSpPr>
                <a:spLocks noGrp="1" noRot="1" noChangeAspect="1" noMove="1" noResize="1" noEditPoints="1" noAdjustHandles="1" noChangeArrowheads="1" noChangeShapeType="1" noTextEdit="1"/>
              </p:cNvSpPr>
              <p:nvPr>
                <p:ph idx="1"/>
              </p:nvPr>
            </p:nvSpPr>
            <p:spPr>
              <a:xfrm>
                <a:off x="237995" y="1275454"/>
                <a:ext cx="8677405" cy="5325372"/>
              </a:xfrm>
              <a:blipFill>
                <a:blip r:embed="rId3"/>
                <a:stretch>
                  <a:fillRect l="-585" t="-475"/>
                </a:stretch>
              </a:blipFill>
            </p:spPr>
            <p:txBody>
              <a:bodyPr/>
              <a:lstStyle/>
              <a:p>
                <a:r>
                  <a:rPr lang="en-US">
                    <a:noFill/>
                  </a:rPr>
                  <a:t> </a:t>
                </a:r>
              </a:p>
            </p:txBody>
          </p:sp>
        </mc:Fallback>
      </mc:AlternateContent>
    </p:spTree>
    <p:extLst>
      <p:ext uri="{BB962C8B-B14F-4D97-AF65-F5344CB8AC3E}">
        <p14:creationId xmlns:p14="http://schemas.microsoft.com/office/powerpoint/2010/main" val="1052544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2AF8-B99F-3E46-ABF5-9B477069EC5D}"/>
              </a:ext>
            </a:extLst>
          </p:cNvPr>
          <p:cNvSpPr>
            <a:spLocks noGrp="1"/>
          </p:cNvSpPr>
          <p:nvPr>
            <p:ph type="title"/>
          </p:nvPr>
        </p:nvSpPr>
        <p:spPr>
          <a:xfrm>
            <a:off x="457200" y="116500"/>
            <a:ext cx="8229600" cy="1143000"/>
          </a:xfrm>
        </p:spPr>
        <p:txBody>
          <a:bodyPr>
            <a:normAutofit/>
          </a:bodyPr>
          <a:lstStyle/>
          <a:p>
            <a:r>
              <a:rPr lang="en-US" sz="3400" dirty="0"/>
              <a:t>Three Strategies for estimating Naive Bayes Parameters &amp; Classifying New Sample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C5F2D8-22A5-A74B-ADFA-60DCA014A6AD}"/>
                  </a:ext>
                </a:extLst>
              </p:cNvPr>
              <p:cNvSpPr>
                <a:spLocks noGrp="1"/>
              </p:cNvSpPr>
              <p:nvPr>
                <p:ph idx="1"/>
              </p:nvPr>
            </p:nvSpPr>
            <p:spPr>
              <a:xfrm>
                <a:off x="237995" y="1275454"/>
                <a:ext cx="8677405" cy="5325372"/>
              </a:xfrm>
            </p:spPr>
            <p:txBody>
              <a:bodyPr>
                <a:noAutofit/>
              </a:bodyPr>
              <a:lstStyle/>
              <a:p>
                <a:r>
                  <a:rPr lang="en-US" sz="2000" dirty="0"/>
                  <a:t>Given training set D = {</a:t>
                </a:r>
                <a:r>
                  <a:rPr lang="en-US" sz="2000" dirty="0" err="1"/>
                  <a:t>x</a:t>
                </a:r>
                <a:r>
                  <a:rPr lang="en-US" sz="2000" baseline="-25000" dirty="0" err="1"/>
                  <a:t>ij</a:t>
                </a:r>
                <a:r>
                  <a:rPr lang="en-US" sz="2000" dirty="0"/>
                  <a:t>, </a:t>
                </a:r>
                <a:r>
                  <a:rPr lang="en-US" sz="2000" dirty="0" err="1"/>
                  <a:t>y</a:t>
                </a:r>
                <a:r>
                  <a:rPr lang="en-US" sz="2000" baseline="-25000" dirty="0" err="1"/>
                  <a:t>i</a:t>
                </a:r>
                <a:r>
                  <a:rPr lang="en-US" sz="2000" dirty="0"/>
                  <a:t>}</a:t>
                </a:r>
                <a:r>
                  <a:rPr lang="en-US" sz="2000" baseline="-25000" dirty="0" err="1"/>
                  <a:t>i</a:t>
                </a:r>
                <a:r>
                  <a:rPr lang="en-US" sz="2000" baseline="-25000" dirty="0"/>
                  <a:t>=1:N, j=1:D</a:t>
                </a:r>
                <a:r>
                  <a:rPr lang="en-US" sz="2000" dirty="0"/>
                  <a:t>, where </a:t>
                </a:r>
                <a:r>
                  <a:rPr lang="en-US" sz="2000" dirty="0" err="1"/>
                  <a:t>x</a:t>
                </a:r>
                <a:r>
                  <a:rPr lang="en-US" sz="2000" baseline="-25000" dirty="0" err="1"/>
                  <a:t>ij</a:t>
                </a:r>
                <a:r>
                  <a:rPr lang="en-US" sz="2000" dirty="0"/>
                  <a:t> is j-</a:t>
                </a:r>
                <a:r>
                  <a:rPr lang="en-US" sz="2000" dirty="0" err="1"/>
                  <a:t>th</a:t>
                </a:r>
                <a:r>
                  <a:rPr lang="en-US" sz="2000" dirty="0"/>
                  <a:t> feature of </a:t>
                </a:r>
                <a:r>
                  <a:rPr lang="en-US" sz="2000" dirty="0" err="1"/>
                  <a:t>i-th</a:t>
                </a:r>
                <a:r>
                  <a:rPr lang="en-US" sz="2000" dirty="0"/>
                  <a:t> data point (e.g., </a:t>
                </a:r>
                <a:r>
                  <a:rPr lang="en-US" sz="2000" dirty="0" err="1"/>
                  <a:t>i-th</a:t>
                </a:r>
                <a:r>
                  <a:rPr lang="en-US" sz="2000" dirty="0"/>
                  <a:t> photo) and </a:t>
                </a:r>
                <a:r>
                  <a:rPr lang="en-US" sz="2000" dirty="0" err="1"/>
                  <a:t>y</a:t>
                </a:r>
                <a:r>
                  <a:rPr lang="en-US" sz="2000" baseline="-25000" dirty="0" err="1"/>
                  <a:t>i</a:t>
                </a:r>
                <a:r>
                  <a:rPr lang="en-US" sz="2000" baseline="-25000" dirty="0"/>
                  <a:t> </a:t>
                </a:r>
                <a:r>
                  <a:rPr lang="en-US" sz="2000" dirty="0"/>
                  <a:t> is the target class label (e.g., chair) of </a:t>
                </a:r>
                <a:r>
                  <a:rPr lang="en-US" sz="2000" dirty="0" err="1"/>
                  <a:t>i-th</a:t>
                </a:r>
                <a:r>
                  <a:rPr lang="en-US" sz="2000" dirty="0"/>
                  <a:t> data point</a:t>
                </a:r>
              </a:p>
              <a:p>
                <a:r>
                  <a:rPr lang="en-US" sz="2000" dirty="0"/>
                  <a:t>Already specify generative model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i="1">
                            <a:latin typeface="Cambria Math" panose="02040503050406030204" pitchFamily="18" charset="0"/>
                          </a:rPr>
                          <m:t> </m:t>
                        </m:r>
                      </m:e>
                    </m:d>
                    <m:r>
                      <a:rPr lang="en-US" sz="2000" i="1">
                        <a:latin typeface="Cambria Math" panose="02040503050406030204" pitchFamily="18" charset="0"/>
                      </a:rPr>
                      <m:t> </m:t>
                    </m:r>
                    <m:r>
                      <m:rPr>
                        <m:nor/>
                      </m:rPr>
                      <a:rPr lang="en-US" sz="2000" dirty="0" smtClean="0"/>
                      <m:t>𝛉</m:t>
                    </m:r>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 </m:t>
                        </m:r>
                        <m:r>
                          <m:rPr>
                            <m:sty m:val="p"/>
                          </m:rPr>
                          <a:rPr lang="el-GR" sz="2000" i="1" dirty="0">
                            <a:latin typeface="Cambria Math" panose="02040503050406030204" pitchFamily="18" charset="0"/>
                            <a:ea typeface="Cambria Math" panose="02040503050406030204" pitchFamily="18" charset="0"/>
                          </a:rPr>
                          <m:t>λ</m:t>
                        </m:r>
                      </m:e>
                    </m:d>
                  </m:oMath>
                </a14:m>
                <a:r>
                  <a:rPr lang="en-US" sz="2000" dirty="0"/>
                  <a:t>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 </m:t>
                        </m:r>
                        <m:r>
                          <a:rPr lang="en-US" sz="2000" i="1">
                            <a:latin typeface="Cambria Math" panose="02040503050406030204" pitchFamily="18" charset="0"/>
                          </a:rPr>
                          <m:t>𝑦</m:t>
                        </m:r>
                        <m:r>
                          <a:rPr lang="en-US" sz="2000" i="1">
                            <a:latin typeface="Cambria Math" panose="02040503050406030204" pitchFamily="18" charset="0"/>
                          </a:rPr>
                          <m:t>,</m:t>
                        </m:r>
                        <m:r>
                          <m:rPr>
                            <m:sty m:val="p"/>
                          </m:rPr>
                          <a:rPr lang="el-GR" sz="2000" i="1" dirty="0">
                            <a:latin typeface="Cambria Math" panose="02040503050406030204" pitchFamily="18" charset="0"/>
                            <a:ea typeface="Cambria Math" panose="02040503050406030204" pitchFamily="18" charset="0"/>
                          </a:rPr>
                          <m:t>η</m:t>
                        </m:r>
                      </m:e>
                    </m:d>
                  </m:oMath>
                </a14:m>
                <a:endParaRPr lang="en-US" sz="2000" dirty="0"/>
              </a:p>
              <a:p>
                <a:r>
                  <a:rPr lang="en-US" sz="2000" dirty="0"/>
                  <a:t>Recall posterior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m:t>
                        </m:r>
                      </m:e>
                    </m:d>
                    <m:r>
                      <a:rPr lang="en-US" sz="2000" i="1">
                        <a:latin typeface="Cambria Math" panose="02040503050406030204" pitchFamily="18" charset="0"/>
                      </a:rPr>
                      <m:t> </m:t>
                    </m:r>
                    <m:r>
                      <a:rPr lang="en-US" sz="2000" i="1">
                        <a:latin typeface="Cambria Math" panose="02040503050406030204" pitchFamily="18" charset="0"/>
                      </a:rPr>
                      <m:t>𝑥</m:t>
                    </m:r>
                    <m:r>
                      <a:rPr lang="en-US" sz="2000" b="0" i="1" smtClean="0">
                        <a:latin typeface="Cambria Math" panose="02040503050406030204" pitchFamily="18" charset="0"/>
                      </a:rPr>
                      <m:t>,</m:t>
                    </m:r>
                    <m:r>
                      <m:rPr>
                        <m:nor/>
                      </m:rPr>
                      <a:rPr lang="en-US" sz="2000" dirty="0"/>
                      <m:t>𝛉</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 </m:t>
                        </m:r>
                        <m:r>
                          <m:rPr>
                            <m:sty m:val="p"/>
                          </m:rPr>
                          <a:rPr lang="el-GR" sz="2000" i="1" dirty="0">
                            <a:latin typeface="Cambria Math" panose="02040503050406030204" pitchFamily="18" charset="0"/>
                            <a:ea typeface="Cambria Math" panose="02040503050406030204" pitchFamily="18" charset="0"/>
                          </a:rPr>
                          <m:t>λ</m:t>
                        </m:r>
                      </m:e>
                    </m:d>
                    <m:r>
                      <m:rPr>
                        <m:nor/>
                      </m:rPr>
                      <a:rPr lang="en-US" sz="2000" dirty="0"/>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 </m:t>
                        </m:r>
                        <m:r>
                          <a:rPr lang="en-US" sz="2000" i="1">
                            <a:latin typeface="Cambria Math" panose="02040503050406030204" pitchFamily="18" charset="0"/>
                          </a:rPr>
                          <m:t>𝑦</m:t>
                        </m:r>
                        <m:r>
                          <a:rPr lang="en-US" sz="2000" i="1">
                            <a:latin typeface="Cambria Math" panose="02040503050406030204" pitchFamily="18" charset="0"/>
                          </a:rPr>
                          <m:t>,</m:t>
                        </m:r>
                        <m:r>
                          <m:rPr>
                            <m:sty m:val="p"/>
                          </m:rPr>
                          <a:rPr lang="el-GR" sz="2000" i="1" dirty="0">
                            <a:latin typeface="Cambria Math" panose="02040503050406030204" pitchFamily="18" charset="0"/>
                            <a:ea typeface="Cambria Math" panose="02040503050406030204" pitchFamily="18" charset="0"/>
                          </a:rPr>
                          <m:t>η</m:t>
                        </m:r>
                      </m:e>
                    </m:d>
                  </m:oMath>
                </a14:m>
                <a:endParaRPr lang="en-US" sz="2000" dirty="0"/>
              </a:p>
              <a:p>
                <a:r>
                  <a:rPr lang="en-US" sz="2000" dirty="0"/>
                  <a:t>Strategy 1 (</a:t>
                </a:r>
                <a:r>
                  <a:rPr lang="en-US" sz="2000" dirty="0">
                    <a:solidFill>
                      <a:srgbClr val="0000FF"/>
                    </a:solidFill>
                  </a:rPr>
                  <a:t>Maximum likelihood</a:t>
                </a:r>
                <a:r>
                  <a:rPr lang="en-US" sz="2000" dirty="0"/>
                  <a:t>)</a:t>
                </a:r>
              </a:p>
              <a:p>
                <a:pPr lvl="1"/>
                <a:r>
                  <a:rPr lang="en-US" sz="2000" dirty="0"/>
                  <a:t>Step 1: Estimate </a:t>
                </a:r>
                <a:r>
                  <a:rPr lang="en-US" sz="2000" dirty="0">
                    <a:solidFill>
                      <a:schemeClr val="tx1"/>
                    </a:solidFill>
                  </a:rPr>
                  <a:t>𝛉</a:t>
                </a:r>
                <a:r>
                  <a:rPr lang="en-US" sz="2000" baseline="-25000" dirty="0">
                    <a:solidFill>
                      <a:schemeClr val="tx1"/>
                    </a:solidFill>
                  </a:rPr>
                  <a:t>ML</a:t>
                </a:r>
                <a:r>
                  <a:rPr lang="en-US" sz="2000" dirty="0">
                    <a:solidFill>
                      <a:schemeClr val="tx1"/>
                    </a:solidFill>
                  </a:rPr>
                  <a:t> = argmax</a:t>
                </a:r>
                <a:r>
                  <a:rPr lang="en-US" sz="2000" baseline="-25000" dirty="0">
                    <a:solidFill>
                      <a:schemeClr val="tx1"/>
                    </a:solidFill>
                  </a:rPr>
                  <a:t>𝛉</a:t>
                </a:r>
                <a:r>
                  <a:rPr lang="en-US" sz="2000" dirty="0">
                    <a:solidFill>
                      <a:schemeClr val="tx1"/>
                    </a:solidFill>
                  </a:rPr>
                  <a:t> p( D | 𝛉)</a:t>
                </a:r>
              </a:p>
              <a:p>
                <a:pPr lvl="1"/>
                <a:r>
                  <a:rPr lang="en-US" sz="2000" dirty="0">
                    <a:solidFill>
                      <a:schemeClr val="tx1"/>
                    </a:solidFill>
                  </a:rPr>
                  <a:t>Step 2: To predict label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oMath>
                </a14:m>
                <a:r>
                  <a:rPr lang="en-US" sz="2000" dirty="0">
                    <a:solidFill>
                      <a:schemeClr val="tx1"/>
                    </a:solidFill>
                  </a:rPr>
                  <a:t> of test data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𝑥</m:t>
                        </m:r>
                      </m:e>
                    </m:acc>
                  </m:oMath>
                </a14:m>
                <a:r>
                  <a:rPr lang="en-US" sz="2000" dirty="0">
                    <a:solidFill>
                      <a:schemeClr val="tx1"/>
                    </a:solidFill>
                  </a:rPr>
                  <a:t>, plug in 𝛉</a:t>
                </a:r>
                <a:r>
                  <a:rPr lang="en-US" sz="2000" baseline="-25000" dirty="0">
                    <a:solidFill>
                      <a:schemeClr val="tx1"/>
                    </a:solidFill>
                  </a:rPr>
                  <a:t>ML</a:t>
                </a:r>
                <a:r>
                  <a:rPr lang="en-US" sz="2000" dirty="0">
                    <a:solidFill>
                      <a:schemeClr val="tx1"/>
                    </a:solidFill>
                  </a:rPr>
                  <a:t> into posterior </a:t>
                </a:r>
                <a14:m>
                  <m:oMath xmlns:m="http://schemas.openxmlformats.org/officeDocument/2006/math">
                    <m:r>
                      <a:rPr lang="en-US" sz="2000" i="1">
                        <a:solidFill>
                          <a:schemeClr val="tx1"/>
                        </a:solidFill>
                        <a:latin typeface="Cambria Math" panose="02040503050406030204" pitchFamily="18" charset="0"/>
                      </a:rPr>
                      <m:t>𝑝</m:t>
                    </m:r>
                    <m:d>
                      <m:dPr>
                        <m:endChr m:val="|"/>
                        <m:ctrlPr>
                          <a:rPr lang="en-US" sz="2000" i="1">
                            <a:solidFill>
                              <a:schemeClr val="tx1"/>
                            </a:solidFill>
                            <a:latin typeface="Cambria Math" panose="02040503050406030204" pitchFamily="18" charset="0"/>
                          </a:rPr>
                        </m:ctrlPr>
                      </m:dPr>
                      <m:e>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e>
                    </m:d>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𝑥</m:t>
                        </m:r>
                      </m:e>
                    </m:acc>
                    <m:r>
                      <a:rPr lang="en-US" sz="2000" i="1">
                        <a:solidFill>
                          <a:schemeClr val="tx1"/>
                        </a:solidFill>
                        <a:latin typeface="Cambria Math" panose="02040503050406030204" pitchFamily="18" charset="0"/>
                      </a:rPr>
                      <m:t>,</m:t>
                    </m:r>
                    <m:r>
                      <m:rPr>
                        <m:nor/>
                      </m:rPr>
                      <a:rPr lang="en-US" sz="2000" dirty="0">
                        <a:solidFill>
                          <a:schemeClr val="tx1"/>
                        </a:solidFill>
                      </a:rPr>
                      <m:t>𝛉</m:t>
                    </m:r>
                    <m:r>
                      <a:rPr lang="en-US" sz="2000" i="1">
                        <a:solidFill>
                          <a:schemeClr val="tx1"/>
                        </a:solidFill>
                        <a:latin typeface="Cambria Math" panose="02040503050406030204" pitchFamily="18" charset="0"/>
                      </a:rPr>
                      <m:t>)∝</m:t>
                    </m:r>
                  </m:oMath>
                </a14:m>
                <a:r>
                  <a:rPr lang="en-US" sz="2000" dirty="0">
                    <a:solidFill>
                      <a:schemeClr val="tx1"/>
                    </a:solidFill>
                  </a:rPr>
                  <a:t> </a:t>
                </a:r>
                <a14:m>
                  <m:oMath xmlns:m="http://schemas.openxmlformats.org/officeDocument/2006/math">
                    <m:r>
                      <a:rPr lang="en-US" sz="2000" i="1">
                        <a:solidFill>
                          <a:schemeClr val="tx1"/>
                        </a:solidFill>
                        <a:latin typeface="Cambria Math" panose="02040503050406030204" pitchFamily="18" charset="0"/>
                      </a:rPr>
                      <m:t>𝑝</m:t>
                    </m:r>
                    <m:d>
                      <m:dPr>
                        <m:ctrlPr>
                          <a:rPr lang="en-US" sz="2000" i="1">
                            <a:solidFill>
                              <a:schemeClr val="tx1"/>
                            </a:solidFill>
                            <a:latin typeface="Cambria Math" panose="02040503050406030204" pitchFamily="18" charset="0"/>
                          </a:rPr>
                        </m:ctrlPr>
                      </m:dPr>
                      <m:e>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r>
                          <a:rPr lang="en-US" sz="2000" i="1">
                            <a:solidFill>
                              <a:schemeClr val="tx1"/>
                            </a:solidFill>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λ</m:t>
                            </m:r>
                          </m:e>
                          <m:sub>
                            <m:r>
                              <a:rPr lang="en-US" sz="2000" i="1">
                                <a:solidFill>
                                  <a:schemeClr val="tx1"/>
                                </a:solidFill>
                                <a:latin typeface="Cambria Math" panose="02040503050406030204" pitchFamily="18" charset="0"/>
                              </a:rPr>
                              <m:t>𝑀𝐿</m:t>
                            </m:r>
                          </m:sub>
                        </m:sSub>
                      </m:e>
                    </m:d>
                    <m:r>
                      <m:rPr>
                        <m:nor/>
                      </m:rPr>
                      <a:rPr lang="en-US" sz="2000" dirty="0">
                        <a:solidFill>
                          <a:schemeClr val="tx1"/>
                        </a:solidFill>
                      </a:rPr>
                      <m:t> </m:t>
                    </m:r>
                    <m:r>
                      <a:rPr lang="en-US" sz="2000" i="1">
                        <a:solidFill>
                          <a:schemeClr val="tx1"/>
                        </a:solidFill>
                        <a:latin typeface="Cambria Math" panose="02040503050406030204" pitchFamily="18" charset="0"/>
                      </a:rPr>
                      <m:t>𝑝</m:t>
                    </m:r>
                    <m:d>
                      <m:dPr>
                        <m:ctrlPr>
                          <a:rPr lang="en-US" sz="2000" i="1">
                            <a:solidFill>
                              <a:schemeClr val="tx1"/>
                            </a:solidFill>
                            <a:latin typeface="Cambria Math" panose="02040503050406030204" pitchFamily="18" charset="0"/>
                          </a:rPr>
                        </m:ctrlPr>
                      </m:dPr>
                      <m:e>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𝑥</m:t>
                            </m:r>
                          </m:e>
                        </m:acc>
                        <m:r>
                          <a:rPr lang="en-US" sz="2000" i="1" dirty="0">
                            <a:solidFill>
                              <a:schemeClr val="tx1"/>
                            </a:solidFill>
                            <a:latin typeface="Cambria Math" panose="02040503050406030204" pitchFamily="18" charset="0"/>
                          </a:rPr>
                          <m:t> </m:t>
                        </m:r>
                        <m:r>
                          <a:rPr lang="en-US" sz="2000" i="1">
                            <a:solidFill>
                              <a:schemeClr val="tx1"/>
                            </a:solidFill>
                            <a:latin typeface="Cambria Math" panose="02040503050406030204" pitchFamily="18" charset="0"/>
                          </a:rPr>
                          <m:t>| </m:t>
                        </m:r>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η</m:t>
                            </m:r>
                          </m:e>
                          <m:sub>
                            <m:r>
                              <a:rPr lang="en-US" sz="2000" i="1">
                                <a:solidFill>
                                  <a:schemeClr val="tx1"/>
                                </a:solidFill>
                                <a:latin typeface="Cambria Math" panose="02040503050406030204" pitchFamily="18" charset="0"/>
                              </a:rPr>
                              <m:t>𝑀𝐿</m:t>
                            </m:r>
                          </m:sub>
                        </m:sSub>
                      </m:e>
                    </m:d>
                  </m:oMath>
                </a14:m>
                <a:r>
                  <a:rPr lang="en-US" sz="2000" dirty="0">
                    <a:solidFill>
                      <a:schemeClr val="tx1"/>
                    </a:solidFill>
                  </a:rPr>
                  <a:t> and find MAP e</a:t>
                </a:r>
                <a:r>
                  <a:rPr lang="en-US" sz="2000" dirty="0"/>
                  <a:t>stimate of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oMath>
                </a14:m>
                <a:r>
                  <a:rPr lang="en-US" sz="2000" dirty="0"/>
                  <a:t> </a:t>
                </a:r>
              </a:p>
              <a:p>
                <a:r>
                  <a:rPr lang="en-US" sz="2000" dirty="0"/>
                  <a:t>Strategy 2 (</a:t>
                </a:r>
                <a:r>
                  <a:rPr lang="en-US" sz="2000" dirty="0">
                    <a:solidFill>
                      <a:srgbClr val="0000FF"/>
                    </a:solidFill>
                  </a:rPr>
                  <a:t>Maximum-A-Posteriori</a:t>
                </a:r>
                <a:r>
                  <a:rPr lang="en-US" sz="2000" dirty="0"/>
                  <a:t>)</a:t>
                </a:r>
              </a:p>
              <a:p>
                <a:pPr lvl="1"/>
                <a:r>
                  <a:rPr lang="en-US" sz="2000" dirty="0"/>
                  <a:t>Step 1: </a:t>
                </a:r>
                <a:r>
                  <a:rPr lang="en-US" sz="2000" dirty="0">
                    <a:solidFill>
                      <a:schemeClr val="tx1"/>
                    </a:solidFill>
                  </a:rPr>
                  <a:t>Estimate 𝛉</a:t>
                </a:r>
                <a:r>
                  <a:rPr lang="en-US" sz="2000" baseline="-25000" dirty="0">
                    <a:solidFill>
                      <a:schemeClr val="tx1"/>
                    </a:solidFill>
                  </a:rPr>
                  <a:t>MAP</a:t>
                </a:r>
                <a:r>
                  <a:rPr lang="en-US" sz="2000" dirty="0">
                    <a:solidFill>
                      <a:schemeClr val="tx1"/>
                    </a:solidFill>
                  </a:rPr>
                  <a:t> = argmax</a:t>
                </a:r>
                <a:r>
                  <a:rPr lang="en-US" sz="2000" baseline="-25000" dirty="0">
                    <a:solidFill>
                      <a:schemeClr val="tx1"/>
                    </a:solidFill>
                  </a:rPr>
                  <a:t>𝛉</a:t>
                </a:r>
                <a:r>
                  <a:rPr lang="en-US" sz="2000" dirty="0">
                    <a:solidFill>
                      <a:schemeClr val="tx1"/>
                    </a:solidFill>
                  </a:rPr>
                  <a:t> p( 𝛉 | D)</a:t>
                </a:r>
              </a:p>
              <a:p>
                <a:pPr lvl="1"/>
                <a:r>
                  <a:rPr lang="en-US" sz="2000" dirty="0">
                    <a:solidFill>
                      <a:schemeClr val="tx1"/>
                    </a:solidFill>
                  </a:rPr>
                  <a:t>Step 2: To predict label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oMath>
                </a14:m>
                <a:r>
                  <a:rPr lang="en-US" sz="2000" dirty="0">
                    <a:solidFill>
                      <a:schemeClr val="tx1"/>
                    </a:solidFill>
                  </a:rPr>
                  <a:t> of test data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𝑥</m:t>
                        </m:r>
                      </m:e>
                    </m:acc>
                  </m:oMath>
                </a14:m>
                <a:r>
                  <a:rPr lang="en-US" sz="2000" dirty="0">
                    <a:solidFill>
                      <a:schemeClr val="tx1"/>
                    </a:solidFill>
                  </a:rPr>
                  <a:t>, plug in 𝛉</a:t>
                </a:r>
                <a:r>
                  <a:rPr lang="en-US" sz="2000" baseline="-25000" dirty="0">
                    <a:solidFill>
                      <a:schemeClr val="tx1"/>
                    </a:solidFill>
                  </a:rPr>
                  <a:t>MAP</a:t>
                </a:r>
                <a:r>
                  <a:rPr lang="en-US" sz="2000" dirty="0">
                    <a:solidFill>
                      <a:schemeClr val="tx1"/>
                    </a:solidFill>
                  </a:rPr>
                  <a:t> into posterior </a:t>
                </a:r>
                <a14:m>
                  <m:oMath xmlns:m="http://schemas.openxmlformats.org/officeDocument/2006/math">
                    <m:r>
                      <a:rPr lang="en-US" sz="2000" i="1">
                        <a:solidFill>
                          <a:schemeClr val="tx1"/>
                        </a:solidFill>
                        <a:latin typeface="Cambria Math" panose="02040503050406030204" pitchFamily="18" charset="0"/>
                      </a:rPr>
                      <m:t>𝑝</m:t>
                    </m:r>
                    <m:d>
                      <m:dPr>
                        <m:endChr m:val="|"/>
                        <m:ctrlPr>
                          <a:rPr lang="en-US" sz="2000" i="1">
                            <a:solidFill>
                              <a:schemeClr val="tx1"/>
                            </a:solidFill>
                            <a:latin typeface="Cambria Math" panose="02040503050406030204" pitchFamily="18" charset="0"/>
                          </a:rPr>
                        </m:ctrlPr>
                      </m:dPr>
                      <m:e>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e>
                    </m:d>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𝑥</m:t>
                        </m:r>
                      </m:e>
                    </m:acc>
                    <m:r>
                      <a:rPr lang="en-US" sz="2000" i="1">
                        <a:solidFill>
                          <a:schemeClr val="tx1"/>
                        </a:solidFill>
                        <a:latin typeface="Cambria Math" panose="02040503050406030204" pitchFamily="18" charset="0"/>
                      </a:rPr>
                      <m:t>,</m:t>
                    </m:r>
                    <m:r>
                      <m:rPr>
                        <m:nor/>
                      </m:rPr>
                      <a:rPr lang="en-US" sz="2000" dirty="0">
                        <a:solidFill>
                          <a:schemeClr val="tx1"/>
                        </a:solidFill>
                      </a:rPr>
                      <m:t>𝛉</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d>
                      <m:dPr>
                        <m:ctrlPr>
                          <a:rPr lang="en-US" sz="2000" i="1">
                            <a:solidFill>
                              <a:schemeClr val="tx1"/>
                            </a:solidFill>
                            <a:latin typeface="Cambria Math" panose="02040503050406030204" pitchFamily="18" charset="0"/>
                          </a:rPr>
                        </m:ctrlPr>
                      </m:dPr>
                      <m:e>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𝑦</m:t>
                            </m:r>
                          </m:e>
                        </m:acc>
                        <m:r>
                          <a:rPr lang="en-US" sz="2000" i="1" dirty="0">
                            <a:solidFill>
                              <a:schemeClr val="tx1"/>
                            </a:solidFill>
                            <a:latin typeface="Cambria Math" panose="02040503050406030204" pitchFamily="18" charset="0"/>
                          </a:rPr>
                          <m:t> </m:t>
                        </m:r>
                        <m:r>
                          <a:rPr lang="en-US" sz="2000" i="1">
                            <a:solidFill>
                              <a:schemeClr val="tx1"/>
                            </a:solidFill>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λ</m:t>
                            </m:r>
                          </m:e>
                          <m:sub>
                            <m:r>
                              <a:rPr lang="en-US" sz="2000" i="1">
                                <a:solidFill>
                                  <a:schemeClr val="tx1"/>
                                </a:solidFill>
                                <a:latin typeface="Cambria Math" panose="02040503050406030204" pitchFamily="18" charset="0"/>
                              </a:rPr>
                              <m:t>𝑀𝐴𝑃</m:t>
                            </m:r>
                          </m:sub>
                        </m:sSub>
                      </m:e>
                    </m:d>
                    <m:r>
                      <m:rPr>
                        <m:nor/>
                      </m:rPr>
                      <a:rPr lang="en-US" sz="2000" dirty="0">
                        <a:solidFill>
                          <a:schemeClr val="tx1"/>
                        </a:solidFill>
                      </a:rPr>
                      <m:t> </m:t>
                    </m:r>
                    <m:r>
                      <a:rPr lang="en-US" sz="2000" i="1">
                        <a:solidFill>
                          <a:schemeClr val="tx1"/>
                        </a:solidFill>
                        <a:latin typeface="Cambria Math" panose="02040503050406030204" pitchFamily="18" charset="0"/>
                      </a:rPr>
                      <m:t>𝑝</m:t>
                    </m:r>
                    <m:d>
                      <m:dPr>
                        <m:ctrlPr>
                          <a:rPr lang="en-US" sz="2000" i="1">
                            <a:solidFill>
                              <a:schemeClr val="tx1"/>
                            </a:solidFill>
                            <a:latin typeface="Cambria Math" panose="02040503050406030204" pitchFamily="18" charset="0"/>
                          </a:rPr>
                        </m:ctrlPr>
                      </m:dPr>
                      <m:e>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𝑥</m:t>
                            </m:r>
                          </m:e>
                        </m:acc>
                        <m:r>
                          <a:rPr lang="en-US" sz="2000" i="1" dirty="0">
                            <a:solidFill>
                              <a:schemeClr val="tx1"/>
                            </a:solidFill>
                            <a:latin typeface="Cambria Math" panose="02040503050406030204" pitchFamily="18" charset="0"/>
                          </a:rPr>
                          <m:t> </m:t>
                        </m:r>
                        <m:r>
                          <a:rPr lang="en-US" sz="2000" i="1">
                            <a:solidFill>
                              <a:schemeClr val="tx1"/>
                            </a:solidFill>
                            <a:latin typeface="Cambria Math" panose="02040503050406030204" pitchFamily="18" charset="0"/>
                          </a:rPr>
                          <m:t>|</m:t>
                        </m:r>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𝑦</m:t>
                            </m:r>
                          </m:e>
                        </m:acc>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η</m:t>
                            </m:r>
                          </m:e>
                          <m:sub>
                            <m:r>
                              <a:rPr lang="en-US" sz="2000" i="1">
                                <a:solidFill>
                                  <a:schemeClr val="tx1"/>
                                </a:solidFill>
                                <a:latin typeface="Cambria Math" panose="02040503050406030204" pitchFamily="18" charset="0"/>
                              </a:rPr>
                              <m:t>𝑀𝐴𝑃</m:t>
                            </m:r>
                          </m:sub>
                        </m:sSub>
                      </m:e>
                    </m:d>
                  </m:oMath>
                </a14:m>
                <a:r>
                  <a:rPr lang="en-US" sz="2000" dirty="0"/>
                  <a:t> and find MAP estimate of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oMath>
                </a14:m>
                <a:r>
                  <a:rPr lang="en-US" sz="2000" dirty="0"/>
                  <a:t> </a:t>
                </a:r>
              </a:p>
            </p:txBody>
          </p:sp>
        </mc:Choice>
        <mc:Fallback xmlns="">
          <p:sp>
            <p:nvSpPr>
              <p:cNvPr id="3" name="Content Placeholder 2">
                <a:extLst>
                  <a:ext uri="{FF2B5EF4-FFF2-40B4-BE49-F238E27FC236}">
                    <a16:creationId xmlns:a16="http://schemas.microsoft.com/office/drawing/2014/main" id="{33C5F2D8-22A5-A74B-ADFA-60DCA014A6AD}"/>
                  </a:ext>
                </a:extLst>
              </p:cNvPr>
              <p:cNvSpPr>
                <a:spLocks noGrp="1" noRot="1" noChangeAspect="1" noMove="1" noResize="1" noEditPoints="1" noAdjustHandles="1" noChangeArrowheads="1" noChangeShapeType="1" noTextEdit="1"/>
              </p:cNvSpPr>
              <p:nvPr>
                <p:ph idx="1"/>
              </p:nvPr>
            </p:nvSpPr>
            <p:spPr>
              <a:xfrm>
                <a:off x="237995" y="1275454"/>
                <a:ext cx="8677405" cy="5325372"/>
              </a:xfrm>
              <a:blipFill>
                <a:blip r:embed="rId3"/>
                <a:stretch>
                  <a:fillRect l="-585" t="-475"/>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9E836E4-D3D0-5148-8038-4BEE883BB13C}"/>
              </a:ext>
            </a:extLst>
          </p:cNvPr>
          <p:cNvSpPr/>
          <p:nvPr/>
        </p:nvSpPr>
        <p:spPr>
          <a:xfrm>
            <a:off x="3612630" y="2293495"/>
            <a:ext cx="2278504" cy="479685"/>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CFDF76D7-57AA-1A49-A3ED-83222A0899E7}"/>
              </a:ext>
            </a:extLst>
          </p:cNvPr>
          <p:cNvSpPr/>
          <p:nvPr/>
        </p:nvSpPr>
        <p:spPr>
          <a:xfrm>
            <a:off x="2078520" y="5077392"/>
            <a:ext cx="3190139" cy="479685"/>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5389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29707051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2AF8-B99F-3E46-ABF5-9B477069EC5D}"/>
              </a:ext>
            </a:extLst>
          </p:cNvPr>
          <p:cNvSpPr>
            <a:spLocks noGrp="1"/>
          </p:cNvSpPr>
          <p:nvPr>
            <p:ph type="title"/>
          </p:nvPr>
        </p:nvSpPr>
        <p:spPr>
          <a:xfrm>
            <a:off x="457200" y="116500"/>
            <a:ext cx="8229600" cy="1143000"/>
          </a:xfrm>
        </p:spPr>
        <p:txBody>
          <a:bodyPr>
            <a:normAutofit/>
          </a:bodyPr>
          <a:lstStyle/>
          <a:p>
            <a:r>
              <a:rPr lang="en-US" sz="3400" dirty="0"/>
              <a:t>Three Strategies for estimating Naive Bayes Parameters &amp; Classifying New Sample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C5F2D8-22A5-A74B-ADFA-60DCA014A6AD}"/>
                  </a:ext>
                </a:extLst>
              </p:cNvPr>
              <p:cNvSpPr>
                <a:spLocks noGrp="1"/>
              </p:cNvSpPr>
              <p:nvPr>
                <p:ph idx="1"/>
              </p:nvPr>
            </p:nvSpPr>
            <p:spPr>
              <a:xfrm>
                <a:off x="237995" y="1275454"/>
                <a:ext cx="8677405" cy="5325372"/>
              </a:xfrm>
            </p:spPr>
            <p:txBody>
              <a:bodyPr>
                <a:noAutofit/>
              </a:bodyPr>
              <a:lstStyle/>
              <a:p>
                <a:r>
                  <a:rPr lang="en-US" sz="2000" dirty="0"/>
                  <a:t>Given training set D = {</a:t>
                </a:r>
                <a:r>
                  <a:rPr lang="en-US" sz="2000" dirty="0" err="1"/>
                  <a:t>x</a:t>
                </a:r>
                <a:r>
                  <a:rPr lang="en-US" sz="2000" baseline="-25000" dirty="0" err="1"/>
                  <a:t>ij</a:t>
                </a:r>
                <a:r>
                  <a:rPr lang="en-US" sz="2000" dirty="0"/>
                  <a:t>, </a:t>
                </a:r>
                <a:r>
                  <a:rPr lang="en-US" sz="2000" dirty="0" err="1"/>
                  <a:t>y</a:t>
                </a:r>
                <a:r>
                  <a:rPr lang="en-US" sz="2000" baseline="-25000" dirty="0" err="1"/>
                  <a:t>i</a:t>
                </a:r>
                <a:r>
                  <a:rPr lang="en-US" sz="2000" dirty="0"/>
                  <a:t>}</a:t>
                </a:r>
                <a:r>
                  <a:rPr lang="en-US" sz="2000" baseline="-25000" dirty="0" err="1"/>
                  <a:t>i</a:t>
                </a:r>
                <a:r>
                  <a:rPr lang="en-US" sz="2000" baseline="-25000" dirty="0"/>
                  <a:t>=1:N, j=1:D</a:t>
                </a:r>
                <a:r>
                  <a:rPr lang="en-US" sz="2000" dirty="0"/>
                  <a:t>, where </a:t>
                </a:r>
                <a:r>
                  <a:rPr lang="en-US" sz="2000" dirty="0" err="1"/>
                  <a:t>x</a:t>
                </a:r>
                <a:r>
                  <a:rPr lang="en-US" sz="2000" baseline="-25000" dirty="0" err="1"/>
                  <a:t>ij</a:t>
                </a:r>
                <a:r>
                  <a:rPr lang="en-US" sz="2000" dirty="0"/>
                  <a:t> is j-</a:t>
                </a:r>
                <a:r>
                  <a:rPr lang="en-US" sz="2000" dirty="0" err="1"/>
                  <a:t>th</a:t>
                </a:r>
                <a:r>
                  <a:rPr lang="en-US" sz="2000" dirty="0"/>
                  <a:t> feature of </a:t>
                </a:r>
                <a:r>
                  <a:rPr lang="en-US" sz="2000" dirty="0" err="1"/>
                  <a:t>i-th</a:t>
                </a:r>
                <a:r>
                  <a:rPr lang="en-US" sz="2000" dirty="0"/>
                  <a:t> data point (e.g., </a:t>
                </a:r>
                <a:r>
                  <a:rPr lang="en-US" sz="2000" dirty="0" err="1"/>
                  <a:t>i-th</a:t>
                </a:r>
                <a:r>
                  <a:rPr lang="en-US" sz="2000" dirty="0"/>
                  <a:t> photo) and </a:t>
                </a:r>
                <a:r>
                  <a:rPr lang="en-US" sz="2000" dirty="0" err="1"/>
                  <a:t>y</a:t>
                </a:r>
                <a:r>
                  <a:rPr lang="en-US" sz="2000" baseline="-25000" dirty="0" err="1"/>
                  <a:t>i</a:t>
                </a:r>
                <a:r>
                  <a:rPr lang="en-US" sz="2000" baseline="-25000" dirty="0"/>
                  <a:t> </a:t>
                </a:r>
                <a:r>
                  <a:rPr lang="en-US" sz="2000" dirty="0"/>
                  <a:t> is the target class label (e.g., chair) of </a:t>
                </a:r>
                <a:r>
                  <a:rPr lang="en-US" sz="2000" dirty="0" err="1"/>
                  <a:t>i-th</a:t>
                </a:r>
                <a:r>
                  <a:rPr lang="en-US" sz="2000" dirty="0"/>
                  <a:t> data point</a:t>
                </a:r>
              </a:p>
              <a:p>
                <a:r>
                  <a:rPr lang="en-US" sz="2000" dirty="0"/>
                  <a:t>Already specify generative model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i="1">
                            <a:latin typeface="Cambria Math" panose="02040503050406030204" pitchFamily="18" charset="0"/>
                          </a:rPr>
                          <m:t> </m:t>
                        </m:r>
                      </m:e>
                    </m:d>
                    <m:r>
                      <a:rPr lang="en-US" sz="2000" i="1">
                        <a:latin typeface="Cambria Math" panose="02040503050406030204" pitchFamily="18" charset="0"/>
                      </a:rPr>
                      <m:t> </m:t>
                    </m:r>
                    <m:r>
                      <m:rPr>
                        <m:nor/>
                      </m:rPr>
                      <a:rPr lang="en-US" sz="2000" dirty="0" smtClean="0"/>
                      <m:t>𝛉</m:t>
                    </m:r>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 </m:t>
                        </m:r>
                        <m:r>
                          <m:rPr>
                            <m:sty m:val="p"/>
                          </m:rPr>
                          <a:rPr lang="el-GR" sz="2000" i="1" dirty="0">
                            <a:latin typeface="Cambria Math" panose="02040503050406030204" pitchFamily="18" charset="0"/>
                            <a:ea typeface="Cambria Math" panose="02040503050406030204" pitchFamily="18" charset="0"/>
                          </a:rPr>
                          <m:t>λ</m:t>
                        </m:r>
                      </m:e>
                    </m:d>
                  </m:oMath>
                </a14:m>
                <a:r>
                  <a:rPr lang="en-US" sz="2000" dirty="0"/>
                  <a:t>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 </m:t>
                        </m:r>
                        <m:r>
                          <a:rPr lang="en-US" sz="2000" i="1">
                            <a:latin typeface="Cambria Math" panose="02040503050406030204" pitchFamily="18" charset="0"/>
                          </a:rPr>
                          <m:t>𝑦</m:t>
                        </m:r>
                        <m:r>
                          <a:rPr lang="en-US" sz="2000" i="1">
                            <a:latin typeface="Cambria Math" panose="02040503050406030204" pitchFamily="18" charset="0"/>
                          </a:rPr>
                          <m:t>,</m:t>
                        </m:r>
                        <m:r>
                          <m:rPr>
                            <m:sty m:val="p"/>
                          </m:rPr>
                          <a:rPr lang="el-GR" sz="2000" i="1" dirty="0">
                            <a:latin typeface="Cambria Math" panose="02040503050406030204" pitchFamily="18" charset="0"/>
                            <a:ea typeface="Cambria Math" panose="02040503050406030204" pitchFamily="18" charset="0"/>
                          </a:rPr>
                          <m:t>η</m:t>
                        </m:r>
                      </m:e>
                    </m:d>
                  </m:oMath>
                </a14:m>
                <a:endParaRPr lang="en-US" sz="2000" dirty="0"/>
              </a:p>
              <a:p>
                <a:r>
                  <a:rPr lang="en-US" sz="2000" dirty="0"/>
                  <a:t>Recall posterior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m:t>
                        </m:r>
                      </m:e>
                    </m:d>
                    <m:r>
                      <a:rPr lang="en-US" sz="2000" i="1">
                        <a:latin typeface="Cambria Math" panose="02040503050406030204" pitchFamily="18" charset="0"/>
                      </a:rPr>
                      <m:t> </m:t>
                    </m:r>
                    <m:r>
                      <a:rPr lang="en-US" sz="2000" i="1">
                        <a:latin typeface="Cambria Math" panose="02040503050406030204" pitchFamily="18" charset="0"/>
                      </a:rPr>
                      <m:t>𝑥</m:t>
                    </m:r>
                    <m:r>
                      <a:rPr lang="en-US" sz="2000" b="0" i="1" smtClean="0">
                        <a:latin typeface="Cambria Math" panose="02040503050406030204" pitchFamily="18" charset="0"/>
                      </a:rPr>
                      <m:t>,</m:t>
                    </m:r>
                    <m:r>
                      <m:rPr>
                        <m:nor/>
                      </m:rPr>
                      <a:rPr lang="en-US" sz="2000" dirty="0"/>
                      <m:t>𝛉</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 </m:t>
                        </m:r>
                        <m:r>
                          <m:rPr>
                            <m:sty m:val="p"/>
                          </m:rPr>
                          <a:rPr lang="el-GR" sz="2000" i="1" dirty="0">
                            <a:latin typeface="Cambria Math" panose="02040503050406030204" pitchFamily="18" charset="0"/>
                            <a:ea typeface="Cambria Math" panose="02040503050406030204" pitchFamily="18" charset="0"/>
                          </a:rPr>
                          <m:t>λ</m:t>
                        </m:r>
                      </m:e>
                    </m:d>
                    <m:r>
                      <m:rPr>
                        <m:nor/>
                      </m:rPr>
                      <a:rPr lang="en-US" sz="2000" dirty="0"/>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 </m:t>
                        </m:r>
                        <m:r>
                          <a:rPr lang="en-US" sz="2000" i="1">
                            <a:latin typeface="Cambria Math" panose="02040503050406030204" pitchFamily="18" charset="0"/>
                          </a:rPr>
                          <m:t>𝑦</m:t>
                        </m:r>
                        <m:r>
                          <a:rPr lang="en-US" sz="2000" i="1">
                            <a:latin typeface="Cambria Math" panose="02040503050406030204" pitchFamily="18" charset="0"/>
                          </a:rPr>
                          <m:t>,</m:t>
                        </m:r>
                        <m:r>
                          <m:rPr>
                            <m:sty m:val="p"/>
                          </m:rPr>
                          <a:rPr lang="el-GR" sz="2000" i="1" dirty="0">
                            <a:latin typeface="Cambria Math" panose="02040503050406030204" pitchFamily="18" charset="0"/>
                            <a:ea typeface="Cambria Math" panose="02040503050406030204" pitchFamily="18" charset="0"/>
                          </a:rPr>
                          <m:t>η</m:t>
                        </m:r>
                      </m:e>
                    </m:d>
                  </m:oMath>
                </a14:m>
                <a:endParaRPr lang="en-US" sz="2000" dirty="0"/>
              </a:p>
              <a:p>
                <a:r>
                  <a:rPr lang="en-US" sz="2000" dirty="0"/>
                  <a:t>Strategy 1 (</a:t>
                </a:r>
                <a:r>
                  <a:rPr lang="en-US" sz="2000" dirty="0">
                    <a:solidFill>
                      <a:srgbClr val="0000FF"/>
                    </a:solidFill>
                  </a:rPr>
                  <a:t>Maximum likelihood</a:t>
                </a:r>
                <a:r>
                  <a:rPr lang="en-US" sz="2000" dirty="0"/>
                  <a:t>)</a:t>
                </a:r>
              </a:p>
              <a:p>
                <a:pPr lvl="1"/>
                <a:r>
                  <a:rPr lang="en-US" sz="2000" dirty="0"/>
                  <a:t>Step 1: Estimate </a:t>
                </a:r>
                <a:r>
                  <a:rPr lang="en-US" sz="2000" dirty="0">
                    <a:solidFill>
                      <a:srgbClr val="FF0000"/>
                    </a:solidFill>
                  </a:rPr>
                  <a:t>𝛉</a:t>
                </a:r>
                <a:r>
                  <a:rPr lang="en-US" sz="2000" baseline="-25000" dirty="0">
                    <a:solidFill>
                      <a:srgbClr val="FF0000"/>
                    </a:solidFill>
                  </a:rPr>
                  <a:t>ML</a:t>
                </a:r>
                <a:r>
                  <a:rPr lang="en-US" sz="2000" dirty="0"/>
                  <a:t> = argmax</a:t>
                </a:r>
                <a:r>
                  <a:rPr lang="en-US" sz="2000" baseline="-25000" dirty="0"/>
                  <a:t>𝛉</a:t>
                </a:r>
                <a:r>
                  <a:rPr lang="en-US" sz="2000" dirty="0"/>
                  <a:t> p( D | 𝛉)</a:t>
                </a:r>
              </a:p>
              <a:p>
                <a:pPr lvl="1"/>
                <a:r>
                  <a:rPr lang="en-US" sz="2000" dirty="0"/>
                  <a:t>Step 2: To predict label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oMath>
                </a14:m>
                <a:r>
                  <a:rPr lang="en-US" sz="2000" dirty="0"/>
                  <a:t> of test data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oMath>
                </a14:m>
                <a:r>
                  <a:rPr lang="en-US" sz="2000" dirty="0"/>
                  <a:t>, plug in </a:t>
                </a:r>
                <a:r>
                  <a:rPr lang="en-US" sz="2000" dirty="0">
                    <a:solidFill>
                      <a:srgbClr val="FF0000"/>
                    </a:solidFill>
                  </a:rPr>
                  <a:t>𝛉</a:t>
                </a:r>
                <a:r>
                  <a:rPr lang="en-US" sz="2000" baseline="-25000" dirty="0">
                    <a:solidFill>
                      <a:srgbClr val="FF0000"/>
                    </a:solidFill>
                  </a:rPr>
                  <a:t>ML</a:t>
                </a:r>
                <a:r>
                  <a:rPr lang="en-US" sz="2000" dirty="0"/>
                  <a:t> into posterior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e>
                    </m:d>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 </m:t>
                        </m:r>
                        <m:r>
                          <a:rPr lang="en-US" sz="2000" i="1" dirty="0">
                            <a:latin typeface="Cambria Math" panose="02040503050406030204" pitchFamily="18" charset="0"/>
                          </a:rPr>
                          <m:t>𝑥</m:t>
                        </m:r>
                      </m:e>
                    </m:acc>
                    <m:r>
                      <a:rPr lang="en-US" sz="2000" i="1">
                        <a:latin typeface="Cambria Math" panose="02040503050406030204" pitchFamily="18" charset="0"/>
                      </a:rPr>
                      <m:t>,</m:t>
                    </m:r>
                    <m:r>
                      <m:rPr>
                        <m:nor/>
                      </m:rPr>
                      <a:rPr lang="en-US" sz="2000" dirty="0"/>
                      <m:t>𝛉</m:t>
                    </m:r>
                    <m:r>
                      <a:rPr lang="en-US" sz="2000" i="1">
                        <a:latin typeface="Cambria Math" panose="02040503050406030204" pitchFamily="18" charset="0"/>
                      </a:rPr>
                      <m:t>)∝</m:t>
                    </m:r>
                  </m:oMath>
                </a14:m>
                <a:r>
                  <a:rPr lang="en-US" sz="2000" dirty="0"/>
                  <a:t>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r>
                          <a:rPr lang="en-US" sz="2000" i="1">
                            <a:latin typeface="Cambria Math" panose="02040503050406030204" pitchFamily="18" charset="0"/>
                          </a:rPr>
                          <m:t>| </m:t>
                        </m:r>
                        <m:sSub>
                          <m:sSubPr>
                            <m:ctrlPr>
                              <a:rPr lang="en-US" sz="2000" i="1">
                                <a:solidFill>
                                  <a:srgbClr val="FF0000"/>
                                </a:solidFill>
                                <a:latin typeface="Cambria Math" panose="02040503050406030204" pitchFamily="18" charset="0"/>
                              </a:rPr>
                            </m:ctrlPr>
                          </m:sSubPr>
                          <m:e>
                            <m:r>
                              <m:rPr>
                                <m:sty m:val="p"/>
                              </m:rPr>
                              <a:rPr lang="el-GR" sz="2000" i="1" dirty="0">
                                <a:solidFill>
                                  <a:srgbClr val="FF0000"/>
                                </a:solidFill>
                                <a:latin typeface="Cambria Math" panose="02040503050406030204" pitchFamily="18" charset="0"/>
                                <a:ea typeface="Cambria Math" panose="02040503050406030204" pitchFamily="18" charset="0"/>
                              </a:rPr>
                              <m:t>λ</m:t>
                            </m:r>
                          </m:e>
                          <m:sub>
                            <m:r>
                              <a:rPr lang="en-US" sz="2000" i="1">
                                <a:solidFill>
                                  <a:srgbClr val="FF0000"/>
                                </a:solidFill>
                                <a:latin typeface="Cambria Math" panose="02040503050406030204" pitchFamily="18" charset="0"/>
                              </a:rPr>
                              <m:t>𝑀𝐿</m:t>
                            </m:r>
                          </m:sub>
                        </m:sSub>
                      </m:e>
                    </m:d>
                    <m:r>
                      <m:rPr>
                        <m:nor/>
                      </m:rPr>
                      <a:rPr lang="en-US" sz="2000" dirty="0"/>
                      <m:t> </m:t>
                    </m:r>
                    <m:r>
                      <a:rPr lang="en-US" sz="200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r>
                          <a:rPr lang="en-US" sz="2000" i="1" dirty="0">
                            <a:latin typeface="Cambria Math" panose="02040503050406030204" pitchFamily="18" charset="0"/>
                          </a:rPr>
                          <m:t> </m:t>
                        </m:r>
                        <m:r>
                          <a:rPr lang="en-US" sz="2000" i="1">
                            <a:latin typeface="Cambria Math" panose="02040503050406030204" pitchFamily="18" charset="0"/>
                          </a:rPr>
                          <m:t>| </m:t>
                        </m:r>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m:rPr>
                                <m:sty m:val="p"/>
                              </m:rPr>
                              <a:rPr lang="el-GR" sz="2000" i="1" dirty="0">
                                <a:solidFill>
                                  <a:srgbClr val="FF0000"/>
                                </a:solidFill>
                                <a:latin typeface="Cambria Math" panose="02040503050406030204" pitchFamily="18" charset="0"/>
                                <a:ea typeface="Cambria Math" panose="02040503050406030204" pitchFamily="18" charset="0"/>
                              </a:rPr>
                              <m:t>η</m:t>
                            </m:r>
                          </m:e>
                          <m:sub>
                            <m:r>
                              <a:rPr lang="en-US" sz="2000" i="1">
                                <a:solidFill>
                                  <a:srgbClr val="FF0000"/>
                                </a:solidFill>
                                <a:latin typeface="Cambria Math" panose="02040503050406030204" pitchFamily="18" charset="0"/>
                              </a:rPr>
                              <m:t>𝑀𝐿</m:t>
                            </m:r>
                          </m:sub>
                        </m:sSub>
                      </m:e>
                    </m:d>
                  </m:oMath>
                </a14:m>
                <a:r>
                  <a:rPr lang="en-US" sz="2000" dirty="0"/>
                  <a:t> and find MAP estimate of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oMath>
                </a14:m>
                <a:r>
                  <a:rPr lang="en-US" sz="2000" dirty="0"/>
                  <a:t> </a:t>
                </a:r>
              </a:p>
              <a:p>
                <a:r>
                  <a:rPr lang="en-US" sz="2000" dirty="0"/>
                  <a:t>Strategy 2 (</a:t>
                </a:r>
                <a:r>
                  <a:rPr lang="en-US" sz="2000" dirty="0">
                    <a:solidFill>
                      <a:srgbClr val="0000FF"/>
                    </a:solidFill>
                  </a:rPr>
                  <a:t>Maximum-A-Posteriori</a:t>
                </a:r>
                <a:r>
                  <a:rPr lang="en-US" sz="2000" dirty="0"/>
                  <a:t>)</a:t>
                </a:r>
              </a:p>
              <a:p>
                <a:pPr lvl="1"/>
                <a:r>
                  <a:rPr lang="en-US" sz="2000" dirty="0"/>
                  <a:t>Step 1: Estimate </a:t>
                </a:r>
                <a:r>
                  <a:rPr lang="en-US" sz="2000" dirty="0">
                    <a:solidFill>
                      <a:srgbClr val="FF0000"/>
                    </a:solidFill>
                  </a:rPr>
                  <a:t>𝛉</a:t>
                </a:r>
                <a:r>
                  <a:rPr lang="en-US" sz="2000" baseline="-25000" dirty="0">
                    <a:solidFill>
                      <a:srgbClr val="FF0000"/>
                    </a:solidFill>
                  </a:rPr>
                  <a:t>MAP</a:t>
                </a:r>
                <a:r>
                  <a:rPr lang="en-US" sz="2000" dirty="0">
                    <a:solidFill>
                      <a:srgbClr val="FF0000"/>
                    </a:solidFill>
                  </a:rPr>
                  <a:t> </a:t>
                </a:r>
                <a:r>
                  <a:rPr lang="en-US" sz="2000" dirty="0"/>
                  <a:t>= argmax</a:t>
                </a:r>
                <a:r>
                  <a:rPr lang="en-US" sz="2000" baseline="-25000" dirty="0"/>
                  <a:t>𝛉</a:t>
                </a:r>
                <a:r>
                  <a:rPr lang="en-US" sz="2000" dirty="0"/>
                  <a:t> p( 𝛉 | D)</a:t>
                </a:r>
              </a:p>
              <a:p>
                <a:pPr lvl="1"/>
                <a:r>
                  <a:rPr lang="en-US" sz="2000" dirty="0"/>
                  <a:t>Step 2: To predict label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oMath>
                </a14:m>
                <a:r>
                  <a:rPr lang="en-US" sz="2000" dirty="0"/>
                  <a:t> of test data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oMath>
                </a14:m>
                <a:r>
                  <a:rPr lang="en-US" sz="2000" dirty="0"/>
                  <a:t>, plug in </a:t>
                </a:r>
                <a:r>
                  <a:rPr lang="en-US" sz="2000" dirty="0">
                    <a:solidFill>
                      <a:srgbClr val="FF0000"/>
                    </a:solidFill>
                  </a:rPr>
                  <a:t>𝛉</a:t>
                </a:r>
                <a:r>
                  <a:rPr lang="en-US" sz="2000" baseline="-25000" dirty="0">
                    <a:solidFill>
                      <a:srgbClr val="FF0000"/>
                    </a:solidFill>
                  </a:rPr>
                  <a:t>MAP</a:t>
                </a:r>
                <a:r>
                  <a:rPr lang="en-US" sz="2000" dirty="0">
                    <a:solidFill>
                      <a:srgbClr val="FF0000"/>
                    </a:solidFill>
                  </a:rPr>
                  <a:t> </a:t>
                </a:r>
                <a:r>
                  <a:rPr lang="en-US" sz="2000" dirty="0"/>
                  <a:t>into posterior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e>
                    </m:d>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r>
                      <a:rPr lang="en-US" sz="2000" i="1">
                        <a:latin typeface="Cambria Math" panose="02040503050406030204" pitchFamily="18" charset="0"/>
                      </a:rPr>
                      <m:t>,</m:t>
                    </m:r>
                    <m:r>
                      <m:rPr>
                        <m:nor/>
                      </m:rPr>
                      <a:rPr lang="en-US" sz="2000" dirty="0"/>
                      <m:t>𝛉</m:t>
                    </m:r>
                    <m:r>
                      <a:rPr lang="en-US" sz="2000" i="1">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r>
                          <a:rPr lang="en-US" sz="2000" i="1">
                            <a:latin typeface="Cambria Math" panose="02040503050406030204" pitchFamily="18" charset="0"/>
                          </a:rPr>
                          <m:t>| </m:t>
                        </m:r>
                        <m:sSub>
                          <m:sSubPr>
                            <m:ctrlPr>
                              <a:rPr lang="en-US" sz="2000" i="1">
                                <a:solidFill>
                                  <a:srgbClr val="FF0000"/>
                                </a:solidFill>
                                <a:latin typeface="Cambria Math" panose="02040503050406030204" pitchFamily="18" charset="0"/>
                              </a:rPr>
                            </m:ctrlPr>
                          </m:sSubPr>
                          <m:e>
                            <m:r>
                              <m:rPr>
                                <m:sty m:val="p"/>
                              </m:rPr>
                              <a:rPr lang="el-GR" sz="2000" i="1" dirty="0">
                                <a:solidFill>
                                  <a:srgbClr val="FF0000"/>
                                </a:solidFill>
                                <a:latin typeface="Cambria Math" panose="02040503050406030204" pitchFamily="18" charset="0"/>
                                <a:ea typeface="Cambria Math" panose="02040503050406030204" pitchFamily="18" charset="0"/>
                              </a:rPr>
                              <m:t>λ</m:t>
                            </m:r>
                          </m:e>
                          <m:sub>
                            <m:r>
                              <a:rPr lang="en-US" sz="2000" i="1">
                                <a:solidFill>
                                  <a:srgbClr val="FF0000"/>
                                </a:solidFill>
                                <a:latin typeface="Cambria Math" panose="02040503050406030204" pitchFamily="18" charset="0"/>
                              </a:rPr>
                              <m:t>𝑀𝐴𝑃</m:t>
                            </m:r>
                          </m:sub>
                        </m:sSub>
                      </m:e>
                    </m:d>
                    <m:r>
                      <m:rPr>
                        <m:nor/>
                      </m:rPr>
                      <a:rPr lang="en-US" sz="2000" dirty="0"/>
                      <m:t> </m:t>
                    </m:r>
                    <m:r>
                      <a:rPr lang="en-US" sz="200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r>
                          <a:rPr lang="en-US" sz="2000" i="1" dirty="0">
                            <a:latin typeface="Cambria Math" panose="02040503050406030204" pitchFamily="18" charset="0"/>
                          </a:rPr>
                          <m:t> </m:t>
                        </m:r>
                        <m:r>
                          <a:rPr lang="en-US" sz="2000" i="1">
                            <a:latin typeface="Cambria Math" panose="02040503050406030204" pitchFamily="18" charset="0"/>
                          </a:rPr>
                          <m:t>|</m:t>
                        </m:r>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 </m:t>
                            </m:r>
                            <m:r>
                              <a:rPr lang="en-US" sz="2000" i="1" dirty="0">
                                <a:latin typeface="Cambria Math" panose="02040503050406030204" pitchFamily="18" charset="0"/>
                              </a:rPr>
                              <m:t>𝑦</m:t>
                            </m:r>
                          </m:e>
                        </m:acc>
                        <m:r>
                          <a:rPr lang="en-US" sz="2000" i="1">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m:rPr>
                                <m:sty m:val="p"/>
                              </m:rPr>
                              <a:rPr lang="el-GR" sz="2000" i="1" dirty="0">
                                <a:solidFill>
                                  <a:srgbClr val="FF0000"/>
                                </a:solidFill>
                                <a:latin typeface="Cambria Math" panose="02040503050406030204" pitchFamily="18" charset="0"/>
                                <a:ea typeface="Cambria Math" panose="02040503050406030204" pitchFamily="18" charset="0"/>
                              </a:rPr>
                              <m:t>η</m:t>
                            </m:r>
                          </m:e>
                          <m:sub>
                            <m:r>
                              <a:rPr lang="en-US" sz="2000" i="1">
                                <a:solidFill>
                                  <a:srgbClr val="FF0000"/>
                                </a:solidFill>
                                <a:latin typeface="Cambria Math" panose="02040503050406030204" pitchFamily="18" charset="0"/>
                              </a:rPr>
                              <m:t>𝑀𝐴𝑃</m:t>
                            </m:r>
                          </m:sub>
                        </m:sSub>
                      </m:e>
                    </m:d>
                  </m:oMath>
                </a14:m>
                <a:r>
                  <a:rPr lang="en-US" sz="2000" dirty="0"/>
                  <a:t> and find MAP estimate of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oMath>
                </a14:m>
                <a:r>
                  <a:rPr lang="en-US" sz="2000" dirty="0"/>
                  <a:t> </a:t>
                </a:r>
              </a:p>
            </p:txBody>
          </p:sp>
        </mc:Choice>
        <mc:Fallback xmlns="">
          <p:sp>
            <p:nvSpPr>
              <p:cNvPr id="3" name="Content Placeholder 2">
                <a:extLst>
                  <a:ext uri="{FF2B5EF4-FFF2-40B4-BE49-F238E27FC236}">
                    <a16:creationId xmlns:a16="http://schemas.microsoft.com/office/drawing/2014/main" id="{33C5F2D8-22A5-A74B-ADFA-60DCA014A6AD}"/>
                  </a:ext>
                </a:extLst>
              </p:cNvPr>
              <p:cNvSpPr>
                <a:spLocks noGrp="1" noRot="1" noChangeAspect="1" noMove="1" noResize="1" noEditPoints="1" noAdjustHandles="1" noChangeArrowheads="1" noChangeShapeType="1" noTextEdit="1"/>
              </p:cNvSpPr>
              <p:nvPr>
                <p:ph idx="1"/>
              </p:nvPr>
            </p:nvSpPr>
            <p:spPr>
              <a:xfrm>
                <a:off x="237995" y="1275454"/>
                <a:ext cx="8677405" cy="5325372"/>
              </a:xfrm>
              <a:blipFill>
                <a:blip r:embed="rId3"/>
                <a:stretch>
                  <a:fillRect l="-585" t="-475"/>
                </a:stretch>
              </a:blipFill>
            </p:spPr>
            <p:txBody>
              <a:bodyPr/>
              <a:lstStyle/>
              <a:p>
                <a:r>
                  <a:rPr lang="en-US">
                    <a:noFill/>
                  </a:rPr>
                  <a:t> </a:t>
                </a:r>
              </a:p>
            </p:txBody>
          </p:sp>
        </mc:Fallback>
      </mc:AlternateContent>
    </p:spTree>
    <p:extLst>
      <p:ext uri="{BB962C8B-B14F-4D97-AF65-F5344CB8AC3E}">
        <p14:creationId xmlns:p14="http://schemas.microsoft.com/office/powerpoint/2010/main" val="33405056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2AF8-B99F-3E46-ABF5-9B477069EC5D}"/>
              </a:ext>
            </a:extLst>
          </p:cNvPr>
          <p:cNvSpPr>
            <a:spLocks noGrp="1"/>
          </p:cNvSpPr>
          <p:nvPr>
            <p:ph type="title"/>
          </p:nvPr>
        </p:nvSpPr>
        <p:spPr>
          <a:xfrm>
            <a:off x="457200" y="116500"/>
            <a:ext cx="8229600" cy="1143000"/>
          </a:xfrm>
        </p:spPr>
        <p:txBody>
          <a:bodyPr>
            <a:normAutofit/>
          </a:bodyPr>
          <a:lstStyle/>
          <a:p>
            <a:r>
              <a:rPr lang="en-US" sz="3400" dirty="0"/>
              <a:t>Three Strategies for estimating Naive Bayes Parameters &amp; Classifying New Sample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C5F2D8-22A5-A74B-ADFA-60DCA014A6AD}"/>
                  </a:ext>
                </a:extLst>
              </p:cNvPr>
              <p:cNvSpPr>
                <a:spLocks noGrp="1"/>
              </p:cNvSpPr>
              <p:nvPr>
                <p:ph idx="1"/>
              </p:nvPr>
            </p:nvSpPr>
            <p:spPr>
              <a:xfrm>
                <a:off x="237995" y="1275454"/>
                <a:ext cx="8677405" cy="5325372"/>
              </a:xfrm>
            </p:spPr>
            <p:txBody>
              <a:bodyPr>
                <a:noAutofit/>
              </a:bodyPr>
              <a:lstStyle/>
              <a:p>
                <a:r>
                  <a:rPr lang="en-US" sz="2000" dirty="0"/>
                  <a:t>Given training set D = {</a:t>
                </a:r>
                <a:r>
                  <a:rPr lang="en-US" sz="2000" dirty="0" err="1"/>
                  <a:t>x</a:t>
                </a:r>
                <a:r>
                  <a:rPr lang="en-US" sz="2000" baseline="-25000" dirty="0" err="1"/>
                  <a:t>ij</a:t>
                </a:r>
                <a:r>
                  <a:rPr lang="en-US" sz="2000" dirty="0"/>
                  <a:t>, </a:t>
                </a:r>
                <a:r>
                  <a:rPr lang="en-US" sz="2000" dirty="0" err="1"/>
                  <a:t>y</a:t>
                </a:r>
                <a:r>
                  <a:rPr lang="en-US" sz="2000" baseline="-25000" dirty="0" err="1"/>
                  <a:t>i</a:t>
                </a:r>
                <a:r>
                  <a:rPr lang="en-US" sz="2000" dirty="0"/>
                  <a:t>}</a:t>
                </a:r>
                <a:r>
                  <a:rPr lang="en-US" sz="2000" baseline="-25000" dirty="0" err="1"/>
                  <a:t>i</a:t>
                </a:r>
                <a:r>
                  <a:rPr lang="en-US" sz="2000" baseline="-25000" dirty="0"/>
                  <a:t>=1:N, j=1:D</a:t>
                </a:r>
                <a:r>
                  <a:rPr lang="en-US" sz="2000" dirty="0"/>
                  <a:t>, where </a:t>
                </a:r>
                <a:r>
                  <a:rPr lang="en-US" sz="2000" dirty="0" err="1"/>
                  <a:t>x</a:t>
                </a:r>
                <a:r>
                  <a:rPr lang="en-US" sz="2000" baseline="-25000" dirty="0" err="1"/>
                  <a:t>ij</a:t>
                </a:r>
                <a:r>
                  <a:rPr lang="en-US" sz="2000" dirty="0"/>
                  <a:t> is j-</a:t>
                </a:r>
                <a:r>
                  <a:rPr lang="en-US" sz="2000" dirty="0" err="1"/>
                  <a:t>th</a:t>
                </a:r>
                <a:r>
                  <a:rPr lang="en-US" sz="2000" dirty="0"/>
                  <a:t> feature of </a:t>
                </a:r>
                <a:r>
                  <a:rPr lang="en-US" sz="2000" dirty="0" err="1"/>
                  <a:t>i-th</a:t>
                </a:r>
                <a:r>
                  <a:rPr lang="en-US" sz="2000" dirty="0"/>
                  <a:t> data point (e.g., </a:t>
                </a:r>
                <a:r>
                  <a:rPr lang="en-US" sz="2000" dirty="0" err="1"/>
                  <a:t>i-th</a:t>
                </a:r>
                <a:r>
                  <a:rPr lang="en-US" sz="2000" dirty="0"/>
                  <a:t> photo) and </a:t>
                </a:r>
                <a:r>
                  <a:rPr lang="en-US" sz="2000" dirty="0" err="1"/>
                  <a:t>y</a:t>
                </a:r>
                <a:r>
                  <a:rPr lang="en-US" sz="2000" baseline="-25000" dirty="0" err="1"/>
                  <a:t>i</a:t>
                </a:r>
                <a:r>
                  <a:rPr lang="en-US" sz="2000" baseline="-25000" dirty="0"/>
                  <a:t> </a:t>
                </a:r>
                <a:r>
                  <a:rPr lang="en-US" sz="2000" dirty="0"/>
                  <a:t> is the target class label (e.g., chair) of </a:t>
                </a:r>
                <a:r>
                  <a:rPr lang="en-US" sz="2000" dirty="0" err="1"/>
                  <a:t>i-th</a:t>
                </a:r>
                <a:r>
                  <a:rPr lang="en-US" sz="2000" dirty="0"/>
                  <a:t> data point</a:t>
                </a:r>
              </a:p>
              <a:p>
                <a:r>
                  <a:rPr lang="en-US" sz="2000" dirty="0"/>
                  <a:t>Already specify generative model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i="1">
                            <a:latin typeface="Cambria Math" panose="02040503050406030204" pitchFamily="18" charset="0"/>
                          </a:rPr>
                          <m:t> </m:t>
                        </m:r>
                      </m:e>
                    </m:d>
                    <m:r>
                      <a:rPr lang="en-US" sz="2000" i="1">
                        <a:latin typeface="Cambria Math" panose="02040503050406030204" pitchFamily="18" charset="0"/>
                      </a:rPr>
                      <m:t> </m:t>
                    </m:r>
                    <m:r>
                      <m:rPr>
                        <m:nor/>
                      </m:rPr>
                      <a:rPr lang="en-US" sz="2000" dirty="0" smtClean="0"/>
                      <m:t>𝛉</m:t>
                    </m:r>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 </m:t>
                        </m:r>
                        <m:r>
                          <m:rPr>
                            <m:sty m:val="p"/>
                          </m:rPr>
                          <a:rPr lang="el-GR" sz="2000" i="1" dirty="0">
                            <a:latin typeface="Cambria Math" panose="02040503050406030204" pitchFamily="18" charset="0"/>
                            <a:ea typeface="Cambria Math" panose="02040503050406030204" pitchFamily="18" charset="0"/>
                          </a:rPr>
                          <m:t>λ</m:t>
                        </m:r>
                      </m:e>
                    </m:d>
                  </m:oMath>
                </a14:m>
                <a:r>
                  <a:rPr lang="en-US" sz="2000" dirty="0"/>
                  <a:t>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 </m:t>
                        </m:r>
                        <m:r>
                          <a:rPr lang="en-US" sz="2000" i="1">
                            <a:latin typeface="Cambria Math" panose="02040503050406030204" pitchFamily="18" charset="0"/>
                          </a:rPr>
                          <m:t>𝑦</m:t>
                        </m:r>
                        <m:r>
                          <a:rPr lang="en-US" sz="2000" i="1">
                            <a:latin typeface="Cambria Math" panose="02040503050406030204" pitchFamily="18" charset="0"/>
                          </a:rPr>
                          <m:t>,</m:t>
                        </m:r>
                        <m:r>
                          <m:rPr>
                            <m:sty m:val="p"/>
                          </m:rPr>
                          <a:rPr lang="el-GR" sz="2000" i="1" dirty="0">
                            <a:latin typeface="Cambria Math" panose="02040503050406030204" pitchFamily="18" charset="0"/>
                            <a:ea typeface="Cambria Math" panose="02040503050406030204" pitchFamily="18" charset="0"/>
                          </a:rPr>
                          <m:t>η</m:t>
                        </m:r>
                      </m:e>
                    </m:d>
                  </m:oMath>
                </a14:m>
                <a:endParaRPr lang="en-US" sz="2000" dirty="0"/>
              </a:p>
              <a:p>
                <a:r>
                  <a:rPr lang="en-US" sz="2000" dirty="0"/>
                  <a:t>Recall posterior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m:t>
                        </m:r>
                      </m:e>
                    </m:d>
                    <m:r>
                      <a:rPr lang="en-US" sz="2000" i="1">
                        <a:latin typeface="Cambria Math" panose="02040503050406030204" pitchFamily="18" charset="0"/>
                      </a:rPr>
                      <m:t> </m:t>
                    </m:r>
                    <m:r>
                      <a:rPr lang="en-US" sz="2000" i="1">
                        <a:latin typeface="Cambria Math" panose="02040503050406030204" pitchFamily="18" charset="0"/>
                      </a:rPr>
                      <m:t>𝑥</m:t>
                    </m:r>
                    <m:r>
                      <a:rPr lang="en-US" sz="2000" b="0" i="1" smtClean="0">
                        <a:latin typeface="Cambria Math" panose="02040503050406030204" pitchFamily="18" charset="0"/>
                      </a:rPr>
                      <m:t>,</m:t>
                    </m:r>
                    <m:r>
                      <m:rPr>
                        <m:nor/>
                      </m:rPr>
                      <a:rPr lang="en-US" sz="2000" dirty="0"/>
                      <m:t>𝛉</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 </m:t>
                        </m:r>
                        <m:r>
                          <m:rPr>
                            <m:sty m:val="p"/>
                          </m:rPr>
                          <a:rPr lang="el-GR" sz="2000" i="1" dirty="0">
                            <a:latin typeface="Cambria Math" panose="02040503050406030204" pitchFamily="18" charset="0"/>
                            <a:ea typeface="Cambria Math" panose="02040503050406030204" pitchFamily="18" charset="0"/>
                          </a:rPr>
                          <m:t>λ</m:t>
                        </m:r>
                      </m:e>
                    </m:d>
                    <m:r>
                      <m:rPr>
                        <m:nor/>
                      </m:rPr>
                      <a:rPr lang="en-US" sz="2000" dirty="0"/>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 </m:t>
                        </m:r>
                        <m:r>
                          <a:rPr lang="en-US" sz="2000" i="1">
                            <a:latin typeface="Cambria Math" panose="02040503050406030204" pitchFamily="18" charset="0"/>
                          </a:rPr>
                          <m:t>𝑦</m:t>
                        </m:r>
                        <m:r>
                          <a:rPr lang="en-US" sz="2000" i="1">
                            <a:latin typeface="Cambria Math" panose="02040503050406030204" pitchFamily="18" charset="0"/>
                          </a:rPr>
                          <m:t>,</m:t>
                        </m:r>
                        <m:r>
                          <m:rPr>
                            <m:sty m:val="p"/>
                          </m:rPr>
                          <a:rPr lang="el-GR" sz="2000" i="1" dirty="0">
                            <a:latin typeface="Cambria Math" panose="02040503050406030204" pitchFamily="18" charset="0"/>
                            <a:ea typeface="Cambria Math" panose="02040503050406030204" pitchFamily="18" charset="0"/>
                          </a:rPr>
                          <m:t>η</m:t>
                        </m:r>
                      </m:e>
                    </m:d>
                  </m:oMath>
                </a14:m>
                <a:endParaRPr lang="en-US" sz="2000" dirty="0"/>
              </a:p>
              <a:p>
                <a:r>
                  <a:rPr lang="en-US" sz="2000" dirty="0"/>
                  <a:t>Strategy 1 (</a:t>
                </a:r>
                <a:r>
                  <a:rPr lang="en-US" sz="2000" dirty="0">
                    <a:solidFill>
                      <a:srgbClr val="0000FF"/>
                    </a:solidFill>
                  </a:rPr>
                  <a:t>Maximum likelihood</a:t>
                </a:r>
                <a:r>
                  <a:rPr lang="en-US" sz="2000" dirty="0"/>
                  <a:t>)</a:t>
                </a:r>
              </a:p>
              <a:p>
                <a:pPr lvl="1"/>
                <a:r>
                  <a:rPr lang="en-US" sz="2000" dirty="0"/>
                  <a:t>Step 1: Estimate </a:t>
                </a:r>
                <a:r>
                  <a:rPr lang="en-US" sz="2000" dirty="0">
                    <a:solidFill>
                      <a:srgbClr val="FF0000"/>
                    </a:solidFill>
                  </a:rPr>
                  <a:t>𝛉</a:t>
                </a:r>
                <a:r>
                  <a:rPr lang="en-US" sz="2000" baseline="-25000" dirty="0">
                    <a:solidFill>
                      <a:srgbClr val="FF0000"/>
                    </a:solidFill>
                  </a:rPr>
                  <a:t>ML</a:t>
                </a:r>
                <a:r>
                  <a:rPr lang="en-US" sz="2000" dirty="0"/>
                  <a:t> = argmax</a:t>
                </a:r>
                <a:r>
                  <a:rPr lang="en-US" sz="2000" baseline="-25000" dirty="0"/>
                  <a:t>𝛉</a:t>
                </a:r>
                <a:r>
                  <a:rPr lang="en-US" sz="2000" dirty="0"/>
                  <a:t> p( D | 𝛉)</a:t>
                </a:r>
              </a:p>
              <a:p>
                <a:pPr lvl="1"/>
                <a:r>
                  <a:rPr lang="en-US" sz="2000" dirty="0"/>
                  <a:t>Step 2: To predict label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oMath>
                </a14:m>
                <a:r>
                  <a:rPr lang="en-US" sz="2000" dirty="0"/>
                  <a:t> of test data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oMath>
                </a14:m>
                <a:r>
                  <a:rPr lang="en-US" sz="2000" dirty="0"/>
                  <a:t>, plug in </a:t>
                </a:r>
                <a:r>
                  <a:rPr lang="en-US" sz="2000" dirty="0">
                    <a:solidFill>
                      <a:srgbClr val="FF0000"/>
                    </a:solidFill>
                  </a:rPr>
                  <a:t>𝛉</a:t>
                </a:r>
                <a:r>
                  <a:rPr lang="en-US" sz="2000" baseline="-25000" dirty="0">
                    <a:solidFill>
                      <a:srgbClr val="FF0000"/>
                    </a:solidFill>
                  </a:rPr>
                  <a:t>ML</a:t>
                </a:r>
                <a:r>
                  <a:rPr lang="en-US" sz="2000" dirty="0"/>
                  <a:t> into posterior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e>
                    </m:d>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 </m:t>
                        </m:r>
                        <m:r>
                          <a:rPr lang="en-US" sz="2000" i="1" dirty="0">
                            <a:latin typeface="Cambria Math" panose="02040503050406030204" pitchFamily="18" charset="0"/>
                          </a:rPr>
                          <m:t>𝑥</m:t>
                        </m:r>
                      </m:e>
                    </m:acc>
                    <m:r>
                      <a:rPr lang="en-US" sz="2000" i="1">
                        <a:latin typeface="Cambria Math" panose="02040503050406030204" pitchFamily="18" charset="0"/>
                      </a:rPr>
                      <m:t>,</m:t>
                    </m:r>
                    <m:r>
                      <m:rPr>
                        <m:nor/>
                      </m:rPr>
                      <a:rPr lang="en-US" sz="2000" dirty="0"/>
                      <m:t>𝛉</m:t>
                    </m:r>
                    <m:r>
                      <a:rPr lang="en-US" sz="2000" i="1">
                        <a:latin typeface="Cambria Math" panose="02040503050406030204" pitchFamily="18" charset="0"/>
                      </a:rPr>
                      <m:t>)∝</m:t>
                    </m:r>
                  </m:oMath>
                </a14:m>
                <a:r>
                  <a:rPr lang="en-US" sz="2000" dirty="0"/>
                  <a:t>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r>
                          <a:rPr lang="en-US" sz="2000" i="1">
                            <a:latin typeface="Cambria Math" panose="02040503050406030204" pitchFamily="18" charset="0"/>
                          </a:rPr>
                          <m:t>| </m:t>
                        </m:r>
                        <m:sSub>
                          <m:sSubPr>
                            <m:ctrlPr>
                              <a:rPr lang="en-US" sz="2000" i="1">
                                <a:solidFill>
                                  <a:srgbClr val="FF0000"/>
                                </a:solidFill>
                                <a:latin typeface="Cambria Math" panose="02040503050406030204" pitchFamily="18" charset="0"/>
                              </a:rPr>
                            </m:ctrlPr>
                          </m:sSubPr>
                          <m:e>
                            <m:r>
                              <m:rPr>
                                <m:sty m:val="p"/>
                              </m:rPr>
                              <a:rPr lang="el-GR" sz="2000" i="1" dirty="0">
                                <a:solidFill>
                                  <a:srgbClr val="FF0000"/>
                                </a:solidFill>
                                <a:latin typeface="Cambria Math" panose="02040503050406030204" pitchFamily="18" charset="0"/>
                                <a:ea typeface="Cambria Math" panose="02040503050406030204" pitchFamily="18" charset="0"/>
                              </a:rPr>
                              <m:t>λ</m:t>
                            </m:r>
                          </m:e>
                          <m:sub>
                            <m:r>
                              <a:rPr lang="en-US" sz="2000" i="1">
                                <a:solidFill>
                                  <a:srgbClr val="FF0000"/>
                                </a:solidFill>
                                <a:latin typeface="Cambria Math" panose="02040503050406030204" pitchFamily="18" charset="0"/>
                              </a:rPr>
                              <m:t>𝑀𝐿</m:t>
                            </m:r>
                          </m:sub>
                        </m:sSub>
                      </m:e>
                    </m:d>
                    <m:r>
                      <m:rPr>
                        <m:nor/>
                      </m:rPr>
                      <a:rPr lang="en-US" sz="2000" dirty="0"/>
                      <m:t> </m:t>
                    </m:r>
                    <m:r>
                      <a:rPr lang="en-US" sz="200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r>
                          <a:rPr lang="en-US" sz="2000" i="1" dirty="0">
                            <a:latin typeface="Cambria Math" panose="02040503050406030204" pitchFamily="18" charset="0"/>
                          </a:rPr>
                          <m:t> </m:t>
                        </m:r>
                        <m:r>
                          <a:rPr lang="en-US" sz="2000" i="1">
                            <a:latin typeface="Cambria Math" panose="02040503050406030204" pitchFamily="18" charset="0"/>
                          </a:rPr>
                          <m:t>| </m:t>
                        </m:r>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m:rPr>
                                <m:sty m:val="p"/>
                              </m:rPr>
                              <a:rPr lang="el-GR" sz="2000" i="1" dirty="0">
                                <a:solidFill>
                                  <a:srgbClr val="FF0000"/>
                                </a:solidFill>
                                <a:latin typeface="Cambria Math" panose="02040503050406030204" pitchFamily="18" charset="0"/>
                                <a:ea typeface="Cambria Math" panose="02040503050406030204" pitchFamily="18" charset="0"/>
                              </a:rPr>
                              <m:t>η</m:t>
                            </m:r>
                          </m:e>
                          <m:sub>
                            <m:r>
                              <a:rPr lang="en-US" sz="2000" i="1">
                                <a:solidFill>
                                  <a:srgbClr val="FF0000"/>
                                </a:solidFill>
                                <a:latin typeface="Cambria Math" panose="02040503050406030204" pitchFamily="18" charset="0"/>
                              </a:rPr>
                              <m:t>𝑀𝐿</m:t>
                            </m:r>
                          </m:sub>
                        </m:sSub>
                      </m:e>
                    </m:d>
                  </m:oMath>
                </a14:m>
                <a:r>
                  <a:rPr lang="en-US" sz="2000" dirty="0"/>
                  <a:t> and find MAP estimate of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oMath>
                </a14:m>
                <a:r>
                  <a:rPr lang="en-US" sz="2000" dirty="0"/>
                  <a:t> </a:t>
                </a:r>
              </a:p>
              <a:p>
                <a:r>
                  <a:rPr lang="en-US" sz="2000" dirty="0"/>
                  <a:t>Strategy 2 (</a:t>
                </a:r>
                <a:r>
                  <a:rPr lang="en-US" sz="2000" dirty="0">
                    <a:solidFill>
                      <a:srgbClr val="0000FF"/>
                    </a:solidFill>
                  </a:rPr>
                  <a:t>Maximum-A-Posteriori</a:t>
                </a:r>
                <a:r>
                  <a:rPr lang="en-US" sz="2000" dirty="0"/>
                  <a:t>)</a:t>
                </a:r>
              </a:p>
              <a:p>
                <a:pPr lvl="1"/>
                <a:r>
                  <a:rPr lang="en-US" sz="2000" dirty="0"/>
                  <a:t>Step 1: Estimate </a:t>
                </a:r>
                <a:r>
                  <a:rPr lang="en-US" sz="2000" dirty="0">
                    <a:solidFill>
                      <a:srgbClr val="FF0000"/>
                    </a:solidFill>
                  </a:rPr>
                  <a:t>𝛉</a:t>
                </a:r>
                <a:r>
                  <a:rPr lang="en-US" sz="2000" baseline="-25000" dirty="0">
                    <a:solidFill>
                      <a:srgbClr val="FF0000"/>
                    </a:solidFill>
                  </a:rPr>
                  <a:t>MAP</a:t>
                </a:r>
                <a:r>
                  <a:rPr lang="en-US" sz="2000" dirty="0">
                    <a:solidFill>
                      <a:srgbClr val="FF0000"/>
                    </a:solidFill>
                  </a:rPr>
                  <a:t> </a:t>
                </a:r>
                <a:r>
                  <a:rPr lang="en-US" sz="2000" dirty="0"/>
                  <a:t>= argmax</a:t>
                </a:r>
                <a:r>
                  <a:rPr lang="en-US" sz="2000" baseline="-25000" dirty="0"/>
                  <a:t>𝛉</a:t>
                </a:r>
                <a:r>
                  <a:rPr lang="en-US" sz="2000" dirty="0"/>
                  <a:t> p( 𝛉 | D)</a:t>
                </a:r>
              </a:p>
              <a:p>
                <a:pPr lvl="1"/>
                <a:r>
                  <a:rPr lang="en-US" sz="2000" dirty="0"/>
                  <a:t>Step 2: To predict label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oMath>
                </a14:m>
                <a:r>
                  <a:rPr lang="en-US" sz="2000" dirty="0"/>
                  <a:t> of test data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oMath>
                </a14:m>
                <a:r>
                  <a:rPr lang="en-US" sz="2000" dirty="0"/>
                  <a:t>, plug in </a:t>
                </a:r>
                <a:r>
                  <a:rPr lang="en-US" sz="2000" dirty="0">
                    <a:solidFill>
                      <a:srgbClr val="FF0000"/>
                    </a:solidFill>
                  </a:rPr>
                  <a:t>𝛉</a:t>
                </a:r>
                <a:r>
                  <a:rPr lang="en-US" sz="2000" baseline="-25000" dirty="0">
                    <a:solidFill>
                      <a:srgbClr val="FF0000"/>
                    </a:solidFill>
                  </a:rPr>
                  <a:t>MAP</a:t>
                </a:r>
                <a:r>
                  <a:rPr lang="en-US" sz="2000" dirty="0">
                    <a:solidFill>
                      <a:srgbClr val="FF0000"/>
                    </a:solidFill>
                  </a:rPr>
                  <a:t> </a:t>
                </a:r>
                <a:r>
                  <a:rPr lang="en-US" sz="2000" dirty="0"/>
                  <a:t>into posterior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e>
                    </m:d>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r>
                      <a:rPr lang="en-US" sz="2000" i="1">
                        <a:latin typeface="Cambria Math" panose="02040503050406030204" pitchFamily="18" charset="0"/>
                      </a:rPr>
                      <m:t>,</m:t>
                    </m:r>
                    <m:r>
                      <m:rPr>
                        <m:nor/>
                      </m:rPr>
                      <a:rPr lang="en-US" sz="2000" dirty="0"/>
                      <m:t>𝛉</m:t>
                    </m:r>
                    <m:r>
                      <a:rPr lang="en-US" sz="2000" i="1">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r>
                          <a:rPr lang="en-US" sz="2000" i="1">
                            <a:latin typeface="Cambria Math" panose="02040503050406030204" pitchFamily="18" charset="0"/>
                          </a:rPr>
                          <m:t>| </m:t>
                        </m:r>
                        <m:sSub>
                          <m:sSubPr>
                            <m:ctrlPr>
                              <a:rPr lang="en-US" sz="2000" i="1">
                                <a:solidFill>
                                  <a:srgbClr val="FF0000"/>
                                </a:solidFill>
                                <a:latin typeface="Cambria Math" panose="02040503050406030204" pitchFamily="18" charset="0"/>
                              </a:rPr>
                            </m:ctrlPr>
                          </m:sSubPr>
                          <m:e>
                            <m:r>
                              <m:rPr>
                                <m:sty m:val="p"/>
                              </m:rPr>
                              <a:rPr lang="el-GR" sz="2000" i="1" dirty="0">
                                <a:solidFill>
                                  <a:srgbClr val="FF0000"/>
                                </a:solidFill>
                                <a:latin typeface="Cambria Math" panose="02040503050406030204" pitchFamily="18" charset="0"/>
                                <a:ea typeface="Cambria Math" panose="02040503050406030204" pitchFamily="18" charset="0"/>
                              </a:rPr>
                              <m:t>λ</m:t>
                            </m:r>
                          </m:e>
                          <m:sub>
                            <m:r>
                              <a:rPr lang="en-US" sz="2000" i="1">
                                <a:solidFill>
                                  <a:srgbClr val="FF0000"/>
                                </a:solidFill>
                                <a:latin typeface="Cambria Math" panose="02040503050406030204" pitchFamily="18" charset="0"/>
                              </a:rPr>
                              <m:t>𝑀𝐴𝑃</m:t>
                            </m:r>
                          </m:sub>
                        </m:sSub>
                      </m:e>
                    </m:d>
                    <m:r>
                      <m:rPr>
                        <m:nor/>
                      </m:rPr>
                      <a:rPr lang="en-US" sz="2000" dirty="0"/>
                      <m:t> </m:t>
                    </m:r>
                    <m:r>
                      <a:rPr lang="en-US" sz="200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r>
                          <a:rPr lang="en-US" sz="2000" i="1" dirty="0">
                            <a:latin typeface="Cambria Math" panose="02040503050406030204" pitchFamily="18" charset="0"/>
                          </a:rPr>
                          <m:t> </m:t>
                        </m:r>
                        <m:r>
                          <a:rPr lang="en-US" sz="2000" i="1">
                            <a:latin typeface="Cambria Math" panose="02040503050406030204" pitchFamily="18" charset="0"/>
                          </a:rPr>
                          <m:t>|</m:t>
                        </m:r>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 </m:t>
                            </m:r>
                            <m:r>
                              <a:rPr lang="en-US" sz="2000" i="1" dirty="0">
                                <a:latin typeface="Cambria Math" panose="02040503050406030204" pitchFamily="18" charset="0"/>
                              </a:rPr>
                              <m:t>𝑦</m:t>
                            </m:r>
                          </m:e>
                        </m:acc>
                        <m:r>
                          <a:rPr lang="en-US" sz="2000" i="1">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m:rPr>
                                <m:sty m:val="p"/>
                              </m:rPr>
                              <a:rPr lang="el-GR" sz="2000" i="1" dirty="0">
                                <a:solidFill>
                                  <a:srgbClr val="FF0000"/>
                                </a:solidFill>
                                <a:latin typeface="Cambria Math" panose="02040503050406030204" pitchFamily="18" charset="0"/>
                                <a:ea typeface="Cambria Math" panose="02040503050406030204" pitchFamily="18" charset="0"/>
                              </a:rPr>
                              <m:t>η</m:t>
                            </m:r>
                          </m:e>
                          <m:sub>
                            <m:r>
                              <a:rPr lang="en-US" sz="2000" i="1">
                                <a:solidFill>
                                  <a:srgbClr val="FF0000"/>
                                </a:solidFill>
                                <a:latin typeface="Cambria Math" panose="02040503050406030204" pitchFamily="18" charset="0"/>
                              </a:rPr>
                              <m:t>𝑀𝐴𝑃</m:t>
                            </m:r>
                          </m:sub>
                        </m:sSub>
                      </m:e>
                    </m:d>
                  </m:oMath>
                </a14:m>
                <a:r>
                  <a:rPr lang="en-US" sz="2000" dirty="0"/>
                  <a:t> and find MAP estimate of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oMath>
                </a14:m>
                <a:endParaRPr lang="en-US" sz="2000" dirty="0"/>
              </a:p>
              <a:p>
                <a:r>
                  <a:rPr lang="en-US" sz="2000" dirty="0"/>
                  <a:t>Strategy 3 (</a:t>
                </a:r>
                <a:r>
                  <a:rPr lang="en-US" sz="2000" dirty="0">
                    <a:solidFill>
                      <a:srgbClr val="0000FF"/>
                    </a:solidFill>
                  </a:rPr>
                  <a:t>Posterior Predictive / Bayesian Model Averaging</a:t>
                </a:r>
                <a:r>
                  <a:rPr lang="en-US" sz="2000" dirty="0"/>
                  <a:t>)</a:t>
                </a:r>
              </a:p>
              <a:p>
                <a:pPr lvl="1"/>
                <a:r>
                  <a:rPr lang="en-US" sz="2000" dirty="0"/>
                  <a:t>To predict label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oMath>
                </a14:m>
                <a:r>
                  <a:rPr lang="en-US" sz="2000" dirty="0"/>
                  <a:t> of test data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oMath>
                </a14:m>
                <a:r>
                  <a:rPr lang="en-US" sz="2000" dirty="0"/>
                  <a:t>, compute posterior p(</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oMath>
                </a14:m>
                <a:r>
                  <a:rPr lang="en-US" sz="2000" dirty="0"/>
                  <a:t> |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oMath>
                </a14:m>
                <a:r>
                  <a:rPr lang="en-US" sz="2000" dirty="0"/>
                  <a:t>, D) </a:t>
                </a:r>
              </a:p>
            </p:txBody>
          </p:sp>
        </mc:Choice>
        <mc:Fallback xmlns="">
          <p:sp>
            <p:nvSpPr>
              <p:cNvPr id="3" name="Content Placeholder 2">
                <a:extLst>
                  <a:ext uri="{FF2B5EF4-FFF2-40B4-BE49-F238E27FC236}">
                    <a16:creationId xmlns:a16="http://schemas.microsoft.com/office/drawing/2014/main" id="{33C5F2D8-22A5-A74B-ADFA-60DCA014A6AD}"/>
                  </a:ext>
                </a:extLst>
              </p:cNvPr>
              <p:cNvSpPr>
                <a:spLocks noGrp="1" noRot="1" noChangeAspect="1" noMove="1" noResize="1" noEditPoints="1" noAdjustHandles="1" noChangeArrowheads="1" noChangeShapeType="1" noTextEdit="1"/>
              </p:cNvSpPr>
              <p:nvPr>
                <p:ph idx="1"/>
              </p:nvPr>
            </p:nvSpPr>
            <p:spPr>
              <a:xfrm>
                <a:off x="237995" y="1275454"/>
                <a:ext cx="8677405" cy="5325372"/>
              </a:xfrm>
              <a:blipFill>
                <a:blip r:embed="rId3"/>
                <a:stretch>
                  <a:fillRect l="-585" t="-475"/>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5D59FC19-C092-E644-808D-04AB4940AA66}"/>
              </a:ext>
            </a:extLst>
          </p:cNvPr>
          <p:cNvSpPr/>
          <p:nvPr/>
        </p:nvSpPr>
        <p:spPr>
          <a:xfrm>
            <a:off x="7172323" y="5826204"/>
            <a:ext cx="342899" cy="485775"/>
          </a:xfrm>
          <a:prstGeom prst="ellipse">
            <a:avLst/>
          </a:prstGeom>
          <a:no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F02A76F-440E-BD45-8D92-9D8BFE1A20C6}"/>
              </a:ext>
            </a:extLst>
          </p:cNvPr>
          <p:cNvSpPr/>
          <p:nvPr/>
        </p:nvSpPr>
        <p:spPr>
          <a:xfrm>
            <a:off x="1730693" y="5083493"/>
            <a:ext cx="342899" cy="485775"/>
          </a:xfrm>
          <a:prstGeom prst="ellipse">
            <a:avLst/>
          </a:prstGeom>
          <a:no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17649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2AF8-B99F-3E46-ABF5-9B477069EC5D}"/>
              </a:ext>
            </a:extLst>
          </p:cNvPr>
          <p:cNvSpPr>
            <a:spLocks noGrp="1"/>
          </p:cNvSpPr>
          <p:nvPr>
            <p:ph type="title"/>
          </p:nvPr>
        </p:nvSpPr>
        <p:spPr>
          <a:xfrm>
            <a:off x="457200" y="116500"/>
            <a:ext cx="8229600" cy="1143000"/>
          </a:xfrm>
        </p:spPr>
        <p:txBody>
          <a:bodyPr>
            <a:normAutofit/>
          </a:bodyPr>
          <a:lstStyle/>
          <a:p>
            <a:r>
              <a:rPr lang="en-US" sz="3400" dirty="0"/>
              <a:t>Three Strategies for estimating Naive Bayes Parameters &amp; Classifying New Sample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C5F2D8-22A5-A74B-ADFA-60DCA014A6AD}"/>
                  </a:ext>
                </a:extLst>
              </p:cNvPr>
              <p:cNvSpPr>
                <a:spLocks noGrp="1"/>
              </p:cNvSpPr>
              <p:nvPr>
                <p:ph idx="1"/>
              </p:nvPr>
            </p:nvSpPr>
            <p:spPr>
              <a:xfrm>
                <a:off x="237995" y="1275454"/>
                <a:ext cx="8677405" cy="5325372"/>
              </a:xfrm>
            </p:spPr>
            <p:txBody>
              <a:bodyPr>
                <a:noAutofit/>
              </a:bodyPr>
              <a:lstStyle/>
              <a:p>
                <a:r>
                  <a:rPr lang="en-US" sz="2000" dirty="0"/>
                  <a:t>Given training set D = {</a:t>
                </a:r>
                <a:r>
                  <a:rPr lang="en-US" sz="2000" dirty="0" err="1"/>
                  <a:t>x</a:t>
                </a:r>
                <a:r>
                  <a:rPr lang="en-US" sz="2000" baseline="-25000" dirty="0" err="1"/>
                  <a:t>ij</a:t>
                </a:r>
                <a:r>
                  <a:rPr lang="en-US" sz="2000" dirty="0"/>
                  <a:t>, </a:t>
                </a:r>
                <a:r>
                  <a:rPr lang="en-US" sz="2000" dirty="0" err="1"/>
                  <a:t>y</a:t>
                </a:r>
                <a:r>
                  <a:rPr lang="en-US" sz="2000" baseline="-25000" dirty="0" err="1"/>
                  <a:t>i</a:t>
                </a:r>
                <a:r>
                  <a:rPr lang="en-US" sz="2000" dirty="0"/>
                  <a:t>}</a:t>
                </a:r>
                <a:r>
                  <a:rPr lang="en-US" sz="2000" baseline="-25000" dirty="0" err="1"/>
                  <a:t>i</a:t>
                </a:r>
                <a:r>
                  <a:rPr lang="en-US" sz="2000" baseline="-25000" dirty="0"/>
                  <a:t>=1:N, j=1:D</a:t>
                </a:r>
                <a:r>
                  <a:rPr lang="en-US" sz="2000" dirty="0"/>
                  <a:t>, where </a:t>
                </a:r>
                <a:r>
                  <a:rPr lang="en-US" sz="2000" dirty="0" err="1"/>
                  <a:t>x</a:t>
                </a:r>
                <a:r>
                  <a:rPr lang="en-US" sz="2000" baseline="-25000" dirty="0" err="1"/>
                  <a:t>ij</a:t>
                </a:r>
                <a:r>
                  <a:rPr lang="en-US" sz="2000" dirty="0"/>
                  <a:t> is j-</a:t>
                </a:r>
                <a:r>
                  <a:rPr lang="en-US" sz="2000" dirty="0" err="1"/>
                  <a:t>th</a:t>
                </a:r>
                <a:r>
                  <a:rPr lang="en-US" sz="2000" dirty="0"/>
                  <a:t> feature of </a:t>
                </a:r>
                <a:r>
                  <a:rPr lang="en-US" sz="2000" dirty="0" err="1"/>
                  <a:t>i-th</a:t>
                </a:r>
                <a:r>
                  <a:rPr lang="en-US" sz="2000" dirty="0"/>
                  <a:t> data point (e.g., </a:t>
                </a:r>
                <a:r>
                  <a:rPr lang="en-US" sz="2000" dirty="0" err="1"/>
                  <a:t>i-th</a:t>
                </a:r>
                <a:r>
                  <a:rPr lang="en-US" sz="2000" dirty="0"/>
                  <a:t> photo) and </a:t>
                </a:r>
                <a:r>
                  <a:rPr lang="en-US" sz="2000" dirty="0" err="1"/>
                  <a:t>y</a:t>
                </a:r>
                <a:r>
                  <a:rPr lang="en-US" sz="2000" baseline="-25000" dirty="0" err="1"/>
                  <a:t>i</a:t>
                </a:r>
                <a:r>
                  <a:rPr lang="en-US" sz="2000" baseline="-25000" dirty="0"/>
                  <a:t> </a:t>
                </a:r>
                <a:r>
                  <a:rPr lang="en-US" sz="2000" dirty="0"/>
                  <a:t> is the target class label (e.g., chair) of </a:t>
                </a:r>
                <a:r>
                  <a:rPr lang="en-US" sz="2000" dirty="0" err="1"/>
                  <a:t>i-th</a:t>
                </a:r>
                <a:r>
                  <a:rPr lang="en-US" sz="2000" dirty="0"/>
                  <a:t> data point</a:t>
                </a:r>
              </a:p>
              <a:p>
                <a:r>
                  <a:rPr lang="en-US" sz="2000" dirty="0"/>
                  <a:t>Already specify generative model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i="1">
                            <a:latin typeface="Cambria Math" panose="02040503050406030204" pitchFamily="18" charset="0"/>
                          </a:rPr>
                          <m:t> </m:t>
                        </m:r>
                      </m:e>
                    </m:d>
                    <m:r>
                      <a:rPr lang="en-US" sz="2000" i="1">
                        <a:latin typeface="Cambria Math" panose="02040503050406030204" pitchFamily="18" charset="0"/>
                      </a:rPr>
                      <m:t> </m:t>
                    </m:r>
                    <m:r>
                      <m:rPr>
                        <m:nor/>
                      </m:rPr>
                      <a:rPr lang="en-US" sz="2000" dirty="0" smtClean="0"/>
                      <m:t>𝛉</m:t>
                    </m:r>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 </m:t>
                        </m:r>
                        <m:r>
                          <m:rPr>
                            <m:sty m:val="p"/>
                          </m:rPr>
                          <a:rPr lang="el-GR" sz="2000" i="1" dirty="0">
                            <a:latin typeface="Cambria Math" panose="02040503050406030204" pitchFamily="18" charset="0"/>
                            <a:ea typeface="Cambria Math" panose="02040503050406030204" pitchFamily="18" charset="0"/>
                          </a:rPr>
                          <m:t>λ</m:t>
                        </m:r>
                      </m:e>
                    </m:d>
                  </m:oMath>
                </a14:m>
                <a:r>
                  <a:rPr lang="en-US" sz="2000" dirty="0"/>
                  <a:t>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 </m:t>
                        </m:r>
                        <m:r>
                          <a:rPr lang="en-US" sz="2000" i="1">
                            <a:latin typeface="Cambria Math" panose="02040503050406030204" pitchFamily="18" charset="0"/>
                          </a:rPr>
                          <m:t>𝑦</m:t>
                        </m:r>
                        <m:r>
                          <a:rPr lang="en-US" sz="2000" i="1">
                            <a:latin typeface="Cambria Math" panose="02040503050406030204" pitchFamily="18" charset="0"/>
                          </a:rPr>
                          <m:t>,</m:t>
                        </m:r>
                        <m:r>
                          <m:rPr>
                            <m:sty m:val="p"/>
                          </m:rPr>
                          <a:rPr lang="el-GR" sz="2000" i="1" dirty="0">
                            <a:latin typeface="Cambria Math" panose="02040503050406030204" pitchFamily="18" charset="0"/>
                            <a:ea typeface="Cambria Math" panose="02040503050406030204" pitchFamily="18" charset="0"/>
                          </a:rPr>
                          <m:t>η</m:t>
                        </m:r>
                      </m:e>
                    </m:d>
                  </m:oMath>
                </a14:m>
                <a:endParaRPr lang="en-US" sz="2000" dirty="0"/>
              </a:p>
              <a:p>
                <a:r>
                  <a:rPr lang="en-US" sz="2000" dirty="0"/>
                  <a:t>Recall posterior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m:t>
                        </m:r>
                      </m:e>
                    </m:d>
                    <m:r>
                      <a:rPr lang="en-US" sz="2000" i="1">
                        <a:latin typeface="Cambria Math" panose="02040503050406030204" pitchFamily="18" charset="0"/>
                      </a:rPr>
                      <m:t> </m:t>
                    </m:r>
                    <m:r>
                      <a:rPr lang="en-US" sz="2000" i="1">
                        <a:latin typeface="Cambria Math" panose="02040503050406030204" pitchFamily="18" charset="0"/>
                      </a:rPr>
                      <m:t>𝑥</m:t>
                    </m:r>
                    <m:r>
                      <a:rPr lang="en-US" sz="2000" b="0" i="1" smtClean="0">
                        <a:latin typeface="Cambria Math" panose="02040503050406030204" pitchFamily="18" charset="0"/>
                      </a:rPr>
                      <m:t>,</m:t>
                    </m:r>
                    <m:r>
                      <m:rPr>
                        <m:nor/>
                      </m:rPr>
                      <a:rPr lang="en-US" sz="2000" dirty="0"/>
                      <m:t>𝛉</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 </m:t>
                        </m:r>
                        <m:r>
                          <m:rPr>
                            <m:sty m:val="p"/>
                          </m:rPr>
                          <a:rPr lang="el-GR" sz="2000" i="1" dirty="0">
                            <a:latin typeface="Cambria Math" panose="02040503050406030204" pitchFamily="18" charset="0"/>
                            <a:ea typeface="Cambria Math" panose="02040503050406030204" pitchFamily="18" charset="0"/>
                          </a:rPr>
                          <m:t>λ</m:t>
                        </m:r>
                      </m:e>
                    </m:d>
                    <m:r>
                      <m:rPr>
                        <m:nor/>
                      </m:rPr>
                      <a:rPr lang="en-US" sz="2000" dirty="0"/>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 </m:t>
                        </m:r>
                        <m:r>
                          <a:rPr lang="en-US" sz="2000" i="1">
                            <a:latin typeface="Cambria Math" panose="02040503050406030204" pitchFamily="18" charset="0"/>
                          </a:rPr>
                          <m:t>𝑦</m:t>
                        </m:r>
                        <m:r>
                          <a:rPr lang="en-US" sz="2000" i="1">
                            <a:latin typeface="Cambria Math" panose="02040503050406030204" pitchFamily="18" charset="0"/>
                          </a:rPr>
                          <m:t>,</m:t>
                        </m:r>
                        <m:r>
                          <m:rPr>
                            <m:sty m:val="p"/>
                          </m:rPr>
                          <a:rPr lang="el-GR" sz="2000" i="1" dirty="0">
                            <a:latin typeface="Cambria Math" panose="02040503050406030204" pitchFamily="18" charset="0"/>
                            <a:ea typeface="Cambria Math" panose="02040503050406030204" pitchFamily="18" charset="0"/>
                          </a:rPr>
                          <m:t>η</m:t>
                        </m:r>
                      </m:e>
                    </m:d>
                  </m:oMath>
                </a14:m>
                <a:endParaRPr lang="en-US" sz="2000" dirty="0"/>
              </a:p>
              <a:p>
                <a:r>
                  <a:rPr lang="en-US" sz="2000" dirty="0"/>
                  <a:t>Strategy 1 (</a:t>
                </a:r>
                <a:r>
                  <a:rPr lang="en-US" sz="2000" dirty="0">
                    <a:solidFill>
                      <a:srgbClr val="0000FF"/>
                    </a:solidFill>
                  </a:rPr>
                  <a:t>Maximum likelihood</a:t>
                </a:r>
                <a:r>
                  <a:rPr lang="en-US" sz="2000" dirty="0"/>
                  <a:t>)</a:t>
                </a:r>
              </a:p>
              <a:p>
                <a:pPr lvl="1"/>
                <a:r>
                  <a:rPr lang="en-US" sz="2000" dirty="0"/>
                  <a:t>Step 1: Estimate </a:t>
                </a:r>
                <a:r>
                  <a:rPr lang="en-US" sz="2000" dirty="0">
                    <a:solidFill>
                      <a:srgbClr val="FF0000"/>
                    </a:solidFill>
                  </a:rPr>
                  <a:t>𝛉</a:t>
                </a:r>
                <a:r>
                  <a:rPr lang="en-US" sz="2000" baseline="-25000" dirty="0">
                    <a:solidFill>
                      <a:srgbClr val="FF0000"/>
                    </a:solidFill>
                  </a:rPr>
                  <a:t>ML</a:t>
                </a:r>
                <a:r>
                  <a:rPr lang="en-US" sz="2000" dirty="0"/>
                  <a:t> = argmax</a:t>
                </a:r>
                <a:r>
                  <a:rPr lang="en-US" sz="2000" baseline="-25000" dirty="0"/>
                  <a:t>𝛉</a:t>
                </a:r>
                <a:r>
                  <a:rPr lang="en-US" sz="2000" dirty="0"/>
                  <a:t> p( D | 𝛉)</a:t>
                </a:r>
              </a:p>
              <a:p>
                <a:pPr lvl="1"/>
                <a:r>
                  <a:rPr lang="en-US" sz="2000" dirty="0"/>
                  <a:t>Step 2: To predict label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oMath>
                </a14:m>
                <a:r>
                  <a:rPr lang="en-US" sz="2000" dirty="0"/>
                  <a:t> of test data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oMath>
                </a14:m>
                <a:r>
                  <a:rPr lang="en-US" sz="2000" dirty="0"/>
                  <a:t>, plug in </a:t>
                </a:r>
                <a:r>
                  <a:rPr lang="en-US" sz="2000" dirty="0">
                    <a:solidFill>
                      <a:srgbClr val="FF0000"/>
                    </a:solidFill>
                  </a:rPr>
                  <a:t>𝛉</a:t>
                </a:r>
                <a:r>
                  <a:rPr lang="en-US" sz="2000" baseline="-25000" dirty="0">
                    <a:solidFill>
                      <a:srgbClr val="FF0000"/>
                    </a:solidFill>
                  </a:rPr>
                  <a:t>ML</a:t>
                </a:r>
                <a:r>
                  <a:rPr lang="en-US" sz="2000" dirty="0"/>
                  <a:t> into posterior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e>
                    </m:d>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 </m:t>
                        </m:r>
                        <m:r>
                          <a:rPr lang="en-US" sz="2000" i="1" dirty="0">
                            <a:latin typeface="Cambria Math" panose="02040503050406030204" pitchFamily="18" charset="0"/>
                          </a:rPr>
                          <m:t>𝑥</m:t>
                        </m:r>
                      </m:e>
                    </m:acc>
                    <m:r>
                      <a:rPr lang="en-US" sz="2000" i="1">
                        <a:latin typeface="Cambria Math" panose="02040503050406030204" pitchFamily="18" charset="0"/>
                      </a:rPr>
                      <m:t>,</m:t>
                    </m:r>
                    <m:r>
                      <m:rPr>
                        <m:nor/>
                      </m:rPr>
                      <a:rPr lang="en-US" sz="2000" dirty="0"/>
                      <m:t>𝛉</m:t>
                    </m:r>
                    <m:r>
                      <a:rPr lang="en-US" sz="2000" i="1">
                        <a:latin typeface="Cambria Math" panose="02040503050406030204" pitchFamily="18" charset="0"/>
                      </a:rPr>
                      <m:t>)∝</m:t>
                    </m:r>
                  </m:oMath>
                </a14:m>
                <a:r>
                  <a:rPr lang="en-US" sz="2000" dirty="0"/>
                  <a:t>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r>
                          <a:rPr lang="en-US" sz="2000" i="1">
                            <a:latin typeface="Cambria Math" panose="02040503050406030204" pitchFamily="18" charset="0"/>
                          </a:rPr>
                          <m:t>| </m:t>
                        </m:r>
                        <m:sSub>
                          <m:sSubPr>
                            <m:ctrlPr>
                              <a:rPr lang="en-US" sz="2000" i="1">
                                <a:solidFill>
                                  <a:srgbClr val="FF0000"/>
                                </a:solidFill>
                                <a:latin typeface="Cambria Math" panose="02040503050406030204" pitchFamily="18" charset="0"/>
                              </a:rPr>
                            </m:ctrlPr>
                          </m:sSubPr>
                          <m:e>
                            <m:r>
                              <m:rPr>
                                <m:sty m:val="p"/>
                              </m:rPr>
                              <a:rPr lang="el-GR" sz="2000" i="1" dirty="0">
                                <a:solidFill>
                                  <a:srgbClr val="FF0000"/>
                                </a:solidFill>
                                <a:latin typeface="Cambria Math" panose="02040503050406030204" pitchFamily="18" charset="0"/>
                                <a:ea typeface="Cambria Math" panose="02040503050406030204" pitchFamily="18" charset="0"/>
                              </a:rPr>
                              <m:t>λ</m:t>
                            </m:r>
                          </m:e>
                          <m:sub>
                            <m:r>
                              <a:rPr lang="en-US" sz="2000" i="1">
                                <a:solidFill>
                                  <a:srgbClr val="FF0000"/>
                                </a:solidFill>
                                <a:latin typeface="Cambria Math" panose="02040503050406030204" pitchFamily="18" charset="0"/>
                              </a:rPr>
                              <m:t>𝑀𝐿</m:t>
                            </m:r>
                          </m:sub>
                        </m:sSub>
                      </m:e>
                    </m:d>
                    <m:r>
                      <m:rPr>
                        <m:nor/>
                      </m:rPr>
                      <a:rPr lang="en-US" sz="2000" dirty="0"/>
                      <m:t> </m:t>
                    </m:r>
                    <m:r>
                      <a:rPr lang="en-US" sz="200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r>
                          <a:rPr lang="en-US" sz="2000" i="1" dirty="0">
                            <a:latin typeface="Cambria Math" panose="02040503050406030204" pitchFamily="18" charset="0"/>
                          </a:rPr>
                          <m:t> </m:t>
                        </m:r>
                        <m:r>
                          <a:rPr lang="en-US" sz="2000" i="1">
                            <a:latin typeface="Cambria Math" panose="02040503050406030204" pitchFamily="18" charset="0"/>
                          </a:rPr>
                          <m:t>| </m:t>
                        </m:r>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m:rPr>
                                <m:sty m:val="p"/>
                              </m:rPr>
                              <a:rPr lang="el-GR" sz="2000" i="1" dirty="0">
                                <a:solidFill>
                                  <a:srgbClr val="FF0000"/>
                                </a:solidFill>
                                <a:latin typeface="Cambria Math" panose="02040503050406030204" pitchFamily="18" charset="0"/>
                                <a:ea typeface="Cambria Math" panose="02040503050406030204" pitchFamily="18" charset="0"/>
                              </a:rPr>
                              <m:t>η</m:t>
                            </m:r>
                          </m:e>
                          <m:sub>
                            <m:r>
                              <a:rPr lang="en-US" sz="2000" i="1">
                                <a:solidFill>
                                  <a:srgbClr val="FF0000"/>
                                </a:solidFill>
                                <a:latin typeface="Cambria Math" panose="02040503050406030204" pitchFamily="18" charset="0"/>
                              </a:rPr>
                              <m:t>𝑀𝐿</m:t>
                            </m:r>
                          </m:sub>
                        </m:sSub>
                      </m:e>
                    </m:d>
                  </m:oMath>
                </a14:m>
                <a:r>
                  <a:rPr lang="en-US" sz="2000" dirty="0"/>
                  <a:t> and find MAP estimate of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oMath>
                </a14:m>
                <a:r>
                  <a:rPr lang="en-US" sz="2000" dirty="0"/>
                  <a:t> </a:t>
                </a:r>
              </a:p>
              <a:p>
                <a:r>
                  <a:rPr lang="en-US" sz="2000" dirty="0"/>
                  <a:t>Strategy 2 (</a:t>
                </a:r>
                <a:r>
                  <a:rPr lang="en-US" sz="2000" dirty="0">
                    <a:solidFill>
                      <a:srgbClr val="0000FF"/>
                    </a:solidFill>
                  </a:rPr>
                  <a:t>Maximum-A-Posteriori</a:t>
                </a:r>
                <a:r>
                  <a:rPr lang="en-US" sz="2000" dirty="0"/>
                  <a:t>)</a:t>
                </a:r>
              </a:p>
              <a:p>
                <a:pPr lvl="1"/>
                <a:r>
                  <a:rPr lang="en-US" sz="2000" dirty="0"/>
                  <a:t>Step 1: Estimate </a:t>
                </a:r>
                <a:r>
                  <a:rPr lang="en-US" sz="2000" dirty="0">
                    <a:solidFill>
                      <a:srgbClr val="FF0000"/>
                    </a:solidFill>
                  </a:rPr>
                  <a:t>𝛉</a:t>
                </a:r>
                <a:r>
                  <a:rPr lang="en-US" sz="2000" baseline="-25000" dirty="0">
                    <a:solidFill>
                      <a:srgbClr val="FF0000"/>
                    </a:solidFill>
                  </a:rPr>
                  <a:t>MAP</a:t>
                </a:r>
                <a:r>
                  <a:rPr lang="en-US" sz="2000" dirty="0">
                    <a:solidFill>
                      <a:srgbClr val="FF0000"/>
                    </a:solidFill>
                  </a:rPr>
                  <a:t> </a:t>
                </a:r>
                <a:r>
                  <a:rPr lang="en-US" sz="2000" dirty="0"/>
                  <a:t>= argmax</a:t>
                </a:r>
                <a:r>
                  <a:rPr lang="en-US" sz="2000" baseline="-25000" dirty="0"/>
                  <a:t>𝛉</a:t>
                </a:r>
                <a:r>
                  <a:rPr lang="en-US" sz="2000" dirty="0"/>
                  <a:t> p( 𝛉 | D)</a:t>
                </a:r>
              </a:p>
              <a:p>
                <a:pPr lvl="1"/>
                <a:r>
                  <a:rPr lang="en-US" sz="2000" dirty="0"/>
                  <a:t>Step 2: To predict label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oMath>
                </a14:m>
                <a:r>
                  <a:rPr lang="en-US" sz="2000" dirty="0"/>
                  <a:t> of test data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oMath>
                </a14:m>
                <a:r>
                  <a:rPr lang="en-US" sz="2000" dirty="0"/>
                  <a:t>, plug in </a:t>
                </a:r>
                <a:r>
                  <a:rPr lang="en-US" sz="2000" dirty="0">
                    <a:solidFill>
                      <a:srgbClr val="FF0000"/>
                    </a:solidFill>
                  </a:rPr>
                  <a:t>𝛉</a:t>
                </a:r>
                <a:r>
                  <a:rPr lang="en-US" sz="2000" baseline="-25000" dirty="0">
                    <a:solidFill>
                      <a:srgbClr val="FF0000"/>
                    </a:solidFill>
                  </a:rPr>
                  <a:t>MAP</a:t>
                </a:r>
                <a:r>
                  <a:rPr lang="en-US" sz="2000" dirty="0">
                    <a:solidFill>
                      <a:srgbClr val="FF0000"/>
                    </a:solidFill>
                  </a:rPr>
                  <a:t> </a:t>
                </a:r>
                <a:r>
                  <a:rPr lang="en-US" sz="2000" dirty="0"/>
                  <a:t>into posterior </a:t>
                </a:r>
                <a14:m>
                  <m:oMath xmlns:m="http://schemas.openxmlformats.org/officeDocument/2006/math">
                    <m:r>
                      <a:rPr lang="en-US" sz="2000" i="1">
                        <a:latin typeface="Cambria Math" panose="02040503050406030204" pitchFamily="18" charset="0"/>
                      </a:rPr>
                      <m:t>𝑝</m:t>
                    </m:r>
                    <m:d>
                      <m:dPr>
                        <m:endChr m:val="|"/>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e>
                    </m:d>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r>
                      <a:rPr lang="en-US" sz="2000" i="1">
                        <a:latin typeface="Cambria Math" panose="02040503050406030204" pitchFamily="18" charset="0"/>
                      </a:rPr>
                      <m:t>,</m:t>
                    </m:r>
                    <m:r>
                      <m:rPr>
                        <m:nor/>
                      </m:rPr>
                      <a:rPr lang="en-US" sz="2000" dirty="0"/>
                      <m:t>𝛉</m:t>
                    </m:r>
                    <m:r>
                      <a:rPr lang="en-US" sz="2000" i="1">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 </m:t>
                        </m:r>
                        <m:r>
                          <a:rPr lang="en-US" sz="2000" i="1">
                            <a:latin typeface="Cambria Math" panose="02040503050406030204" pitchFamily="18" charset="0"/>
                          </a:rPr>
                          <m:t>| </m:t>
                        </m:r>
                        <m:sSub>
                          <m:sSubPr>
                            <m:ctrlPr>
                              <a:rPr lang="en-US" sz="2000" i="1">
                                <a:solidFill>
                                  <a:srgbClr val="FF0000"/>
                                </a:solidFill>
                                <a:latin typeface="Cambria Math" panose="02040503050406030204" pitchFamily="18" charset="0"/>
                              </a:rPr>
                            </m:ctrlPr>
                          </m:sSubPr>
                          <m:e>
                            <m:r>
                              <m:rPr>
                                <m:sty m:val="p"/>
                              </m:rPr>
                              <a:rPr lang="el-GR" sz="2000" i="1" dirty="0">
                                <a:solidFill>
                                  <a:srgbClr val="FF0000"/>
                                </a:solidFill>
                                <a:latin typeface="Cambria Math" panose="02040503050406030204" pitchFamily="18" charset="0"/>
                                <a:ea typeface="Cambria Math" panose="02040503050406030204" pitchFamily="18" charset="0"/>
                              </a:rPr>
                              <m:t>λ</m:t>
                            </m:r>
                          </m:e>
                          <m:sub>
                            <m:r>
                              <a:rPr lang="en-US" sz="2000" i="1">
                                <a:solidFill>
                                  <a:srgbClr val="FF0000"/>
                                </a:solidFill>
                                <a:latin typeface="Cambria Math" panose="02040503050406030204" pitchFamily="18" charset="0"/>
                              </a:rPr>
                              <m:t>𝑀𝐴𝑃</m:t>
                            </m:r>
                          </m:sub>
                        </m:sSub>
                      </m:e>
                    </m:d>
                    <m:r>
                      <m:rPr>
                        <m:nor/>
                      </m:rPr>
                      <a:rPr lang="en-US" sz="2000" dirty="0"/>
                      <m:t> </m:t>
                    </m:r>
                    <m:r>
                      <a:rPr lang="en-US" sz="200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r>
                          <a:rPr lang="en-US" sz="2000" i="1" dirty="0">
                            <a:latin typeface="Cambria Math" panose="02040503050406030204" pitchFamily="18" charset="0"/>
                          </a:rPr>
                          <m:t> </m:t>
                        </m:r>
                        <m:r>
                          <a:rPr lang="en-US" sz="2000" i="1">
                            <a:latin typeface="Cambria Math" panose="02040503050406030204" pitchFamily="18" charset="0"/>
                          </a:rPr>
                          <m:t>|</m:t>
                        </m:r>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 </m:t>
                            </m:r>
                            <m:r>
                              <a:rPr lang="en-US" sz="2000" i="1" dirty="0">
                                <a:latin typeface="Cambria Math" panose="02040503050406030204" pitchFamily="18" charset="0"/>
                              </a:rPr>
                              <m:t>𝑦</m:t>
                            </m:r>
                          </m:e>
                        </m:acc>
                        <m:r>
                          <a:rPr lang="en-US" sz="2000" i="1">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m:rPr>
                                <m:sty m:val="p"/>
                              </m:rPr>
                              <a:rPr lang="el-GR" sz="2000" i="1" dirty="0">
                                <a:solidFill>
                                  <a:srgbClr val="FF0000"/>
                                </a:solidFill>
                                <a:latin typeface="Cambria Math" panose="02040503050406030204" pitchFamily="18" charset="0"/>
                                <a:ea typeface="Cambria Math" panose="02040503050406030204" pitchFamily="18" charset="0"/>
                              </a:rPr>
                              <m:t>η</m:t>
                            </m:r>
                          </m:e>
                          <m:sub>
                            <m:r>
                              <a:rPr lang="en-US" sz="2000" i="1">
                                <a:solidFill>
                                  <a:srgbClr val="FF0000"/>
                                </a:solidFill>
                                <a:latin typeface="Cambria Math" panose="02040503050406030204" pitchFamily="18" charset="0"/>
                              </a:rPr>
                              <m:t>𝑀𝐴𝑃</m:t>
                            </m:r>
                          </m:sub>
                        </m:sSub>
                      </m:e>
                    </m:d>
                  </m:oMath>
                </a14:m>
                <a:r>
                  <a:rPr lang="en-US" sz="2000" dirty="0"/>
                  <a:t> and find MAP estimate of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oMath>
                </a14:m>
                <a:endParaRPr lang="en-US" sz="2000" dirty="0"/>
              </a:p>
              <a:p>
                <a:r>
                  <a:rPr lang="en-US" sz="2000" dirty="0"/>
                  <a:t>Strategy 3 (</a:t>
                </a:r>
                <a:r>
                  <a:rPr lang="en-US" sz="2000" dirty="0">
                    <a:solidFill>
                      <a:srgbClr val="0000FF"/>
                    </a:solidFill>
                  </a:rPr>
                  <a:t>Posterior Predictive / Bayesian Model Averaging</a:t>
                </a:r>
                <a:r>
                  <a:rPr lang="en-US" sz="2000" dirty="0"/>
                  <a:t>)</a:t>
                </a:r>
              </a:p>
              <a:p>
                <a:pPr lvl="1"/>
                <a:r>
                  <a:rPr lang="en-US" sz="2000" dirty="0"/>
                  <a:t>To predict label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oMath>
                </a14:m>
                <a:r>
                  <a:rPr lang="en-US" sz="2000" dirty="0"/>
                  <a:t> of test data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oMath>
                </a14:m>
                <a:r>
                  <a:rPr lang="en-US" sz="2000" dirty="0"/>
                  <a:t>, compute posterior p(</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oMath>
                </a14:m>
                <a:r>
                  <a:rPr lang="en-US" sz="2000" dirty="0"/>
                  <a:t> |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oMath>
                </a14:m>
                <a:r>
                  <a:rPr lang="en-US" sz="2000" dirty="0"/>
                  <a:t>, D) </a:t>
                </a:r>
              </a:p>
              <a:p>
                <a:pPr lvl="1"/>
                <a:r>
                  <a:rPr lang="en-US" sz="2000" dirty="0"/>
                  <a:t>Notice that posterior does not contain 𝛉</a:t>
                </a:r>
              </a:p>
            </p:txBody>
          </p:sp>
        </mc:Choice>
        <mc:Fallback xmlns="">
          <p:sp>
            <p:nvSpPr>
              <p:cNvPr id="3" name="Content Placeholder 2">
                <a:extLst>
                  <a:ext uri="{FF2B5EF4-FFF2-40B4-BE49-F238E27FC236}">
                    <a16:creationId xmlns:a16="http://schemas.microsoft.com/office/drawing/2014/main" id="{33C5F2D8-22A5-A74B-ADFA-60DCA014A6AD}"/>
                  </a:ext>
                </a:extLst>
              </p:cNvPr>
              <p:cNvSpPr>
                <a:spLocks noGrp="1" noRot="1" noChangeAspect="1" noMove="1" noResize="1" noEditPoints="1" noAdjustHandles="1" noChangeArrowheads="1" noChangeShapeType="1" noTextEdit="1"/>
              </p:cNvSpPr>
              <p:nvPr>
                <p:ph idx="1"/>
              </p:nvPr>
            </p:nvSpPr>
            <p:spPr>
              <a:xfrm>
                <a:off x="237995" y="1275454"/>
                <a:ext cx="8677405" cy="5325372"/>
              </a:xfrm>
              <a:blipFill>
                <a:blip r:embed="rId3"/>
                <a:stretch>
                  <a:fillRect l="-585" t="-475" b="-190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6D6AE7D-AD25-6444-BA45-EF5EBF6CC01F}"/>
              </a:ext>
            </a:extLst>
          </p:cNvPr>
          <p:cNvSpPr/>
          <p:nvPr/>
        </p:nvSpPr>
        <p:spPr>
          <a:xfrm>
            <a:off x="1730693" y="5083493"/>
            <a:ext cx="342899" cy="485775"/>
          </a:xfrm>
          <a:prstGeom prst="ellipse">
            <a:avLst/>
          </a:prstGeom>
          <a:no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22A739F9-5F88-2D48-8BEF-8DA22018C138}"/>
              </a:ext>
            </a:extLst>
          </p:cNvPr>
          <p:cNvSpPr/>
          <p:nvPr/>
        </p:nvSpPr>
        <p:spPr>
          <a:xfrm>
            <a:off x="7172323" y="5826204"/>
            <a:ext cx="342899" cy="485775"/>
          </a:xfrm>
          <a:prstGeom prst="ellipse">
            <a:avLst/>
          </a:prstGeom>
          <a:no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05219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Questions?</a:t>
            </a:r>
          </a:p>
        </p:txBody>
      </p:sp>
    </p:spTree>
    <p:extLst>
      <p:ext uri="{BB962C8B-B14F-4D97-AF65-F5344CB8AC3E}">
        <p14:creationId xmlns:p14="http://schemas.microsoft.com/office/powerpoint/2010/main" val="25880391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EF9B0C-6333-6340-9509-C7822A78A03C}"/>
              </a:ext>
            </a:extLst>
          </p:cNvPr>
          <p:cNvPicPr>
            <a:picLocks noChangeAspect="1"/>
          </p:cNvPicPr>
          <p:nvPr/>
        </p:nvPicPr>
        <p:blipFill rotWithShape="1">
          <a:blip r:embed="rId3"/>
          <a:srcRect b="91193"/>
          <a:stretch/>
        </p:blipFill>
        <p:spPr>
          <a:xfrm>
            <a:off x="263047" y="964077"/>
            <a:ext cx="7772400" cy="484181"/>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0" y="0"/>
                <a:ext cx="9143999" cy="964077"/>
              </a:xfrm>
            </p:spPr>
            <p:txBody>
              <a:bodyPr>
                <a:normAutofit/>
              </a:bodyPr>
              <a:lstStyle/>
              <a:p>
                <a:r>
                  <a:rPr lang="en-US" sz="3400" dirty="0"/>
                  <a:t>Strategy 2: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λ</m:t>
                    </m:r>
                    <m:r>
                      <a:rPr lang="en-US" sz="3600" b="0" i="1" baseline="30000" dirty="0" smtClean="0">
                        <a:latin typeface="Cambria Math" panose="02040503050406030204" pitchFamily="18" charset="0"/>
                        <a:ea typeface="Cambria Math" panose="02040503050406030204" pitchFamily="18" charset="0"/>
                      </a:rPr>
                      <m:t>𝑀𝐴𝑃</m:t>
                    </m:r>
                    <m:r>
                      <m:rPr>
                        <m:nor/>
                      </m:rPr>
                      <a:rPr lang="en-US" sz="3600" dirty="0"/>
                      <m:t>, </m:t>
                    </m:r>
                    <m:r>
                      <m:rPr>
                        <m:sty m:val="p"/>
                      </m:rPr>
                      <a:rPr lang="el-GR" sz="3600" i="1" dirty="0">
                        <a:latin typeface="Cambria Math" panose="02040503050406030204" pitchFamily="18" charset="0"/>
                        <a:ea typeface="Cambria Math" panose="02040503050406030204" pitchFamily="18" charset="0"/>
                      </a:rPr>
                      <m:t>η</m:t>
                    </m:r>
                  </m:oMath>
                </a14:m>
                <a:r>
                  <a:rPr lang="en-US" sz="3400" baseline="30000" dirty="0"/>
                  <a:t>MAP</a:t>
                </a:r>
                <a:r>
                  <a:rPr lang="en-US" sz="3400" dirty="0"/>
                  <a:t> Can Be Estimated Separately </a:t>
                </a:r>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0" y="0"/>
                <a:ext cx="9143999" cy="964077"/>
              </a:xfrm>
              <a:blipFill>
                <a:blip r:embed="rId4"/>
                <a:stretch>
                  <a:fillRect l="-1667" r="-2778" b="-394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5"/>
          <a:stretch>
            <a:fillRect/>
          </a:stretch>
        </p:blipFill>
        <p:spPr>
          <a:xfrm>
            <a:off x="0" y="464490"/>
            <a:ext cx="0" cy="0"/>
          </a:xfrm>
          <a:prstGeom prst="rect">
            <a:avLst/>
          </a:prstGeom>
        </p:spPr>
      </p:pic>
    </p:spTree>
    <p:extLst>
      <p:ext uri="{BB962C8B-B14F-4D97-AF65-F5344CB8AC3E}">
        <p14:creationId xmlns:p14="http://schemas.microsoft.com/office/powerpoint/2010/main" val="38222909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EF9B0C-6333-6340-9509-C7822A78A03C}"/>
              </a:ext>
            </a:extLst>
          </p:cNvPr>
          <p:cNvPicPr>
            <a:picLocks noChangeAspect="1"/>
          </p:cNvPicPr>
          <p:nvPr/>
        </p:nvPicPr>
        <p:blipFill rotWithShape="1">
          <a:blip r:embed="rId3"/>
          <a:srcRect b="81495"/>
          <a:stretch/>
        </p:blipFill>
        <p:spPr>
          <a:xfrm>
            <a:off x="263047" y="964078"/>
            <a:ext cx="7772400" cy="1017330"/>
          </a:xfrm>
          <a:prstGeom prst="rect">
            <a:avLst/>
          </a:prstGeom>
        </p:spPr>
      </p:pic>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79B2BCC6-68E5-1A40-BB06-B507E354B22B}"/>
                  </a:ext>
                </a:extLst>
              </p:cNvPr>
              <p:cNvSpPr>
                <a:spLocks noGrp="1"/>
              </p:cNvSpPr>
              <p:nvPr>
                <p:ph type="title"/>
              </p:nvPr>
            </p:nvSpPr>
            <p:spPr>
              <a:xfrm>
                <a:off x="0" y="0"/>
                <a:ext cx="9143999" cy="964077"/>
              </a:xfrm>
            </p:spPr>
            <p:txBody>
              <a:bodyPr>
                <a:normAutofit/>
              </a:bodyPr>
              <a:lstStyle/>
              <a:p>
                <a:r>
                  <a:rPr lang="en-US" sz="3400" dirty="0"/>
                  <a:t>Strategy 2: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λ</m:t>
                    </m:r>
                    <m:r>
                      <a:rPr lang="en-US" sz="3600" b="0" i="1" baseline="30000" dirty="0" smtClean="0">
                        <a:latin typeface="Cambria Math" panose="02040503050406030204" pitchFamily="18" charset="0"/>
                        <a:ea typeface="Cambria Math" panose="02040503050406030204" pitchFamily="18" charset="0"/>
                      </a:rPr>
                      <m:t>𝑀𝐴𝑃</m:t>
                    </m:r>
                    <m:r>
                      <m:rPr>
                        <m:nor/>
                      </m:rPr>
                      <a:rPr lang="en-US" sz="3600" dirty="0"/>
                      <m:t>, </m:t>
                    </m:r>
                    <m:r>
                      <m:rPr>
                        <m:sty m:val="p"/>
                      </m:rPr>
                      <a:rPr lang="el-GR" sz="3600" i="1" dirty="0">
                        <a:latin typeface="Cambria Math" panose="02040503050406030204" pitchFamily="18" charset="0"/>
                        <a:ea typeface="Cambria Math" panose="02040503050406030204" pitchFamily="18" charset="0"/>
                      </a:rPr>
                      <m:t>η</m:t>
                    </m:r>
                  </m:oMath>
                </a14:m>
                <a:r>
                  <a:rPr lang="en-US" sz="3400" baseline="30000" dirty="0"/>
                  <a:t>MAP</a:t>
                </a:r>
                <a:r>
                  <a:rPr lang="en-US" sz="3400" dirty="0"/>
                  <a:t> Can Be Estimated Separately </a:t>
                </a:r>
              </a:p>
            </p:txBody>
          </p:sp>
        </mc:Choice>
        <mc:Fallback xmlns="">
          <p:sp>
            <p:nvSpPr>
              <p:cNvPr id="8" name="Title 1">
                <a:extLst>
                  <a:ext uri="{FF2B5EF4-FFF2-40B4-BE49-F238E27FC236}">
                    <a16:creationId xmlns:a16="http://schemas.microsoft.com/office/drawing/2014/main" id="{79B2BCC6-68E5-1A40-BB06-B507E354B22B}"/>
                  </a:ext>
                </a:extLst>
              </p:cNvPr>
              <p:cNvSpPr>
                <a:spLocks noGrp="1" noRot="1" noChangeAspect="1" noMove="1" noResize="1" noEditPoints="1" noAdjustHandles="1" noChangeArrowheads="1" noChangeShapeType="1" noTextEdit="1"/>
              </p:cNvSpPr>
              <p:nvPr>
                <p:ph type="title"/>
              </p:nvPr>
            </p:nvSpPr>
            <p:spPr>
              <a:xfrm>
                <a:off x="0" y="0"/>
                <a:ext cx="9143999" cy="964077"/>
              </a:xfrm>
              <a:blipFill>
                <a:blip r:embed="rId5"/>
                <a:stretch>
                  <a:fillRect l="-1667" r="-2778" b="-3947"/>
                </a:stretch>
              </a:blipFill>
            </p:spPr>
            <p:txBody>
              <a:bodyPr/>
              <a:lstStyle/>
              <a:p>
                <a:r>
                  <a:rPr lang="en-US">
                    <a:noFill/>
                  </a:rPr>
                  <a:t> </a:t>
                </a:r>
              </a:p>
            </p:txBody>
          </p:sp>
        </mc:Fallback>
      </mc:AlternateContent>
    </p:spTree>
    <p:extLst>
      <p:ext uri="{BB962C8B-B14F-4D97-AF65-F5344CB8AC3E}">
        <p14:creationId xmlns:p14="http://schemas.microsoft.com/office/powerpoint/2010/main" val="4229654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EF9B0C-6333-6340-9509-C7822A78A03C}"/>
              </a:ext>
            </a:extLst>
          </p:cNvPr>
          <p:cNvPicPr>
            <a:picLocks noChangeAspect="1"/>
          </p:cNvPicPr>
          <p:nvPr/>
        </p:nvPicPr>
        <p:blipFill rotWithShape="1">
          <a:blip r:embed="rId3"/>
          <a:srcRect b="68103"/>
          <a:stretch/>
        </p:blipFill>
        <p:spPr>
          <a:xfrm>
            <a:off x="263047" y="964078"/>
            <a:ext cx="7772400" cy="1753586"/>
          </a:xfrm>
          <a:prstGeom prst="rect">
            <a:avLst/>
          </a:prstGeom>
        </p:spPr>
      </p:pic>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sp>
        <p:nvSpPr>
          <p:cNvPr id="4" name="Rectangle 3">
            <a:extLst>
              <a:ext uri="{FF2B5EF4-FFF2-40B4-BE49-F238E27FC236}">
                <a16:creationId xmlns:a16="http://schemas.microsoft.com/office/drawing/2014/main" id="{0D7FB643-10A8-724F-9746-DCE539C0C7B6}"/>
              </a:ext>
            </a:extLst>
          </p:cNvPr>
          <p:cNvSpPr/>
          <p:nvPr/>
        </p:nvSpPr>
        <p:spPr>
          <a:xfrm>
            <a:off x="1669143" y="1915886"/>
            <a:ext cx="3048000" cy="10014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21866F15-2EA4-2D47-AAE1-B4B672B19B6E}"/>
                  </a:ext>
                </a:extLst>
              </p:cNvPr>
              <p:cNvSpPr>
                <a:spLocks noGrp="1"/>
              </p:cNvSpPr>
              <p:nvPr>
                <p:ph type="title"/>
              </p:nvPr>
            </p:nvSpPr>
            <p:spPr>
              <a:xfrm>
                <a:off x="0" y="0"/>
                <a:ext cx="9143999" cy="964077"/>
              </a:xfrm>
            </p:spPr>
            <p:txBody>
              <a:bodyPr>
                <a:normAutofit/>
              </a:bodyPr>
              <a:lstStyle/>
              <a:p>
                <a:r>
                  <a:rPr lang="en-US" sz="3400" dirty="0"/>
                  <a:t>Strategy 2: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λ</m:t>
                    </m:r>
                    <m:r>
                      <a:rPr lang="en-US" sz="3600" b="0" i="1" baseline="30000" dirty="0" smtClean="0">
                        <a:latin typeface="Cambria Math" panose="02040503050406030204" pitchFamily="18" charset="0"/>
                        <a:ea typeface="Cambria Math" panose="02040503050406030204" pitchFamily="18" charset="0"/>
                      </a:rPr>
                      <m:t>𝑀𝐴𝑃</m:t>
                    </m:r>
                    <m:r>
                      <m:rPr>
                        <m:nor/>
                      </m:rPr>
                      <a:rPr lang="en-US" sz="3600" dirty="0"/>
                      <m:t>, </m:t>
                    </m:r>
                    <m:r>
                      <m:rPr>
                        <m:sty m:val="p"/>
                      </m:rPr>
                      <a:rPr lang="el-GR" sz="3600" i="1" dirty="0">
                        <a:latin typeface="Cambria Math" panose="02040503050406030204" pitchFamily="18" charset="0"/>
                        <a:ea typeface="Cambria Math" panose="02040503050406030204" pitchFamily="18" charset="0"/>
                      </a:rPr>
                      <m:t>η</m:t>
                    </m:r>
                  </m:oMath>
                </a14:m>
                <a:r>
                  <a:rPr lang="en-US" sz="3400" baseline="30000" dirty="0"/>
                  <a:t>MAP</a:t>
                </a:r>
                <a:r>
                  <a:rPr lang="en-US" sz="3400" dirty="0"/>
                  <a:t> Can Be Estimated Separately </a:t>
                </a:r>
              </a:p>
            </p:txBody>
          </p:sp>
        </mc:Choice>
        <mc:Fallback xmlns="">
          <p:sp>
            <p:nvSpPr>
              <p:cNvPr id="8" name="Title 1">
                <a:extLst>
                  <a:ext uri="{FF2B5EF4-FFF2-40B4-BE49-F238E27FC236}">
                    <a16:creationId xmlns:a16="http://schemas.microsoft.com/office/drawing/2014/main" id="{21866F15-2EA4-2D47-AAE1-B4B672B19B6E}"/>
                  </a:ext>
                </a:extLst>
              </p:cNvPr>
              <p:cNvSpPr>
                <a:spLocks noGrp="1" noRot="1" noChangeAspect="1" noMove="1" noResize="1" noEditPoints="1" noAdjustHandles="1" noChangeArrowheads="1" noChangeShapeType="1" noTextEdit="1"/>
              </p:cNvSpPr>
              <p:nvPr>
                <p:ph type="title"/>
              </p:nvPr>
            </p:nvSpPr>
            <p:spPr>
              <a:xfrm>
                <a:off x="0" y="0"/>
                <a:ext cx="9143999" cy="964077"/>
              </a:xfrm>
              <a:blipFill>
                <a:blip r:embed="rId5"/>
                <a:stretch>
                  <a:fillRect l="-1667" r="-2778" b="-3947"/>
                </a:stretch>
              </a:blipFill>
            </p:spPr>
            <p:txBody>
              <a:bodyPr/>
              <a:lstStyle/>
              <a:p>
                <a:r>
                  <a:rPr lang="en-US">
                    <a:noFill/>
                  </a:rPr>
                  <a:t> </a:t>
                </a:r>
              </a:p>
            </p:txBody>
          </p:sp>
        </mc:Fallback>
      </mc:AlternateContent>
    </p:spTree>
    <p:extLst>
      <p:ext uri="{BB962C8B-B14F-4D97-AF65-F5344CB8AC3E}">
        <p14:creationId xmlns:p14="http://schemas.microsoft.com/office/powerpoint/2010/main" val="33822655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EF9B0C-6333-6340-9509-C7822A78A03C}"/>
              </a:ext>
            </a:extLst>
          </p:cNvPr>
          <p:cNvPicPr>
            <a:picLocks noChangeAspect="1"/>
          </p:cNvPicPr>
          <p:nvPr/>
        </p:nvPicPr>
        <p:blipFill rotWithShape="1">
          <a:blip r:embed="rId3"/>
          <a:srcRect b="68103"/>
          <a:stretch/>
        </p:blipFill>
        <p:spPr>
          <a:xfrm>
            <a:off x="263047" y="964078"/>
            <a:ext cx="7772400" cy="1753586"/>
          </a:xfrm>
          <a:prstGeom prst="rect">
            <a:avLst/>
          </a:prstGeom>
        </p:spPr>
      </p:pic>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89DF6E3-AD41-0542-9AAB-E1A0DB2E4315}"/>
                  </a:ext>
                </a:extLst>
              </p:cNvPr>
              <p:cNvSpPr txBox="1"/>
              <p:nvPr/>
            </p:nvSpPr>
            <p:spPr>
              <a:xfrm>
                <a:off x="5370286" y="1715749"/>
                <a:ext cx="3394391" cy="540661"/>
              </a:xfrm>
              <a:prstGeom prst="rect">
                <a:avLst/>
              </a:prstGeom>
              <a:noFill/>
            </p:spPr>
            <p:txBody>
              <a:bodyPr wrap="none" rtlCol="0">
                <a:spAutoFit/>
              </a:bodyPr>
              <a:lstStyle/>
              <a:p>
                <a:r>
                  <a:rPr lang="en-US" dirty="0"/>
                  <a:t>Bayes’ rule: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a14:m>
                <a:r>
                  <a:rPr lang="en-US" dirty="0"/>
                  <a:t> </a:t>
                </a:r>
              </a:p>
            </p:txBody>
          </p:sp>
        </mc:Choice>
        <mc:Fallback xmlns="">
          <p:sp>
            <p:nvSpPr>
              <p:cNvPr id="3" name="TextBox 2">
                <a:extLst>
                  <a:ext uri="{FF2B5EF4-FFF2-40B4-BE49-F238E27FC236}">
                    <a16:creationId xmlns:a16="http://schemas.microsoft.com/office/drawing/2014/main" id="{589DF6E3-AD41-0542-9AAB-E1A0DB2E4315}"/>
                  </a:ext>
                </a:extLst>
              </p:cNvPr>
              <p:cNvSpPr txBox="1">
                <a:spLocks noRot="1" noChangeAspect="1" noMove="1" noResize="1" noEditPoints="1" noAdjustHandles="1" noChangeArrowheads="1" noChangeShapeType="1" noTextEdit="1"/>
              </p:cNvSpPr>
              <p:nvPr/>
            </p:nvSpPr>
            <p:spPr>
              <a:xfrm>
                <a:off x="5370286" y="1715749"/>
                <a:ext cx="3394391" cy="540661"/>
              </a:xfrm>
              <a:prstGeom prst="rect">
                <a:avLst/>
              </a:prstGeom>
              <a:blipFill>
                <a:blip r:embed="rId5"/>
                <a:stretch>
                  <a:fillRect l="-1119" b="-4545"/>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6DEB675A-D440-E24D-85A8-D322BBE71749}"/>
              </a:ext>
            </a:extLst>
          </p:cNvPr>
          <p:cNvCxnSpPr/>
          <p:nvPr/>
        </p:nvCxnSpPr>
        <p:spPr>
          <a:xfrm flipH="1">
            <a:off x="3991429" y="1928154"/>
            <a:ext cx="1378857" cy="3138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itle 1">
                <a:extLst>
                  <a:ext uri="{FF2B5EF4-FFF2-40B4-BE49-F238E27FC236}">
                    <a16:creationId xmlns:a16="http://schemas.microsoft.com/office/drawing/2014/main" id="{11E0653B-5849-324D-BBE4-62824791E5C6}"/>
                  </a:ext>
                </a:extLst>
              </p:cNvPr>
              <p:cNvSpPr>
                <a:spLocks noGrp="1"/>
              </p:cNvSpPr>
              <p:nvPr>
                <p:ph type="title"/>
              </p:nvPr>
            </p:nvSpPr>
            <p:spPr>
              <a:xfrm>
                <a:off x="0" y="0"/>
                <a:ext cx="9143999" cy="964077"/>
              </a:xfrm>
            </p:spPr>
            <p:txBody>
              <a:bodyPr>
                <a:normAutofit/>
              </a:bodyPr>
              <a:lstStyle/>
              <a:p>
                <a:r>
                  <a:rPr lang="en-US" sz="3400" dirty="0"/>
                  <a:t>Strategy 2: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λ</m:t>
                    </m:r>
                    <m:r>
                      <a:rPr lang="en-US" sz="3600" b="0" i="1" baseline="30000" dirty="0" smtClean="0">
                        <a:latin typeface="Cambria Math" panose="02040503050406030204" pitchFamily="18" charset="0"/>
                        <a:ea typeface="Cambria Math" panose="02040503050406030204" pitchFamily="18" charset="0"/>
                      </a:rPr>
                      <m:t>𝑀𝐴𝑃</m:t>
                    </m:r>
                    <m:r>
                      <m:rPr>
                        <m:nor/>
                      </m:rPr>
                      <a:rPr lang="en-US" sz="3600" dirty="0"/>
                      <m:t>, </m:t>
                    </m:r>
                    <m:r>
                      <m:rPr>
                        <m:sty m:val="p"/>
                      </m:rPr>
                      <a:rPr lang="el-GR" sz="3600" i="1" dirty="0">
                        <a:latin typeface="Cambria Math" panose="02040503050406030204" pitchFamily="18" charset="0"/>
                        <a:ea typeface="Cambria Math" panose="02040503050406030204" pitchFamily="18" charset="0"/>
                      </a:rPr>
                      <m:t>η</m:t>
                    </m:r>
                  </m:oMath>
                </a14:m>
                <a:r>
                  <a:rPr lang="en-US" sz="3400" baseline="30000" dirty="0"/>
                  <a:t>MAP</a:t>
                </a:r>
                <a:r>
                  <a:rPr lang="en-US" sz="3400" dirty="0"/>
                  <a:t> Can Be Estimated Separately </a:t>
                </a:r>
              </a:p>
            </p:txBody>
          </p:sp>
        </mc:Choice>
        <mc:Fallback xmlns="">
          <p:sp>
            <p:nvSpPr>
              <p:cNvPr id="10" name="Title 1">
                <a:extLst>
                  <a:ext uri="{FF2B5EF4-FFF2-40B4-BE49-F238E27FC236}">
                    <a16:creationId xmlns:a16="http://schemas.microsoft.com/office/drawing/2014/main" id="{11E0653B-5849-324D-BBE4-62824791E5C6}"/>
                  </a:ext>
                </a:extLst>
              </p:cNvPr>
              <p:cNvSpPr>
                <a:spLocks noGrp="1" noRot="1" noChangeAspect="1" noMove="1" noResize="1" noEditPoints="1" noAdjustHandles="1" noChangeArrowheads="1" noChangeShapeType="1" noTextEdit="1"/>
              </p:cNvSpPr>
              <p:nvPr>
                <p:ph type="title"/>
              </p:nvPr>
            </p:nvSpPr>
            <p:spPr>
              <a:xfrm>
                <a:off x="0" y="0"/>
                <a:ext cx="9143999" cy="964077"/>
              </a:xfrm>
              <a:blipFill>
                <a:blip r:embed="rId6"/>
                <a:stretch>
                  <a:fillRect l="-1667" r="-2778" b="-3947"/>
                </a:stretch>
              </a:blipFill>
            </p:spPr>
            <p:txBody>
              <a:bodyPr/>
              <a:lstStyle/>
              <a:p>
                <a:r>
                  <a:rPr lang="en-US">
                    <a:noFill/>
                  </a:rPr>
                  <a:t> </a:t>
                </a:r>
              </a:p>
            </p:txBody>
          </p:sp>
        </mc:Fallback>
      </mc:AlternateContent>
    </p:spTree>
    <p:extLst>
      <p:ext uri="{BB962C8B-B14F-4D97-AF65-F5344CB8AC3E}">
        <p14:creationId xmlns:p14="http://schemas.microsoft.com/office/powerpoint/2010/main" val="53345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EF9B0C-6333-6340-9509-C7822A78A03C}"/>
              </a:ext>
            </a:extLst>
          </p:cNvPr>
          <p:cNvPicPr>
            <a:picLocks noChangeAspect="1"/>
          </p:cNvPicPr>
          <p:nvPr/>
        </p:nvPicPr>
        <p:blipFill rotWithShape="1">
          <a:blip r:embed="rId3"/>
          <a:srcRect b="57078"/>
          <a:stretch/>
        </p:blipFill>
        <p:spPr>
          <a:xfrm>
            <a:off x="263047" y="964078"/>
            <a:ext cx="7772400" cy="2359694"/>
          </a:xfrm>
          <a:prstGeom prst="rect">
            <a:avLst/>
          </a:prstGeom>
        </p:spPr>
      </p:pic>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sp>
        <p:nvSpPr>
          <p:cNvPr id="6" name="Curved Left Arrow 5">
            <a:extLst>
              <a:ext uri="{FF2B5EF4-FFF2-40B4-BE49-F238E27FC236}">
                <a16:creationId xmlns:a16="http://schemas.microsoft.com/office/drawing/2014/main" id="{BD31653E-2E27-4C4C-93AB-E5392BC2A18B}"/>
              </a:ext>
            </a:extLst>
          </p:cNvPr>
          <p:cNvSpPr/>
          <p:nvPr/>
        </p:nvSpPr>
        <p:spPr>
          <a:xfrm>
            <a:off x="4826738" y="2242008"/>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929FEEE4-2271-9742-B3EA-164128D21377}"/>
              </a:ext>
            </a:extLst>
          </p:cNvPr>
          <p:cNvSpPr txBox="1"/>
          <p:nvPr/>
        </p:nvSpPr>
        <p:spPr>
          <a:xfrm>
            <a:off x="5152983" y="2419683"/>
            <a:ext cx="2129109" cy="369332"/>
          </a:xfrm>
          <a:prstGeom prst="rect">
            <a:avLst/>
          </a:prstGeom>
          <a:noFill/>
        </p:spPr>
        <p:txBody>
          <a:bodyPr wrap="none" rtlCol="0">
            <a:spAutoFit/>
          </a:bodyPr>
          <a:lstStyle/>
          <a:p>
            <a:r>
              <a:rPr lang="en-US" dirty="0"/>
              <a:t>Plug in D = {x</a:t>
            </a:r>
            <a:r>
              <a:rPr lang="en-US" baseline="-25000" dirty="0"/>
              <a:t>1:N</a:t>
            </a:r>
            <a:r>
              <a:rPr lang="en-US" dirty="0"/>
              <a:t>, y</a:t>
            </a:r>
            <a:r>
              <a:rPr lang="en-US" baseline="-25000" dirty="0"/>
              <a:t>1:N</a:t>
            </a:r>
            <a:r>
              <a:rPr lang="en-US" dirty="0"/>
              <a:t>}</a:t>
            </a:r>
          </a:p>
        </p:txBody>
      </p:sp>
      <p:cxnSp>
        <p:nvCxnSpPr>
          <p:cNvPr id="5" name="Straight Arrow Connector 4">
            <a:extLst>
              <a:ext uri="{FF2B5EF4-FFF2-40B4-BE49-F238E27FC236}">
                <a16:creationId xmlns:a16="http://schemas.microsoft.com/office/drawing/2014/main" id="{6DEB675A-D440-E24D-85A8-D322BBE71749}"/>
              </a:ext>
            </a:extLst>
          </p:cNvPr>
          <p:cNvCxnSpPr/>
          <p:nvPr/>
        </p:nvCxnSpPr>
        <p:spPr>
          <a:xfrm flipH="1">
            <a:off x="3991429" y="1928154"/>
            <a:ext cx="1378857" cy="3138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Oval 3">
            <a:extLst>
              <a:ext uri="{FF2B5EF4-FFF2-40B4-BE49-F238E27FC236}">
                <a16:creationId xmlns:a16="http://schemas.microsoft.com/office/drawing/2014/main" id="{A9CF6851-095E-724F-A4EA-2780FFE06D12}"/>
              </a:ext>
            </a:extLst>
          </p:cNvPr>
          <p:cNvSpPr/>
          <p:nvPr/>
        </p:nvSpPr>
        <p:spPr>
          <a:xfrm>
            <a:off x="2816509" y="1918157"/>
            <a:ext cx="405662" cy="367393"/>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2C71FC0B-213F-294B-B2FE-A87905B906BF}"/>
              </a:ext>
            </a:extLst>
          </p:cNvPr>
          <p:cNvSpPr/>
          <p:nvPr/>
        </p:nvSpPr>
        <p:spPr>
          <a:xfrm>
            <a:off x="2686248" y="2277845"/>
            <a:ext cx="405662" cy="367393"/>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E4F1A61-73A6-FE49-8BEF-BE2479E8FD50}"/>
              </a:ext>
            </a:extLst>
          </p:cNvPr>
          <p:cNvSpPr/>
          <p:nvPr/>
        </p:nvSpPr>
        <p:spPr>
          <a:xfrm>
            <a:off x="2831063" y="2631276"/>
            <a:ext cx="1281992" cy="367393"/>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185A665-3740-4D4A-84A2-104B3A7DEADC}"/>
              </a:ext>
            </a:extLst>
          </p:cNvPr>
          <p:cNvSpPr/>
          <p:nvPr/>
        </p:nvSpPr>
        <p:spPr>
          <a:xfrm>
            <a:off x="2677332" y="2990964"/>
            <a:ext cx="1281992" cy="367393"/>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itle 1">
                <a:extLst>
                  <a:ext uri="{FF2B5EF4-FFF2-40B4-BE49-F238E27FC236}">
                    <a16:creationId xmlns:a16="http://schemas.microsoft.com/office/drawing/2014/main" id="{926D4B3B-8AF6-9346-980C-F83AF6834B57}"/>
                  </a:ext>
                </a:extLst>
              </p:cNvPr>
              <p:cNvSpPr>
                <a:spLocks noGrp="1"/>
              </p:cNvSpPr>
              <p:nvPr>
                <p:ph type="title"/>
              </p:nvPr>
            </p:nvSpPr>
            <p:spPr>
              <a:xfrm>
                <a:off x="0" y="0"/>
                <a:ext cx="9143999" cy="964077"/>
              </a:xfrm>
            </p:spPr>
            <p:txBody>
              <a:bodyPr>
                <a:normAutofit/>
              </a:bodyPr>
              <a:lstStyle/>
              <a:p>
                <a:r>
                  <a:rPr lang="en-US" sz="3400" dirty="0"/>
                  <a:t>Strategy 2: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λ</m:t>
                    </m:r>
                    <m:r>
                      <a:rPr lang="en-US" sz="3600" b="0" i="1" baseline="30000" dirty="0" smtClean="0">
                        <a:latin typeface="Cambria Math" panose="02040503050406030204" pitchFamily="18" charset="0"/>
                        <a:ea typeface="Cambria Math" panose="02040503050406030204" pitchFamily="18" charset="0"/>
                      </a:rPr>
                      <m:t>𝑀𝐴𝑃</m:t>
                    </m:r>
                    <m:r>
                      <m:rPr>
                        <m:nor/>
                      </m:rPr>
                      <a:rPr lang="en-US" sz="3600" dirty="0"/>
                      <m:t>, </m:t>
                    </m:r>
                    <m:r>
                      <m:rPr>
                        <m:sty m:val="p"/>
                      </m:rPr>
                      <a:rPr lang="el-GR" sz="3600" i="1" dirty="0">
                        <a:latin typeface="Cambria Math" panose="02040503050406030204" pitchFamily="18" charset="0"/>
                        <a:ea typeface="Cambria Math" panose="02040503050406030204" pitchFamily="18" charset="0"/>
                      </a:rPr>
                      <m:t>η</m:t>
                    </m:r>
                  </m:oMath>
                </a14:m>
                <a:r>
                  <a:rPr lang="en-US" sz="3400" baseline="30000" dirty="0"/>
                  <a:t>MAP</a:t>
                </a:r>
                <a:r>
                  <a:rPr lang="en-US" sz="3400" dirty="0"/>
                  <a:t> Can Be Estimated Separately </a:t>
                </a:r>
              </a:p>
            </p:txBody>
          </p:sp>
        </mc:Choice>
        <mc:Fallback xmlns="">
          <p:sp>
            <p:nvSpPr>
              <p:cNvPr id="15" name="Title 1">
                <a:extLst>
                  <a:ext uri="{FF2B5EF4-FFF2-40B4-BE49-F238E27FC236}">
                    <a16:creationId xmlns:a16="http://schemas.microsoft.com/office/drawing/2014/main" id="{926D4B3B-8AF6-9346-980C-F83AF6834B57}"/>
                  </a:ext>
                </a:extLst>
              </p:cNvPr>
              <p:cNvSpPr>
                <a:spLocks noGrp="1" noRot="1" noChangeAspect="1" noMove="1" noResize="1" noEditPoints="1" noAdjustHandles="1" noChangeArrowheads="1" noChangeShapeType="1" noTextEdit="1"/>
              </p:cNvSpPr>
              <p:nvPr>
                <p:ph type="title"/>
              </p:nvPr>
            </p:nvSpPr>
            <p:spPr>
              <a:xfrm>
                <a:off x="0" y="0"/>
                <a:ext cx="9143999" cy="964077"/>
              </a:xfrm>
              <a:blipFill>
                <a:blip r:embed="rId5"/>
                <a:stretch>
                  <a:fillRect l="-1667" r="-2778"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F9C4F09-6552-BF46-8438-75653F248D0F}"/>
                  </a:ext>
                </a:extLst>
              </p:cNvPr>
              <p:cNvSpPr txBox="1"/>
              <p:nvPr/>
            </p:nvSpPr>
            <p:spPr>
              <a:xfrm>
                <a:off x="5370286" y="1715749"/>
                <a:ext cx="3394391" cy="540661"/>
              </a:xfrm>
              <a:prstGeom prst="rect">
                <a:avLst/>
              </a:prstGeom>
              <a:noFill/>
            </p:spPr>
            <p:txBody>
              <a:bodyPr wrap="none" rtlCol="0">
                <a:spAutoFit/>
              </a:bodyPr>
              <a:lstStyle/>
              <a:p>
                <a:r>
                  <a:rPr lang="en-US" dirty="0"/>
                  <a:t>Bayes’ rule: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a14:m>
                <a:r>
                  <a:rPr lang="en-US" dirty="0"/>
                  <a:t> </a:t>
                </a:r>
              </a:p>
            </p:txBody>
          </p:sp>
        </mc:Choice>
        <mc:Fallback xmlns="">
          <p:sp>
            <p:nvSpPr>
              <p:cNvPr id="17" name="TextBox 16">
                <a:extLst>
                  <a:ext uri="{FF2B5EF4-FFF2-40B4-BE49-F238E27FC236}">
                    <a16:creationId xmlns:a16="http://schemas.microsoft.com/office/drawing/2014/main" id="{BF9C4F09-6552-BF46-8438-75653F248D0F}"/>
                  </a:ext>
                </a:extLst>
              </p:cNvPr>
              <p:cNvSpPr txBox="1">
                <a:spLocks noRot="1" noChangeAspect="1" noMove="1" noResize="1" noEditPoints="1" noAdjustHandles="1" noChangeArrowheads="1" noChangeShapeType="1" noTextEdit="1"/>
              </p:cNvSpPr>
              <p:nvPr/>
            </p:nvSpPr>
            <p:spPr>
              <a:xfrm>
                <a:off x="5370286" y="1715749"/>
                <a:ext cx="3394391" cy="540661"/>
              </a:xfrm>
              <a:prstGeom prst="rect">
                <a:avLst/>
              </a:prstGeom>
              <a:blipFill>
                <a:blip r:embed="rId6"/>
                <a:stretch>
                  <a:fillRect l="-1119" b="-4545"/>
                </a:stretch>
              </a:blipFill>
            </p:spPr>
            <p:txBody>
              <a:bodyPr/>
              <a:lstStyle/>
              <a:p>
                <a:r>
                  <a:rPr lang="en-US">
                    <a:noFill/>
                  </a:rPr>
                  <a:t> </a:t>
                </a:r>
              </a:p>
            </p:txBody>
          </p:sp>
        </mc:Fallback>
      </mc:AlternateContent>
    </p:spTree>
    <p:extLst>
      <p:ext uri="{BB962C8B-B14F-4D97-AF65-F5344CB8AC3E}">
        <p14:creationId xmlns:p14="http://schemas.microsoft.com/office/powerpoint/2010/main" val="6693251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EF9B0C-6333-6340-9509-C7822A78A03C}"/>
              </a:ext>
            </a:extLst>
          </p:cNvPr>
          <p:cNvPicPr>
            <a:picLocks noChangeAspect="1"/>
          </p:cNvPicPr>
          <p:nvPr/>
        </p:nvPicPr>
        <p:blipFill rotWithShape="1">
          <a:blip r:embed="rId3"/>
          <a:srcRect b="42838"/>
          <a:stretch/>
        </p:blipFill>
        <p:spPr>
          <a:xfrm>
            <a:off x="263047" y="964077"/>
            <a:ext cx="7772400" cy="3142527"/>
          </a:xfrm>
          <a:prstGeom prst="rect">
            <a:avLst/>
          </a:prstGeom>
        </p:spPr>
      </p:pic>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sp>
        <p:nvSpPr>
          <p:cNvPr id="6" name="Curved Left Arrow 5">
            <a:extLst>
              <a:ext uri="{FF2B5EF4-FFF2-40B4-BE49-F238E27FC236}">
                <a16:creationId xmlns:a16="http://schemas.microsoft.com/office/drawing/2014/main" id="{BD31653E-2E27-4C4C-93AB-E5392BC2A18B}"/>
              </a:ext>
            </a:extLst>
          </p:cNvPr>
          <p:cNvSpPr/>
          <p:nvPr/>
        </p:nvSpPr>
        <p:spPr>
          <a:xfrm>
            <a:off x="4826738" y="2242008"/>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929FEEE4-2271-9742-B3EA-164128D21377}"/>
              </a:ext>
            </a:extLst>
          </p:cNvPr>
          <p:cNvSpPr txBox="1"/>
          <p:nvPr/>
        </p:nvSpPr>
        <p:spPr>
          <a:xfrm>
            <a:off x="5152983" y="2419683"/>
            <a:ext cx="2129109" cy="369332"/>
          </a:xfrm>
          <a:prstGeom prst="rect">
            <a:avLst/>
          </a:prstGeom>
          <a:noFill/>
        </p:spPr>
        <p:txBody>
          <a:bodyPr wrap="none" rtlCol="0">
            <a:spAutoFit/>
          </a:bodyPr>
          <a:lstStyle/>
          <a:p>
            <a:r>
              <a:rPr lang="en-US" dirty="0"/>
              <a:t>Plug in D = {x</a:t>
            </a:r>
            <a:r>
              <a:rPr lang="en-US" baseline="-25000" dirty="0"/>
              <a:t>1:N</a:t>
            </a:r>
            <a:r>
              <a:rPr lang="en-US" dirty="0"/>
              <a:t>, y</a:t>
            </a:r>
            <a:r>
              <a:rPr lang="en-US" baseline="-25000" dirty="0"/>
              <a:t>1:N</a:t>
            </a:r>
            <a:r>
              <a:rPr lang="en-US" dirty="0"/>
              <a:t>}</a:t>
            </a:r>
          </a:p>
        </p:txBody>
      </p:sp>
      <p:cxnSp>
        <p:nvCxnSpPr>
          <p:cNvPr id="5" name="Straight Arrow Connector 4">
            <a:extLst>
              <a:ext uri="{FF2B5EF4-FFF2-40B4-BE49-F238E27FC236}">
                <a16:creationId xmlns:a16="http://schemas.microsoft.com/office/drawing/2014/main" id="{6DEB675A-D440-E24D-85A8-D322BBE71749}"/>
              </a:ext>
            </a:extLst>
          </p:cNvPr>
          <p:cNvCxnSpPr/>
          <p:nvPr/>
        </p:nvCxnSpPr>
        <p:spPr>
          <a:xfrm flipH="1">
            <a:off x="3991429" y="1928154"/>
            <a:ext cx="1378857" cy="3138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Curved Left Arrow 9">
            <a:extLst>
              <a:ext uri="{FF2B5EF4-FFF2-40B4-BE49-F238E27FC236}">
                <a16:creationId xmlns:a16="http://schemas.microsoft.com/office/drawing/2014/main" id="{3314C120-DCB6-3640-82AA-EA8E908618EC}"/>
              </a:ext>
            </a:extLst>
          </p:cNvPr>
          <p:cNvSpPr/>
          <p:nvPr/>
        </p:nvSpPr>
        <p:spPr>
          <a:xfrm>
            <a:off x="6163107" y="2874986"/>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15967021-30AB-A145-82C8-9B3EFAF56228}"/>
              </a:ext>
            </a:extLst>
          </p:cNvPr>
          <p:cNvSpPr/>
          <p:nvPr/>
        </p:nvSpPr>
        <p:spPr>
          <a:xfrm>
            <a:off x="1800547" y="2635650"/>
            <a:ext cx="986195" cy="367393"/>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01D2FEED-B894-5E44-BB35-7D1FC483B719}"/>
              </a:ext>
            </a:extLst>
          </p:cNvPr>
          <p:cNvSpPr/>
          <p:nvPr/>
        </p:nvSpPr>
        <p:spPr>
          <a:xfrm>
            <a:off x="1815062" y="3309258"/>
            <a:ext cx="1247452" cy="441890"/>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itle 1">
                <a:extLst>
                  <a:ext uri="{FF2B5EF4-FFF2-40B4-BE49-F238E27FC236}">
                    <a16:creationId xmlns:a16="http://schemas.microsoft.com/office/drawing/2014/main" id="{17C2BBD5-9690-9344-B7B9-F5778D99E293}"/>
                  </a:ext>
                </a:extLst>
              </p:cNvPr>
              <p:cNvSpPr>
                <a:spLocks noGrp="1"/>
              </p:cNvSpPr>
              <p:nvPr>
                <p:ph type="title"/>
              </p:nvPr>
            </p:nvSpPr>
            <p:spPr>
              <a:xfrm>
                <a:off x="0" y="0"/>
                <a:ext cx="9143999" cy="964077"/>
              </a:xfrm>
            </p:spPr>
            <p:txBody>
              <a:bodyPr>
                <a:normAutofit/>
              </a:bodyPr>
              <a:lstStyle/>
              <a:p>
                <a:r>
                  <a:rPr lang="en-US" sz="3400" dirty="0"/>
                  <a:t>Strategy 2: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λ</m:t>
                    </m:r>
                    <m:r>
                      <a:rPr lang="en-US" sz="3600" b="0" i="1" baseline="30000" dirty="0" smtClean="0">
                        <a:latin typeface="Cambria Math" panose="02040503050406030204" pitchFamily="18" charset="0"/>
                        <a:ea typeface="Cambria Math" panose="02040503050406030204" pitchFamily="18" charset="0"/>
                      </a:rPr>
                      <m:t>𝑀𝐴𝑃</m:t>
                    </m:r>
                    <m:r>
                      <m:rPr>
                        <m:nor/>
                      </m:rPr>
                      <a:rPr lang="en-US" sz="3600" dirty="0"/>
                      <m:t>, </m:t>
                    </m:r>
                    <m:r>
                      <m:rPr>
                        <m:sty m:val="p"/>
                      </m:rPr>
                      <a:rPr lang="el-GR" sz="3600" i="1" dirty="0">
                        <a:latin typeface="Cambria Math" panose="02040503050406030204" pitchFamily="18" charset="0"/>
                        <a:ea typeface="Cambria Math" panose="02040503050406030204" pitchFamily="18" charset="0"/>
                      </a:rPr>
                      <m:t>η</m:t>
                    </m:r>
                  </m:oMath>
                </a14:m>
                <a:r>
                  <a:rPr lang="en-US" sz="3400" baseline="30000" dirty="0"/>
                  <a:t>MAP</a:t>
                </a:r>
                <a:r>
                  <a:rPr lang="en-US" sz="3400" dirty="0"/>
                  <a:t> Can Be Estimated Separately </a:t>
                </a:r>
              </a:p>
            </p:txBody>
          </p:sp>
        </mc:Choice>
        <mc:Fallback xmlns="">
          <p:sp>
            <p:nvSpPr>
              <p:cNvPr id="15" name="Title 1">
                <a:extLst>
                  <a:ext uri="{FF2B5EF4-FFF2-40B4-BE49-F238E27FC236}">
                    <a16:creationId xmlns:a16="http://schemas.microsoft.com/office/drawing/2014/main" id="{17C2BBD5-9690-9344-B7B9-F5778D99E293}"/>
                  </a:ext>
                </a:extLst>
              </p:cNvPr>
              <p:cNvSpPr>
                <a:spLocks noGrp="1" noRot="1" noChangeAspect="1" noMove="1" noResize="1" noEditPoints="1" noAdjustHandles="1" noChangeArrowheads="1" noChangeShapeType="1" noTextEdit="1"/>
              </p:cNvSpPr>
              <p:nvPr>
                <p:ph type="title"/>
              </p:nvPr>
            </p:nvSpPr>
            <p:spPr>
              <a:xfrm>
                <a:off x="0" y="0"/>
                <a:ext cx="9143999" cy="964077"/>
              </a:xfrm>
              <a:blipFill>
                <a:blip r:embed="rId5"/>
                <a:stretch>
                  <a:fillRect l="-1667" r="-2778"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D33AF98-A0A9-C842-B2DD-0F1E3913A401}"/>
                  </a:ext>
                </a:extLst>
              </p:cNvPr>
              <p:cNvSpPr txBox="1"/>
              <p:nvPr/>
            </p:nvSpPr>
            <p:spPr>
              <a:xfrm>
                <a:off x="5370286" y="1715749"/>
                <a:ext cx="3394391" cy="540661"/>
              </a:xfrm>
              <a:prstGeom prst="rect">
                <a:avLst/>
              </a:prstGeom>
              <a:noFill/>
            </p:spPr>
            <p:txBody>
              <a:bodyPr wrap="none" rtlCol="0">
                <a:spAutoFit/>
              </a:bodyPr>
              <a:lstStyle/>
              <a:p>
                <a:r>
                  <a:rPr lang="en-US" dirty="0"/>
                  <a:t>Bayes’ rule: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a14:m>
                <a:r>
                  <a:rPr lang="en-US" dirty="0"/>
                  <a:t> </a:t>
                </a:r>
              </a:p>
            </p:txBody>
          </p:sp>
        </mc:Choice>
        <mc:Fallback xmlns="">
          <p:sp>
            <p:nvSpPr>
              <p:cNvPr id="16" name="TextBox 15">
                <a:extLst>
                  <a:ext uri="{FF2B5EF4-FFF2-40B4-BE49-F238E27FC236}">
                    <a16:creationId xmlns:a16="http://schemas.microsoft.com/office/drawing/2014/main" id="{4D33AF98-A0A9-C842-B2DD-0F1E3913A401}"/>
                  </a:ext>
                </a:extLst>
              </p:cNvPr>
              <p:cNvSpPr txBox="1">
                <a:spLocks noRot="1" noChangeAspect="1" noMove="1" noResize="1" noEditPoints="1" noAdjustHandles="1" noChangeArrowheads="1" noChangeShapeType="1" noTextEdit="1"/>
              </p:cNvSpPr>
              <p:nvPr/>
            </p:nvSpPr>
            <p:spPr>
              <a:xfrm>
                <a:off x="5370286" y="1715749"/>
                <a:ext cx="3394391" cy="540661"/>
              </a:xfrm>
              <a:prstGeom prst="rect">
                <a:avLst/>
              </a:prstGeom>
              <a:blipFill>
                <a:blip r:embed="rId6"/>
                <a:stretch>
                  <a:fillRect l="-1119"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EDADADC3-164C-B24B-AE01-3539B19B7F97}"/>
                  </a:ext>
                </a:extLst>
              </p:cNvPr>
              <p:cNvSpPr/>
              <p:nvPr/>
            </p:nvSpPr>
            <p:spPr>
              <a:xfrm>
                <a:off x="6412093" y="2892092"/>
                <a:ext cx="2877516" cy="369332"/>
              </a:xfrm>
              <a:prstGeom prst="rect">
                <a:avLst/>
              </a:prstGeom>
            </p:spPr>
            <p:txBody>
              <a:bodyPr wrap="square">
                <a:spAutoFit/>
              </a:bodyPr>
              <a:lstStyle/>
              <a:p>
                <a14:m>
                  <m:oMath xmlns:m="http://schemas.openxmlformats.org/officeDocument/2006/math">
                    <m:r>
                      <m:rPr>
                        <m:sty m:val="p"/>
                      </m:rPr>
                      <a:rPr lang="el-GR" i="1" dirty="0">
                        <a:latin typeface="Cambria Math" panose="02040503050406030204" pitchFamily="18" charset="0"/>
                        <a:ea typeface="Cambria Math" panose="02040503050406030204" pitchFamily="18" charset="0"/>
                      </a:rPr>
                      <m:t>λ</m:t>
                    </m:r>
                    <m:r>
                      <m:rPr>
                        <m:nor/>
                      </m:rPr>
                      <a:rPr lang="en-US" dirty="0"/>
                      <m:t>, </m:t>
                    </m:r>
                    <m:r>
                      <m:rPr>
                        <m:sty m:val="p"/>
                      </m:rPr>
                      <a:rPr lang="el-GR" i="1" dirty="0">
                        <a:latin typeface="Cambria Math" panose="02040503050406030204" pitchFamily="18" charset="0"/>
                        <a:ea typeface="Cambria Math" panose="02040503050406030204" pitchFamily="18" charset="0"/>
                      </a:rPr>
                      <m:t>η</m:t>
                    </m:r>
                  </m:oMath>
                </a14:m>
                <a:r>
                  <a:rPr lang="en-US" dirty="0"/>
                  <a:t> independent </a:t>
                </a:r>
              </a:p>
            </p:txBody>
          </p:sp>
        </mc:Choice>
        <mc:Fallback xmlns="">
          <p:sp>
            <p:nvSpPr>
              <p:cNvPr id="18" name="Rectangle 17">
                <a:extLst>
                  <a:ext uri="{FF2B5EF4-FFF2-40B4-BE49-F238E27FC236}">
                    <a16:creationId xmlns:a16="http://schemas.microsoft.com/office/drawing/2014/main" id="{EDADADC3-164C-B24B-AE01-3539B19B7F97}"/>
                  </a:ext>
                </a:extLst>
              </p:cNvPr>
              <p:cNvSpPr>
                <a:spLocks noRot="1" noChangeAspect="1" noMove="1" noResize="1" noEditPoints="1" noAdjustHandles="1" noChangeArrowheads="1" noChangeShapeType="1" noTextEdit="1"/>
              </p:cNvSpPr>
              <p:nvPr/>
            </p:nvSpPr>
            <p:spPr>
              <a:xfrm>
                <a:off x="6412093" y="2892092"/>
                <a:ext cx="2877516" cy="369332"/>
              </a:xfrm>
              <a:prstGeom prst="rect">
                <a:avLst/>
              </a:prstGeom>
              <a:blipFill>
                <a:blip r:embed="rId7"/>
                <a:stretch>
                  <a:fillRect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3305255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3762"/>
            <a:ext cx="8229600" cy="1143000"/>
          </a:xfrm>
        </p:spPr>
        <p:txBody>
          <a:bodyPr/>
          <a:lstStyle/>
          <a:p>
            <a:r>
              <a:rPr lang="en-US" dirty="0"/>
              <a:t>Univariate Gaussian</a:t>
            </a:r>
          </a:p>
        </p:txBody>
      </p:sp>
    </p:spTree>
    <p:extLst>
      <p:ext uri="{BB962C8B-B14F-4D97-AF65-F5344CB8AC3E}">
        <p14:creationId xmlns:p14="http://schemas.microsoft.com/office/powerpoint/2010/main" val="29707051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EF9B0C-6333-6340-9509-C7822A78A03C}"/>
              </a:ext>
            </a:extLst>
          </p:cNvPr>
          <p:cNvPicPr>
            <a:picLocks noChangeAspect="1"/>
          </p:cNvPicPr>
          <p:nvPr/>
        </p:nvPicPr>
        <p:blipFill rotWithShape="1">
          <a:blip r:embed="rId3"/>
          <a:srcRect b="42838"/>
          <a:stretch/>
        </p:blipFill>
        <p:spPr>
          <a:xfrm>
            <a:off x="263047" y="964077"/>
            <a:ext cx="7772400" cy="3142527"/>
          </a:xfrm>
          <a:prstGeom prst="rect">
            <a:avLst/>
          </a:prstGeom>
        </p:spPr>
      </p:pic>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sp>
        <p:nvSpPr>
          <p:cNvPr id="6" name="Curved Left Arrow 5">
            <a:extLst>
              <a:ext uri="{FF2B5EF4-FFF2-40B4-BE49-F238E27FC236}">
                <a16:creationId xmlns:a16="http://schemas.microsoft.com/office/drawing/2014/main" id="{BD31653E-2E27-4C4C-93AB-E5392BC2A18B}"/>
              </a:ext>
            </a:extLst>
          </p:cNvPr>
          <p:cNvSpPr/>
          <p:nvPr/>
        </p:nvSpPr>
        <p:spPr>
          <a:xfrm>
            <a:off x="4826738" y="2242008"/>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929FEEE4-2271-9742-B3EA-164128D21377}"/>
              </a:ext>
            </a:extLst>
          </p:cNvPr>
          <p:cNvSpPr txBox="1"/>
          <p:nvPr/>
        </p:nvSpPr>
        <p:spPr>
          <a:xfrm>
            <a:off x="5152983" y="2419683"/>
            <a:ext cx="2129109" cy="369332"/>
          </a:xfrm>
          <a:prstGeom prst="rect">
            <a:avLst/>
          </a:prstGeom>
          <a:noFill/>
        </p:spPr>
        <p:txBody>
          <a:bodyPr wrap="none" rtlCol="0">
            <a:spAutoFit/>
          </a:bodyPr>
          <a:lstStyle/>
          <a:p>
            <a:r>
              <a:rPr lang="en-US" dirty="0"/>
              <a:t>Plug in D = {x</a:t>
            </a:r>
            <a:r>
              <a:rPr lang="en-US" baseline="-25000" dirty="0"/>
              <a:t>1:N</a:t>
            </a:r>
            <a:r>
              <a:rPr lang="en-US" dirty="0"/>
              <a:t>, y</a:t>
            </a:r>
            <a:r>
              <a:rPr lang="en-US" baseline="-25000" dirty="0"/>
              <a:t>1:N</a:t>
            </a:r>
            <a:r>
              <a:rPr lang="en-US" dirty="0"/>
              <a:t>}</a:t>
            </a:r>
          </a:p>
        </p:txBody>
      </p:sp>
      <p:cxnSp>
        <p:nvCxnSpPr>
          <p:cNvPr id="5" name="Straight Arrow Connector 4">
            <a:extLst>
              <a:ext uri="{FF2B5EF4-FFF2-40B4-BE49-F238E27FC236}">
                <a16:creationId xmlns:a16="http://schemas.microsoft.com/office/drawing/2014/main" id="{6DEB675A-D440-E24D-85A8-D322BBE71749}"/>
              </a:ext>
            </a:extLst>
          </p:cNvPr>
          <p:cNvCxnSpPr/>
          <p:nvPr/>
        </p:nvCxnSpPr>
        <p:spPr>
          <a:xfrm flipH="1">
            <a:off x="3991429" y="1928154"/>
            <a:ext cx="1378857" cy="3138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Curved Left Arrow 9">
            <a:extLst>
              <a:ext uri="{FF2B5EF4-FFF2-40B4-BE49-F238E27FC236}">
                <a16:creationId xmlns:a16="http://schemas.microsoft.com/office/drawing/2014/main" id="{3314C120-DCB6-3640-82AA-EA8E908618EC}"/>
              </a:ext>
            </a:extLst>
          </p:cNvPr>
          <p:cNvSpPr/>
          <p:nvPr/>
        </p:nvSpPr>
        <p:spPr>
          <a:xfrm>
            <a:off x="6163107" y="2874986"/>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25EEE1B-A6D7-5D49-8FF4-38CA42EDB028}"/>
                  </a:ext>
                </a:extLst>
              </p:cNvPr>
              <p:cNvSpPr/>
              <p:nvPr/>
            </p:nvSpPr>
            <p:spPr>
              <a:xfrm>
                <a:off x="6412093" y="2892092"/>
                <a:ext cx="2877516" cy="646331"/>
              </a:xfrm>
              <a:prstGeom prst="rect">
                <a:avLst/>
              </a:prstGeom>
            </p:spPr>
            <p:txBody>
              <a:bodyPr wrap="square">
                <a:spAutoFit/>
              </a:bodyPr>
              <a:lstStyle/>
              <a:p>
                <a14:m>
                  <m:oMath xmlns:m="http://schemas.openxmlformats.org/officeDocument/2006/math">
                    <m:r>
                      <m:rPr>
                        <m:sty m:val="p"/>
                      </m:rPr>
                      <a:rPr lang="el-GR" i="1" dirty="0">
                        <a:latin typeface="Cambria Math" panose="02040503050406030204" pitchFamily="18" charset="0"/>
                        <a:ea typeface="Cambria Math" panose="02040503050406030204" pitchFamily="18" charset="0"/>
                      </a:rPr>
                      <m:t>λ</m:t>
                    </m:r>
                    <m:r>
                      <m:rPr>
                        <m:nor/>
                      </m:rPr>
                      <a:rPr lang="en-US" dirty="0"/>
                      <m:t>, </m:t>
                    </m:r>
                    <m:r>
                      <m:rPr>
                        <m:sty m:val="p"/>
                      </m:rPr>
                      <a:rPr lang="el-GR" i="1" dirty="0">
                        <a:latin typeface="Cambria Math" panose="02040503050406030204" pitchFamily="18" charset="0"/>
                        <a:ea typeface="Cambria Math" panose="02040503050406030204" pitchFamily="18" charset="0"/>
                      </a:rPr>
                      <m:t>η</m:t>
                    </m:r>
                  </m:oMath>
                </a14:m>
                <a:r>
                  <a:rPr lang="en-US" dirty="0"/>
                  <a:t> independent +</a:t>
                </a:r>
              </a:p>
              <a:p>
                <a:r>
                  <a:rPr lang="en-US" dirty="0"/>
                  <a:t>p(A, B|C) = p(B|C) p(A|B, C)</a:t>
                </a:r>
              </a:p>
            </p:txBody>
          </p:sp>
        </mc:Choice>
        <mc:Fallback xmlns="">
          <p:sp>
            <p:nvSpPr>
              <p:cNvPr id="11" name="Rectangle 10">
                <a:extLst>
                  <a:ext uri="{FF2B5EF4-FFF2-40B4-BE49-F238E27FC236}">
                    <a16:creationId xmlns:a16="http://schemas.microsoft.com/office/drawing/2014/main" id="{C25EEE1B-A6D7-5D49-8FF4-38CA42EDB028}"/>
                  </a:ext>
                </a:extLst>
              </p:cNvPr>
              <p:cNvSpPr>
                <a:spLocks noRot="1" noChangeAspect="1" noMove="1" noResize="1" noEditPoints="1" noAdjustHandles="1" noChangeArrowheads="1" noChangeShapeType="1" noTextEdit="1"/>
              </p:cNvSpPr>
              <p:nvPr/>
            </p:nvSpPr>
            <p:spPr>
              <a:xfrm>
                <a:off x="6412093" y="2892092"/>
                <a:ext cx="2877516" cy="646331"/>
              </a:xfrm>
              <a:prstGeom prst="rect">
                <a:avLst/>
              </a:prstGeom>
              <a:blipFill>
                <a:blip r:embed="rId5"/>
                <a:stretch>
                  <a:fillRect l="-1762" t="-5882" b="-11765"/>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2F997646-710D-1944-ABE6-3C46E9E2FCD2}"/>
              </a:ext>
            </a:extLst>
          </p:cNvPr>
          <p:cNvSpPr/>
          <p:nvPr/>
        </p:nvSpPr>
        <p:spPr>
          <a:xfrm>
            <a:off x="2516134" y="2584891"/>
            <a:ext cx="2238360" cy="479896"/>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B811500F-2A3D-FF44-B759-9603126D7945}"/>
              </a:ext>
            </a:extLst>
          </p:cNvPr>
          <p:cNvSpPr/>
          <p:nvPr/>
        </p:nvSpPr>
        <p:spPr>
          <a:xfrm>
            <a:off x="2801256" y="3221172"/>
            <a:ext cx="3339649" cy="577205"/>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itle 1">
                <a:extLst>
                  <a:ext uri="{FF2B5EF4-FFF2-40B4-BE49-F238E27FC236}">
                    <a16:creationId xmlns:a16="http://schemas.microsoft.com/office/drawing/2014/main" id="{E501DE95-0916-AD4E-82F3-BC56865E6704}"/>
                  </a:ext>
                </a:extLst>
              </p:cNvPr>
              <p:cNvSpPr>
                <a:spLocks noGrp="1"/>
              </p:cNvSpPr>
              <p:nvPr>
                <p:ph type="title"/>
              </p:nvPr>
            </p:nvSpPr>
            <p:spPr>
              <a:xfrm>
                <a:off x="0" y="0"/>
                <a:ext cx="9143999" cy="964077"/>
              </a:xfrm>
            </p:spPr>
            <p:txBody>
              <a:bodyPr>
                <a:normAutofit/>
              </a:bodyPr>
              <a:lstStyle/>
              <a:p>
                <a:r>
                  <a:rPr lang="en-US" sz="3400" dirty="0"/>
                  <a:t>Strategy 2: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λ</m:t>
                    </m:r>
                    <m:r>
                      <a:rPr lang="en-US" sz="3600" b="0" i="1" baseline="30000" dirty="0" smtClean="0">
                        <a:latin typeface="Cambria Math" panose="02040503050406030204" pitchFamily="18" charset="0"/>
                        <a:ea typeface="Cambria Math" panose="02040503050406030204" pitchFamily="18" charset="0"/>
                      </a:rPr>
                      <m:t>𝑀𝐴𝑃</m:t>
                    </m:r>
                    <m:r>
                      <m:rPr>
                        <m:nor/>
                      </m:rPr>
                      <a:rPr lang="en-US" sz="3600" dirty="0"/>
                      <m:t>, </m:t>
                    </m:r>
                    <m:r>
                      <m:rPr>
                        <m:sty m:val="p"/>
                      </m:rPr>
                      <a:rPr lang="el-GR" sz="3600" i="1" dirty="0">
                        <a:latin typeface="Cambria Math" panose="02040503050406030204" pitchFamily="18" charset="0"/>
                        <a:ea typeface="Cambria Math" panose="02040503050406030204" pitchFamily="18" charset="0"/>
                      </a:rPr>
                      <m:t>η</m:t>
                    </m:r>
                  </m:oMath>
                </a14:m>
                <a:r>
                  <a:rPr lang="en-US" sz="3400" baseline="30000" dirty="0"/>
                  <a:t>MAP</a:t>
                </a:r>
                <a:r>
                  <a:rPr lang="en-US" sz="3400" dirty="0"/>
                  <a:t> Can Be Estimated Separately </a:t>
                </a:r>
              </a:p>
            </p:txBody>
          </p:sp>
        </mc:Choice>
        <mc:Fallback xmlns="">
          <p:sp>
            <p:nvSpPr>
              <p:cNvPr id="15" name="Title 1">
                <a:extLst>
                  <a:ext uri="{FF2B5EF4-FFF2-40B4-BE49-F238E27FC236}">
                    <a16:creationId xmlns:a16="http://schemas.microsoft.com/office/drawing/2014/main" id="{E501DE95-0916-AD4E-82F3-BC56865E6704}"/>
                  </a:ext>
                </a:extLst>
              </p:cNvPr>
              <p:cNvSpPr>
                <a:spLocks noGrp="1" noRot="1" noChangeAspect="1" noMove="1" noResize="1" noEditPoints="1" noAdjustHandles="1" noChangeArrowheads="1" noChangeShapeType="1" noTextEdit="1"/>
              </p:cNvSpPr>
              <p:nvPr>
                <p:ph type="title"/>
              </p:nvPr>
            </p:nvSpPr>
            <p:spPr>
              <a:xfrm>
                <a:off x="0" y="0"/>
                <a:ext cx="9143999" cy="964077"/>
              </a:xfrm>
              <a:blipFill>
                <a:blip r:embed="rId6"/>
                <a:stretch>
                  <a:fillRect l="-1667" r="-2778"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2D8331-A10D-B44F-80C7-18DE6CCFDEC7}"/>
                  </a:ext>
                </a:extLst>
              </p:cNvPr>
              <p:cNvSpPr txBox="1"/>
              <p:nvPr/>
            </p:nvSpPr>
            <p:spPr>
              <a:xfrm>
                <a:off x="5370286" y="1715749"/>
                <a:ext cx="3394391" cy="540661"/>
              </a:xfrm>
              <a:prstGeom prst="rect">
                <a:avLst/>
              </a:prstGeom>
              <a:noFill/>
            </p:spPr>
            <p:txBody>
              <a:bodyPr wrap="none" rtlCol="0">
                <a:spAutoFit/>
              </a:bodyPr>
              <a:lstStyle/>
              <a:p>
                <a:r>
                  <a:rPr lang="en-US" dirty="0"/>
                  <a:t>Bayes’ rule: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a14:m>
                <a:r>
                  <a:rPr lang="en-US" dirty="0"/>
                  <a:t> </a:t>
                </a:r>
              </a:p>
            </p:txBody>
          </p:sp>
        </mc:Choice>
        <mc:Fallback xmlns="">
          <p:sp>
            <p:nvSpPr>
              <p:cNvPr id="16" name="TextBox 15">
                <a:extLst>
                  <a:ext uri="{FF2B5EF4-FFF2-40B4-BE49-F238E27FC236}">
                    <a16:creationId xmlns:a16="http://schemas.microsoft.com/office/drawing/2014/main" id="{472D8331-A10D-B44F-80C7-18DE6CCFDEC7}"/>
                  </a:ext>
                </a:extLst>
              </p:cNvPr>
              <p:cNvSpPr txBox="1">
                <a:spLocks noRot="1" noChangeAspect="1" noMove="1" noResize="1" noEditPoints="1" noAdjustHandles="1" noChangeArrowheads="1" noChangeShapeType="1" noTextEdit="1"/>
              </p:cNvSpPr>
              <p:nvPr/>
            </p:nvSpPr>
            <p:spPr>
              <a:xfrm>
                <a:off x="5370286" y="1715749"/>
                <a:ext cx="3394391" cy="540661"/>
              </a:xfrm>
              <a:prstGeom prst="rect">
                <a:avLst/>
              </a:prstGeom>
              <a:blipFill>
                <a:blip r:embed="rId7"/>
                <a:stretch>
                  <a:fillRect l="-1119" b="-4545"/>
                </a:stretch>
              </a:blipFill>
            </p:spPr>
            <p:txBody>
              <a:bodyPr/>
              <a:lstStyle/>
              <a:p>
                <a:r>
                  <a:rPr lang="en-US">
                    <a:noFill/>
                  </a:rPr>
                  <a:t> </a:t>
                </a:r>
              </a:p>
            </p:txBody>
          </p:sp>
        </mc:Fallback>
      </mc:AlternateContent>
    </p:spTree>
    <p:extLst>
      <p:ext uri="{BB962C8B-B14F-4D97-AF65-F5344CB8AC3E}">
        <p14:creationId xmlns:p14="http://schemas.microsoft.com/office/powerpoint/2010/main" val="7319020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EF9B0C-6333-6340-9509-C7822A78A03C}"/>
              </a:ext>
            </a:extLst>
          </p:cNvPr>
          <p:cNvPicPr>
            <a:picLocks noChangeAspect="1"/>
          </p:cNvPicPr>
          <p:nvPr/>
        </p:nvPicPr>
        <p:blipFill rotWithShape="1">
          <a:blip r:embed="rId3"/>
          <a:srcRect b="42838"/>
          <a:stretch/>
        </p:blipFill>
        <p:spPr>
          <a:xfrm>
            <a:off x="263047" y="964077"/>
            <a:ext cx="7772400" cy="3142527"/>
          </a:xfrm>
          <a:prstGeom prst="rect">
            <a:avLst/>
          </a:prstGeom>
        </p:spPr>
      </p:pic>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sp>
        <p:nvSpPr>
          <p:cNvPr id="6" name="Curved Left Arrow 5">
            <a:extLst>
              <a:ext uri="{FF2B5EF4-FFF2-40B4-BE49-F238E27FC236}">
                <a16:creationId xmlns:a16="http://schemas.microsoft.com/office/drawing/2014/main" id="{BD31653E-2E27-4C4C-93AB-E5392BC2A18B}"/>
              </a:ext>
            </a:extLst>
          </p:cNvPr>
          <p:cNvSpPr/>
          <p:nvPr/>
        </p:nvSpPr>
        <p:spPr>
          <a:xfrm>
            <a:off x="4826738" y="2242008"/>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929FEEE4-2271-9742-B3EA-164128D21377}"/>
              </a:ext>
            </a:extLst>
          </p:cNvPr>
          <p:cNvSpPr txBox="1"/>
          <p:nvPr/>
        </p:nvSpPr>
        <p:spPr>
          <a:xfrm>
            <a:off x="5152983" y="2419683"/>
            <a:ext cx="2129109" cy="369332"/>
          </a:xfrm>
          <a:prstGeom prst="rect">
            <a:avLst/>
          </a:prstGeom>
          <a:noFill/>
        </p:spPr>
        <p:txBody>
          <a:bodyPr wrap="none" rtlCol="0">
            <a:spAutoFit/>
          </a:bodyPr>
          <a:lstStyle/>
          <a:p>
            <a:r>
              <a:rPr lang="en-US" dirty="0"/>
              <a:t>Plug in D = {x</a:t>
            </a:r>
            <a:r>
              <a:rPr lang="en-US" baseline="-25000" dirty="0"/>
              <a:t>1:N</a:t>
            </a:r>
            <a:r>
              <a:rPr lang="en-US" dirty="0"/>
              <a:t>, y</a:t>
            </a:r>
            <a:r>
              <a:rPr lang="en-US" baseline="-25000" dirty="0"/>
              <a:t>1:N</a:t>
            </a:r>
            <a:r>
              <a:rPr lang="en-US" dirty="0"/>
              <a:t>}</a:t>
            </a:r>
          </a:p>
        </p:txBody>
      </p:sp>
      <p:cxnSp>
        <p:nvCxnSpPr>
          <p:cNvPr id="5" name="Straight Arrow Connector 4">
            <a:extLst>
              <a:ext uri="{FF2B5EF4-FFF2-40B4-BE49-F238E27FC236}">
                <a16:creationId xmlns:a16="http://schemas.microsoft.com/office/drawing/2014/main" id="{6DEB675A-D440-E24D-85A8-D322BBE71749}"/>
              </a:ext>
            </a:extLst>
          </p:cNvPr>
          <p:cNvCxnSpPr/>
          <p:nvPr/>
        </p:nvCxnSpPr>
        <p:spPr>
          <a:xfrm flipH="1">
            <a:off x="3991429" y="1928154"/>
            <a:ext cx="1378857" cy="3138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Curved Left Arrow 9">
            <a:extLst>
              <a:ext uri="{FF2B5EF4-FFF2-40B4-BE49-F238E27FC236}">
                <a16:creationId xmlns:a16="http://schemas.microsoft.com/office/drawing/2014/main" id="{3314C120-DCB6-3640-82AA-EA8E908618EC}"/>
              </a:ext>
            </a:extLst>
          </p:cNvPr>
          <p:cNvSpPr/>
          <p:nvPr/>
        </p:nvSpPr>
        <p:spPr>
          <a:xfrm>
            <a:off x="6163107" y="2874986"/>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10B6789B-8E4A-FF4D-9F48-34CF71BDE2E5}"/>
              </a:ext>
            </a:extLst>
          </p:cNvPr>
          <p:cNvSpPr/>
          <p:nvPr/>
        </p:nvSpPr>
        <p:spPr>
          <a:xfrm>
            <a:off x="2392603" y="2952421"/>
            <a:ext cx="1763994" cy="458436"/>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2A07B5B-DBD7-B446-8ADA-3D9F40FB8C4F}"/>
              </a:ext>
            </a:extLst>
          </p:cNvPr>
          <p:cNvSpPr/>
          <p:nvPr/>
        </p:nvSpPr>
        <p:spPr>
          <a:xfrm>
            <a:off x="2407117" y="3626029"/>
            <a:ext cx="2963169" cy="480575"/>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itle 1">
                <a:extLst>
                  <a:ext uri="{FF2B5EF4-FFF2-40B4-BE49-F238E27FC236}">
                    <a16:creationId xmlns:a16="http://schemas.microsoft.com/office/drawing/2014/main" id="{A46D4F10-F19E-1147-B445-A7EB71C6E76B}"/>
                  </a:ext>
                </a:extLst>
              </p:cNvPr>
              <p:cNvSpPr>
                <a:spLocks noGrp="1"/>
              </p:cNvSpPr>
              <p:nvPr>
                <p:ph type="title"/>
              </p:nvPr>
            </p:nvSpPr>
            <p:spPr>
              <a:xfrm>
                <a:off x="0" y="0"/>
                <a:ext cx="9143999" cy="964077"/>
              </a:xfrm>
            </p:spPr>
            <p:txBody>
              <a:bodyPr>
                <a:normAutofit/>
              </a:bodyPr>
              <a:lstStyle/>
              <a:p>
                <a:r>
                  <a:rPr lang="en-US" sz="3400" dirty="0"/>
                  <a:t>Strategy 2: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λ</m:t>
                    </m:r>
                    <m:r>
                      <a:rPr lang="en-US" sz="3600" b="0" i="1" baseline="30000" dirty="0" smtClean="0">
                        <a:latin typeface="Cambria Math" panose="02040503050406030204" pitchFamily="18" charset="0"/>
                        <a:ea typeface="Cambria Math" panose="02040503050406030204" pitchFamily="18" charset="0"/>
                      </a:rPr>
                      <m:t>𝑀𝐴𝑃</m:t>
                    </m:r>
                    <m:r>
                      <m:rPr>
                        <m:nor/>
                      </m:rPr>
                      <a:rPr lang="en-US" sz="3600" dirty="0"/>
                      <m:t>, </m:t>
                    </m:r>
                    <m:r>
                      <m:rPr>
                        <m:sty m:val="p"/>
                      </m:rPr>
                      <a:rPr lang="el-GR" sz="3600" i="1" dirty="0">
                        <a:latin typeface="Cambria Math" panose="02040503050406030204" pitchFamily="18" charset="0"/>
                        <a:ea typeface="Cambria Math" panose="02040503050406030204" pitchFamily="18" charset="0"/>
                      </a:rPr>
                      <m:t>η</m:t>
                    </m:r>
                  </m:oMath>
                </a14:m>
                <a:r>
                  <a:rPr lang="en-US" sz="3400" baseline="30000" dirty="0"/>
                  <a:t>MAP</a:t>
                </a:r>
                <a:r>
                  <a:rPr lang="en-US" sz="3400" dirty="0"/>
                  <a:t> Can Be Estimated Separately </a:t>
                </a:r>
              </a:p>
            </p:txBody>
          </p:sp>
        </mc:Choice>
        <mc:Fallback xmlns="">
          <p:sp>
            <p:nvSpPr>
              <p:cNvPr id="15" name="Title 1">
                <a:extLst>
                  <a:ext uri="{FF2B5EF4-FFF2-40B4-BE49-F238E27FC236}">
                    <a16:creationId xmlns:a16="http://schemas.microsoft.com/office/drawing/2014/main" id="{A46D4F10-F19E-1147-B445-A7EB71C6E76B}"/>
                  </a:ext>
                </a:extLst>
              </p:cNvPr>
              <p:cNvSpPr>
                <a:spLocks noGrp="1" noRot="1" noChangeAspect="1" noMove="1" noResize="1" noEditPoints="1" noAdjustHandles="1" noChangeArrowheads="1" noChangeShapeType="1" noTextEdit="1"/>
              </p:cNvSpPr>
              <p:nvPr>
                <p:ph type="title"/>
              </p:nvPr>
            </p:nvSpPr>
            <p:spPr>
              <a:xfrm>
                <a:off x="0" y="0"/>
                <a:ext cx="9143999" cy="964077"/>
              </a:xfrm>
              <a:blipFill>
                <a:blip r:embed="rId5"/>
                <a:stretch>
                  <a:fillRect l="-1667" r="-2778"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08611C9-6791-F147-951C-9E7957EAAD9F}"/>
                  </a:ext>
                </a:extLst>
              </p:cNvPr>
              <p:cNvSpPr txBox="1"/>
              <p:nvPr/>
            </p:nvSpPr>
            <p:spPr>
              <a:xfrm>
                <a:off x="5370286" y="1715749"/>
                <a:ext cx="3394391" cy="540661"/>
              </a:xfrm>
              <a:prstGeom prst="rect">
                <a:avLst/>
              </a:prstGeom>
              <a:noFill/>
            </p:spPr>
            <p:txBody>
              <a:bodyPr wrap="none" rtlCol="0">
                <a:spAutoFit/>
              </a:bodyPr>
              <a:lstStyle/>
              <a:p>
                <a:r>
                  <a:rPr lang="en-US" dirty="0"/>
                  <a:t>Bayes’ rule: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a14:m>
                <a:r>
                  <a:rPr lang="en-US" dirty="0"/>
                  <a:t> </a:t>
                </a:r>
              </a:p>
            </p:txBody>
          </p:sp>
        </mc:Choice>
        <mc:Fallback xmlns="">
          <p:sp>
            <p:nvSpPr>
              <p:cNvPr id="16" name="TextBox 15">
                <a:extLst>
                  <a:ext uri="{FF2B5EF4-FFF2-40B4-BE49-F238E27FC236}">
                    <a16:creationId xmlns:a16="http://schemas.microsoft.com/office/drawing/2014/main" id="{C08611C9-6791-F147-951C-9E7957EAAD9F}"/>
                  </a:ext>
                </a:extLst>
              </p:cNvPr>
              <p:cNvSpPr txBox="1">
                <a:spLocks noRot="1" noChangeAspect="1" noMove="1" noResize="1" noEditPoints="1" noAdjustHandles="1" noChangeArrowheads="1" noChangeShapeType="1" noTextEdit="1"/>
              </p:cNvSpPr>
              <p:nvPr/>
            </p:nvSpPr>
            <p:spPr>
              <a:xfrm>
                <a:off x="5370286" y="1715749"/>
                <a:ext cx="3394391" cy="540661"/>
              </a:xfrm>
              <a:prstGeom prst="rect">
                <a:avLst/>
              </a:prstGeom>
              <a:blipFill>
                <a:blip r:embed="rId6"/>
                <a:stretch>
                  <a:fillRect l="-1119"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DEF656F-6BCA-5C4B-ADE3-2D8BD765B7A9}"/>
                  </a:ext>
                </a:extLst>
              </p:cNvPr>
              <p:cNvSpPr/>
              <p:nvPr/>
            </p:nvSpPr>
            <p:spPr>
              <a:xfrm>
                <a:off x="6412093" y="2892092"/>
                <a:ext cx="2877516" cy="646331"/>
              </a:xfrm>
              <a:prstGeom prst="rect">
                <a:avLst/>
              </a:prstGeom>
            </p:spPr>
            <p:txBody>
              <a:bodyPr wrap="square">
                <a:spAutoFit/>
              </a:bodyPr>
              <a:lstStyle/>
              <a:p>
                <a14:m>
                  <m:oMath xmlns:m="http://schemas.openxmlformats.org/officeDocument/2006/math">
                    <m:r>
                      <m:rPr>
                        <m:sty m:val="p"/>
                      </m:rPr>
                      <a:rPr lang="el-GR" i="1" dirty="0">
                        <a:latin typeface="Cambria Math" panose="02040503050406030204" pitchFamily="18" charset="0"/>
                        <a:ea typeface="Cambria Math" panose="02040503050406030204" pitchFamily="18" charset="0"/>
                      </a:rPr>
                      <m:t>λ</m:t>
                    </m:r>
                    <m:r>
                      <m:rPr>
                        <m:nor/>
                      </m:rPr>
                      <a:rPr lang="en-US" dirty="0"/>
                      <m:t>, </m:t>
                    </m:r>
                    <m:r>
                      <m:rPr>
                        <m:sty m:val="p"/>
                      </m:rPr>
                      <a:rPr lang="el-GR" i="1" dirty="0">
                        <a:latin typeface="Cambria Math" panose="02040503050406030204" pitchFamily="18" charset="0"/>
                        <a:ea typeface="Cambria Math" panose="02040503050406030204" pitchFamily="18" charset="0"/>
                      </a:rPr>
                      <m:t>η</m:t>
                    </m:r>
                  </m:oMath>
                </a14:m>
                <a:r>
                  <a:rPr lang="en-US" dirty="0"/>
                  <a:t> independent +</a:t>
                </a:r>
              </a:p>
              <a:p>
                <a:r>
                  <a:rPr lang="en-US" dirty="0"/>
                  <a:t>p(A, B|C) = p(B|C) p(A|B, C)</a:t>
                </a:r>
              </a:p>
            </p:txBody>
          </p:sp>
        </mc:Choice>
        <mc:Fallback xmlns="">
          <p:sp>
            <p:nvSpPr>
              <p:cNvPr id="17" name="Rectangle 16">
                <a:extLst>
                  <a:ext uri="{FF2B5EF4-FFF2-40B4-BE49-F238E27FC236}">
                    <a16:creationId xmlns:a16="http://schemas.microsoft.com/office/drawing/2014/main" id="{0DEF656F-6BCA-5C4B-ADE3-2D8BD765B7A9}"/>
                  </a:ext>
                </a:extLst>
              </p:cNvPr>
              <p:cNvSpPr>
                <a:spLocks noRot="1" noChangeAspect="1" noMove="1" noResize="1" noEditPoints="1" noAdjustHandles="1" noChangeArrowheads="1" noChangeShapeType="1" noTextEdit="1"/>
              </p:cNvSpPr>
              <p:nvPr/>
            </p:nvSpPr>
            <p:spPr>
              <a:xfrm>
                <a:off x="6412093" y="2892092"/>
                <a:ext cx="2877516" cy="646331"/>
              </a:xfrm>
              <a:prstGeom prst="rect">
                <a:avLst/>
              </a:prstGeom>
              <a:blipFill>
                <a:blip r:embed="rId7"/>
                <a:stretch>
                  <a:fillRect l="-1762" t="-5882" b="-11765"/>
                </a:stretch>
              </a:blipFill>
            </p:spPr>
            <p:txBody>
              <a:bodyPr/>
              <a:lstStyle/>
              <a:p>
                <a:r>
                  <a:rPr lang="en-US">
                    <a:noFill/>
                  </a:rPr>
                  <a:t> </a:t>
                </a:r>
              </a:p>
            </p:txBody>
          </p:sp>
        </mc:Fallback>
      </mc:AlternateContent>
    </p:spTree>
    <p:extLst>
      <p:ext uri="{BB962C8B-B14F-4D97-AF65-F5344CB8AC3E}">
        <p14:creationId xmlns:p14="http://schemas.microsoft.com/office/powerpoint/2010/main" val="13791891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EF9B0C-6333-6340-9509-C7822A78A03C}"/>
              </a:ext>
            </a:extLst>
          </p:cNvPr>
          <p:cNvPicPr>
            <a:picLocks noChangeAspect="1"/>
          </p:cNvPicPr>
          <p:nvPr/>
        </p:nvPicPr>
        <p:blipFill rotWithShape="1">
          <a:blip r:embed="rId3"/>
          <a:srcRect b="30676"/>
          <a:stretch/>
        </p:blipFill>
        <p:spPr>
          <a:xfrm>
            <a:off x="263047" y="964077"/>
            <a:ext cx="7772400" cy="3811123"/>
          </a:xfrm>
          <a:prstGeom prst="rect">
            <a:avLst/>
          </a:prstGeom>
        </p:spPr>
      </p:pic>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sp>
        <p:nvSpPr>
          <p:cNvPr id="6" name="Curved Left Arrow 5">
            <a:extLst>
              <a:ext uri="{FF2B5EF4-FFF2-40B4-BE49-F238E27FC236}">
                <a16:creationId xmlns:a16="http://schemas.microsoft.com/office/drawing/2014/main" id="{BD31653E-2E27-4C4C-93AB-E5392BC2A18B}"/>
              </a:ext>
            </a:extLst>
          </p:cNvPr>
          <p:cNvSpPr/>
          <p:nvPr/>
        </p:nvSpPr>
        <p:spPr>
          <a:xfrm>
            <a:off x="4826738" y="2242008"/>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929FEEE4-2271-9742-B3EA-164128D21377}"/>
              </a:ext>
            </a:extLst>
          </p:cNvPr>
          <p:cNvSpPr txBox="1"/>
          <p:nvPr/>
        </p:nvSpPr>
        <p:spPr>
          <a:xfrm>
            <a:off x="5152983" y="2419683"/>
            <a:ext cx="2129109" cy="369332"/>
          </a:xfrm>
          <a:prstGeom prst="rect">
            <a:avLst/>
          </a:prstGeom>
          <a:noFill/>
        </p:spPr>
        <p:txBody>
          <a:bodyPr wrap="none" rtlCol="0">
            <a:spAutoFit/>
          </a:bodyPr>
          <a:lstStyle/>
          <a:p>
            <a:r>
              <a:rPr lang="en-US" dirty="0"/>
              <a:t>Plug in D = {x</a:t>
            </a:r>
            <a:r>
              <a:rPr lang="en-US" baseline="-25000" dirty="0"/>
              <a:t>1:N</a:t>
            </a:r>
            <a:r>
              <a:rPr lang="en-US" dirty="0"/>
              <a:t>, y</a:t>
            </a:r>
            <a:r>
              <a:rPr lang="en-US" baseline="-25000" dirty="0"/>
              <a:t>1:N</a:t>
            </a:r>
            <a:r>
              <a:rPr lang="en-US" dirty="0"/>
              <a:t>}</a:t>
            </a:r>
          </a:p>
        </p:txBody>
      </p:sp>
      <p:cxnSp>
        <p:nvCxnSpPr>
          <p:cNvPr id="5" name="Straight Arrow Connector 4">
            <a:extLst>
              <a:ext uri="{FF2B5EF4-FFF2-40B4-BE49-F238E27FC236}">
                <a16:creationId xmlns:a16="http://schemas.microsoft.com/office/drawing/2014/main" id="{6DEB675A-D440-E24D-85A8-D322BBE71749}"/>
              </a:ext>
            </a:extLst>
          </p:cNvPr>
          <p:cNvCxnSpPr/>
          <p:nvPr/>
        </p:nvCxnSpPr>
        <p:spPr>
          <a:xfrm flipH="1">
            <a:off x="3991429" y="1928154"/>
            <a:ext cx="1378857" cy="3138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Curved Left Arrow 9">
            <a:extLst>
              <a:ext uri="{FF2B5EF4-FFF2-40B4-BE49-F238E27FC236}">
                <a16:creationId xmlns:a16="http://schemas.microsoft.com/office/drawing/2014/main" id="{3314C120-DCB6-3640-82AA-EA8E908618EC}"/>
              </a:ext>
            </a:extLst>
          </p:cNvPr>
          <p:cNvSpPr/>
          <p:nvPr/>
        </p:nvSpPr>
        <p:spPr>
          <a:xfrm>
            <a:off x="6163107" y="2874986"/>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Curved Left Arrow 14">
            <a:extLst>
              <a:ext uri="{FF2B5EF4-FFF2-40B4-BE49-F238E27FC236}">
                <a16:creationId xmlns:a16="http://schemas.microsoft.com/office/drawing/2014/main" id="{50E2C855-2DFA-0C4D-8835-B3B04F15BABC}"/>
              </a:ext>
            </a:extLst>
          </p:cNvPr>
          <p:cNvSpPr/>
          <p:nvPr/>
        </p:nvSpPr>
        <p:spPr>
          <a:xfrm>
            <a:off x="6201182" y="3712852"/>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6A1999F9-66F8-A147-BB75-9BB2D124A110}"/>
              </a:ext>
            </a:extLst>
          </p:cNvPr>
          <p:cNvSpPr/>
          <p:nvPr/>
        </p:nvSpPr>
        <p:spPr>
          <a:xfrm>
            <a:off x="6567630" y="3720874"/>
            <a:ext cx="2376343" cy="646331"/>
          </a:xfrm>
          <a:prstGeom prst="rect">
            <a:avLst/>
          </a:prstGeom>
        </p:spPr>
        <p:txBody>
          <a:bodyPr wrap="square">
            <a:spAutoFit/>
          </a:bodyPr>
          <a:lstStyle/>
          <a:p>
            <a:pPr algn="ctr"/>
            <a:r>
              <a:rPr lang="en-US" dirty="0"/>
              <a:t>Apply conditional </a:t>
            </a:r>
          </a:p>
          <a:p>
            <a:pPr algn="ctr"/>
            <a:r>
              <a:rPr lang="en-US" dirty="0"/>
              <a:t>independence relations</a:t>
            </a:r>
          </a:p>
        </p:txBody>
      </p:sp>
      <p:sp>
        <p:nvSpPr>
          <p:cNvPr id="17" name="Oval 16">
            <a:extLst>
              <a:ext uri="{FF2B5EF4-FFF2-40B4-BE49-F238E27FC236}">
                <a16:creationId xmlns:a16="http://schemas.microsoft.com/office/drawing/2014/main" id="{3908F803-A718-034A-A933-1C08F491F3BC}"/>
              </a:ext>
            </a:extLst>
          </p:cNvPr>
          <p:cNvSpPr/>
          <p:nvPr/>
        </p:nvSpPr>
        <p:spPr>
          <a:xfrm>
            <a:off x="2712366" y="3328387"/>
            <a:ext cx="1763994" cy="458436"/>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27D7CE4-35CD-4946-8E06-21564F7931DC}"/>
              </a:ext>
            </a:extLst>
          </p:cNvPr>
          <p:cNvSpPr/>
          <p:nvPr/>
        </p:nvSpPr>
        <p:spPr>
          <a:xfrm>
            <a:off x="2785348" y="3971371"/>
            <a:ext cx="1249623" cy="480575"/>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itle 1">
                <a:extLst>
                  <a:ext uri="{FF2B5EF4-FFF2-40B4-BE49-F238E27FC236}">
                    <a16:creationId xmlns:a16="http://schemas.microsoft.com/office/drawing/2014/main" id="{07BCBA2D-5F7B-0D47-A8EF-7C38C15B395D}"/>
                  </a:ext>
                </a:extLst>
              </p:cNvPr>
              <p:cNvSpPr>
                <a:spLocks noGrp="1"/>
              </p:cNvSpPr>
              <p:nvPr>
                <p:ph type="title"/>
              </p:nvPr>
            </p:nvSpPr>
            <p:spPr>
              <a:xfrm>
                <a:off x="0" y="0"/>
                <a:ext cx="9143999" cy="964077"/>
              </a:xfrm>
            </p:spPr>
            <p:txBody>
              <a:bodyPr>
                <a:normAutofit/>
              </a:bodyPr>
              <a:lstStyle/>
              <a:p>
                <a:r>
                  <a:rPr lang="en-US" sz="3400" dirty="0"/>
                  <a:t>Strategy 2: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λ</m:t>
                    </m:r>
                    <m:r>
                      <a:rPr lang="en-US" sz="3600" b="0" i="1" baseline="30000" dirty="0" smtClean="0">
                        <a:latin typeface="Cambria Math" panose="02040503050406030204" pitchFamily="18" charset="0"/>
                        <a:ea typeface="Cambria Math" panose="02040503050406030204" pitchFamily="18" charset="0"/>
                      </a:rPr>
                      <m:t>𝑀𝐴𝑃</m:t>
                    </m:r>
                    <m:r>
                      <m:rPr>
                        <m:nor/>
                      </m:rPr>
                      <a:rPr lang="en-US" sz="3600" dirty="0"/>
                      <m:t>, </m:t>
                    </m:r>
                    <m:r>
                      <m:rPr>
                        <m:sty m:val="p"/>
                      </m:rPr>
                      <a:rPr lang="el-GR" sz="3600" i="1" dirty="0">
                        <a:latin typeface="Cambria Math" panose="02040503050406030204" pitchFamily="18" charset="0"/>
                        <a:ea typeface="Cambria Math" panose="02040503050406030204" pitchFamily="18" charset="0"/>
                      </a:rPr>
                      <m:t>η</m:t>
                    </m:r>
                  </m:oMath>
                </a14:m>
                <a:r>
                  <a:rPr lang="en-US" sz="3400" baseline="30000" dirty="0"/>
                  <a:t>MAP</a:t>
                </a:r>
                <a:r>
                  <a:rPr lang="en-US" sz="3400" dirty="0"/>
                  <a:t> Can Be Estimated Separately </a:t>
                </a:r>
              </a:p>
            </p:txBody>
          </p:sp>
        </mc:Choice>
        <mc:Fallback xmlns="">
          <p:sp>
            <p:nvSpPr>
              <p:cNvPr id="18" name="Title 1">
                <a:extLst>
                  <a:ext uri="{FF2B5EF4-FFF2-40B4-BE49-F238E27FC236}">
                    <a16:creationId xmlns:a16="http://schemas.microsoft.com/office/drawing/2014/main" id="{07BCBA2D-5F7B-0D47-A8EF-7C38C15B395D}"/>
                  </a:ext>
                </a:extLst>
              </p:cNvPr>
              <p:cNvSpPr>
                <a:spLocks noGrp="1" noRot="1" noChangeAspect="1" noMove="1" noResize="1" noEditPoints="1" noAdjustHandles="1" noChangeArrowheads="1" noChangeShapeType="1" noTextEdit="1"/>
              </p:cNvSpPr>
              <p:nvPr>
                <p:ph type="title"/>
              </p:nvPr>
            </p:nvSpPr>
            <p:spPr>
              <a:xfrm>
                <a:off x="0" y="0"/>
                <a:ext cx="9143999" cy="964077"/>
              </a:xfrm>
              <a:blipFill>
                <a:blip r:embed="rId5"/>
                <a:stretch>
                  <a:fillRect l="-1667" r="-2778"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3D42C9B-C7CC-934D-AF9E-756A348DA7F1}"/>
                  </a:ext>
                </a:extLst>
              </p:cNvPr>
              <p:cNvSpPr txBox="1"/>
              <p:nvPr/>
            </p:nvSpPr>
            <p:spPr>
              <a:xfrm>
                <a:off x="5370286" y="1715749"/>
                <a:ext cx="3394391" cy="540661"/>
              </a:xfrm>
              <a:prstGeom prst="rect">
                <a:avLst/>
              </a:prstGeom>
              <a:noFill/>
            </p:spPr>
            <p:txBody>
              <a:bodyPr wrap="none" rtlCol="0">
                <a:spAutoFit/>
              </a:bodyPr>
              <a:lstStyle/>
              <a:p>
                <a:r>
                  <a:rPr lang="en-US" dirty="0"/>
                  <a:t>Bayes’ rule: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a14:m>
                <a:r>
                  <a:rPr lang="en-US" dirty="0"/>
                  <a:t> </a:t>
                </a:r>
              </a:p>
            </p:txBody>
          </p:sp>
        </mc:Choice>
        <mc:Fallback xmlns="">
          <p:sp>
            <p:nvSpPr>
              <p:cNvPr id="20" name="TextBox 19">
                <a:extLst>
                  <a:ext uri="{FF2B5EF4-FFF2-40B4-BE49-F238E27FC236}">
                    <a16:creationId xmlns:a16="http://schemas.microsoft.com/office/drawing/2014/main" id="{13D42C9B-C7CC-934D-AF9E-756A348DA7F1}"/>
                  </a:ext>
                </a:extLst>
              </p:cNvPr>
              <p:cNvSpPr txBox="1">
                <a:spLocks noRot="1" noChangeAspect="1" noMove="1" noResize="1" noEditPoints="1" noAdjustHandles="1" noChangeArrowheads="1" noChangeShapeType="1" noTextEdit="1"/>
              </p:cNvSpPr>
              <p:nvPr/>
            </p:nvSpPr>
            <p:spPr>
              <a:xfrm>
                <a:off x="5370286" y="1715749"/>
                <a:ext cx="3394391" cy="540661"/>
              </a:xfrm>
              <a:prstGeom prst="rect">
                <a:avLst/>
              </a:prstGeom>
              <a:blipFill>
                <a:blip r:embed="rId6"/>
                <a:stretch>
                  <a:fillRect l="-1119"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1982D975-C8F6-0543-8E7E-990FA3DB4DD9}"/>
                  </a:ext>
                </a:extLst>
              </p:cNvPr>
              <p:cNvSpPr/>
              <p:nvPr/>
            </p:nvSpPr>
            <p:spPr>
              <a:xfrm>
                <a:off x="6412093" y="2892092"/>
                <a:ext cx="2877516" cy="646331"/>
              </a:xfrm>
              <a:prstGeom prst="rect">
                <a:avLst/>
              </a:prstGeom>
            </p:spPr>
            <p:txBody>
              <a:bodyPr wrap="square">
                <a:spAutoFit/>
              </a:bodyPr>
              <a:lstStyle/>
              <a:p>
                <a14:m>
                  <m:oMath xmlns:m="http://schemas.openxmlformats.org/officeDocument/2006/math">
                    <m:r>
                      <m:rPr>
                        <m:sty m:val="p"/>
                      </m:rPr>
                      <a:rPr lang="el-GR" i="1" dirty="0">
                        <a:latin typeface="Cambria Math" panose="02040503050406030204" pitchFamily="18" charset="0"/>
                        <a:ea typeface="Cambria Math" panose="02040503050406030204" pitchFamily="18" charset="0"/>
                      </a:rPr>
                      <m:t>λ</m:t>
                    </m:r>
                    <m:r>
                      <m:rPr>
                        <m:nor/>
                      </m:rPr>
                      <a:rPr lang="en-US" dirty="0"/>
                      <m:t>, </m:t>
                    </m:r>
                    <m:r>
                      <m:rPr>
                        <m:sty m:val="p"/>
                      </m:rPr>
                      <a:rPr lang="el-GR" i="1" dirty="0">
                        <a:latin typeface="Cambria Math" panose="02040503050406030204" pitchFamily="18" charset="0"/>
                        <a:ea typeface="Cambria Math" panose="02040503050406030204" pitchFamily="18" charset="0"/>
                      </a:rPr>
                      <m:t>η</m:t>
                    </m:r>
                  </m:oMath>
                </a14:m>
                <a:r>
                  <a:rPr lang="en-US" dirty="0"/>
                  <a:t> independent +</a:t>
                </a:r>
              </a:p>
              <a:p>
                <a:r>
                  <a:rPr lang="en-US" dirty="0"/>
                  <a:t>p(A, B|C) = p(B|C) p(A|B, C)</a:t>
                </a:r>
              </a:p>
            </p:txBody>
          </p:sp>
        </mc:Choice>
        <mc:Fallback xmlns="">
          <p:sp>
            <p:nvSpPr>
              <p:cNvPr id="21" name="Rectangle 20">
                <a:extLst>
                  <a:ext uri="{FF2B5EF4-FFF2-40B4-BE49-F238E27FC236}">
                    <a16:creationId xmlns:a16="http://schemas.microsoft.com/office/drawing/2014/main" id="{1982D975-C8F6-0543-8E7E-990FA3DB4DD9}"/>
                  </a:ext>
                </a:extLst>
              </p:cNvPr>
              <p:cNvSpPr>
                <a:spLocks noRot="1" noChangeAspect="1" noMove="1" noResize="1" noEditPoints="1" noAdjustHandles="1" noChangeArrowheads="1" noChangeShapeType="1" noTextEdit="1"/>
              </p:cNvSpPr>
              <p:nvPr/>
            </p:nvSpPr>
            <p:spPr>
              <a:xfrm>
                <a:off x="6412093" y="2892092"/>
                <a:ext cx="2877516" cy="646331"/>
              </a:xfrm>
              <a:prstGeom prst="rect">
                <a:avLst/>
              </a:prstGeom>
              <a:blipFill>
                <a:blip r:embed="rId7"/>
                <a:stretch>
                  <a:fillRect l="-1762" t="-5882" b="-11765"/>
                </a:stretch>
              </a:blipFill>
            </p:spPr>
            <p:txBody>
              <a:bodyPr/>
              <a:lstStyle/>
              <a:p>
                <a:r>
                  <a:rPr lang="en-US">
                    <a:noFill/>
                  </a:rPr>
                  <a:t> </a:t>
                </a:r>
              </a:p>
            </p:txBody>
          </p:sp>
        </mc:Fallback>
      </mc:AlternateContent>
    </p:spTree>
    <p:extLst>
      <p:ext uri="{BB962C8B-B14F-4D97-AF65-F5344CB8AC3E}">
        <p14:creationId xmlns:p14="http://schemas.microsoft.com/office/powerpoint/2010/main" val="41963090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EF9B0C-6333-6340-9509-C7822A78A03C}"/>
              </a:ext>
            </a:extLst>
          </p:cNvPr>
          <p:cNvPicPr>
            <a:picLocks noChangeAspect="1"/>
          </p:cNvPicPr>
          <p:nvPr/>
        </p:nvPicPr>
        <p:blipFill rotWithShape="1">
          <a:blip r:embed="rId3"/>
          <a:srcRect b="30676"/>
          <a:stretch/>
        </p:blipFill>
        <p:spPr>
          <a:xfrm>
            <a:off x="263047" y="964077"/>
            <a:ext cx="7772400" cy="3811123"/>
          </a:xfrm>
          <a:prstGeom prst="rect">
            <a:avLst/>
          </a:prstGeom>
        </p:spPr>
      </p:pic>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sp>
        <p:nvSpPr>
          <p:cNvPr id="6" name="Curved Left Arrow 5">
            <a:extLst>
              <a:ext uri="{FF2B5EF4-FFF2-40B4-BE49-F238E27FC236}">
                <a16:creationId xmlns:a16="http://schemas.microsoft.com/office/drawing/2014/main" id="{BD31653E-2E27-4C4C-93AB-E5392BC2A18B}"/>
              </a:ext>
            </a:extLst>
          </p:cNvPr>
          <p:cNvSpPr/>
          <p:nvPr/>
        </p:nvSpPr>
        <p:spPr>
          <a:xfrm>
            <a:off x="4826738" y="2242008"/>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929FEEE4-2271-9742-B3EA-164128D21377}"/>
              </a:ext>
            </a:extLst>
          </p:cNvPr>
          <p:cNvSpPr txBox="1"/>
          <p:nvPr/>
        </p:nvSpPr>
        <p:spPr>
          <a:xfrm>
            <a:off x="5152983" y="2419683"/>
            <a:ext cx="2129109" cy="369332"/>
          </a:xfrm>
          <a:prstGeom prst="rect">
            <a:avLst/>
          </a:prstGeom>
          <a:noFill/>
        </p:spPr>
        <p:txBody>
          <a:bodyPr wrap="none" rtlCol="0">
            <a:spAutoFit/>
          </a:bodyPr>
          <a:lstStyle/>
          <a:p>
            <a:r>
              <a:rPr lang="en-US" dirty="0"/>
              <a:t>Plug in D = {x</a:t>
            </a:r>
            <a:r>
              <a:rPr lang="en-US" baseline="-25000" dirty="0"/>
              <a:t>1:N</a:t>
            </a:r>
            <a:r>
              <a:rPr lang="en-US" dirty="0"/>
              <a:t>, y</a:t>
            </a:r>
            <a:r>
              <a:rPr lang="en-US" baseline="-25000" dirty="0"/>
              <a:t>1:N</a:t>
            </a:r>
            <a:r>
              <a:rPr lang="en-US" dirty="0"/>
              <a:t>}</a:t>
            </a:r>
          </a:p>
        </p:txBody>
      </p:sp>
      <p:cxnSp>
        <p:nvCxnSpPr>
          <p:cNvPr id="5" name="Straight Arrow Connector 4">
            <a:extLst>
              <a:ext uri="{FF2B5EF4-FFF2-40B4-BE49-F238E27FC236}">
                <a16:creationId xmlns:a16="http://schemas.microsoft.com/office/drawing/2014/main" id="{6DEB675A-D440-E24D-85A8-D322BBE71749}"/>
              </a:ext>
            </a:extLst>
          </p:cNvPr>
          <p:cNvCxnSpPr/>
          <p:nvPr/>
        </p:nvCxnSpPr>
        <p:spPr>
          <a:xfrm flipH="1">
            <a:off x="3991429" y="1928154"/>
            <a:ext cx="1378857" cy="3138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Curved Left Arrow 9">
            <a:extLst>
              <a:ext uri="{FF2B5EF4-FFF2-40B4-BE49-F238E27FC236}">
                <a16:creationId xmlns:a16="http://schemas.microsoft.com/office/drawing/2014/main" id="{3314C120-DCB6-3640-82AA-EA8E908618EC}"/>
              </a:ext>
            </a:extLst>
          </p:cNvPr>
          <p:cNvSpPr/>
          <p:nvPr/>
        </p:nvSpPr>
        <p:spPr>
          <a:xfrm>
            <a:off x="6163107" y="2874986"/>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Curved Left Arrow 14">
            <a:extLst>
              <a:ext uri="{FF2B5EF4-FFF2-40B4-BE49-F238E27FC236}">
                <a16:creationId xmlns:a16="http://schemas.microsoft.com/office/drawing/2014/main" id="{50E2C855-2DFA-0C4D-8835-B3B04F15BABC}"/>
              </a:ext>
            </a:extLst>
          </p:cNvPr>
          <p:cNvSpPr/>
          <p:nvPr/>
        </p:nvSpPr>
        <p:spPr>
          <a:xfrm>
            <a:off x="6201182" y="3712852"/>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3908F803-A718-034A-A933-1C08F491F3BC}"/>
              </a:ext>
            </a:extLst>
          </p:cNvPr>
          <p:cNvSpPr/>
          <p:nvPr/>
        </p:nvSpPr>
        <p:spPr>
          <a:xfrm>
            <a:off x="4006532" y="3286191"/>
            <a:ext cx="2194649" cy="458436"/>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27D7CE4-35CD-4946-8E06-21564F7931DC}"/>
              </a:ext>
            </a:extLst>
          </p:cNvPr>
          <p:cNvSpPr/>
          <p:nvPr/>
        </p:nvSpPr>
        <p:spPr>
          <a:xfrm>
            <a:off x="3774716" y="3987231"/>
            <a:ext cx="1915333" cy="480575"/>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itle 1">
                <a:extLst>
                  <a:ext uri="{FF2B5EF4-FFF2-40B4-BE49-F238E27FC236}">
                    <a16:creationId xmlns:a16="http://schemas.microsoft.com/office/drawing/2014/main" id="{5DA1AED7-DB74-8E41-AB15-DE81BE6197D1}"/>
                  </a:ext>
                </a:extLst>
              </p:cNvPr>
              <p:cNvSpPr>
                <a:spLocks noGrp="1"/>
              </p:cNvSpPr>
              <p:nvPr>
                <p:ph type="title"/>
              </p:nvPr>
            </p:nvSpPr>
            <p:spPr>
              <a:xfrm>
                <a:off x="0" y="0"/>
                <a:ext cx="9143999" cy="964077"/>
              </a:xfrm>
            </p:spPr>
            <p:txBody>
              <a:bodyPr>
                <a:normAutofit/>
              </a:bodyPr>
              <a:lstStyle/>
              <a:p>
                <a:r>
                  <a:rPr lang="en-US" sz="3400" dirty="0"/>
                  <a:t>Strategy 2: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λ</m:t>
                    </m:r>
                    <m:r>
                      <a:rPr lang="en-US" sz="3600" b="0" i="1" baseline="30000" dirty="0" smtClean="0">
                        <a:latin typeface="Cambria Math" panose="02040503050406030204" pitchFamily="18" charset="0"/>
                        <a:ea typeface="Cambria Math" panose="02040503050406030204" pitchFamily="18" charset="0"/>
                      </a:rPr>
                      <m:t>𝑀𝐴𝑃</m:t>
                    </m:r>
                    <m:r>
                      <m:rPr>
                        <m:nor/>
                      </m:rPr>
                      <a:rPr lang="en-US" sz="3600" dirty="0"/>
                      <m:t>, </m:t>
                    </m:r>
                    <m:r>
                      <m:rPr>
                        <m:sty m:val="p"/>
                      </m:rPr>
                      <a:rPr lang="el-GR" sz="3600" i="1" dirty="0">
                        <a:latin typeface="Cambria Math" panose="02040503050406030204" pitchFamily="18" charset="0"/>
                        <a:ea typeface="Cambria Math" panose="02040503050406030204" pitchFamily="18" charset="0"/>
                      </a:rPr>
                      <m:t>η</m:t>
                    </m:r>
                  </m:oMath>
                </a14:m>
                <a:r>
                  <a:rPr lang="en-US" sz="3400" baseline="30000" dirty="0"/>
                  <a:t>MAP</a:t>
                </a:r>
                <a:r>
                  <a:rPr lang="en-US" sz="3400" dirty="0"/>
                  <a:t> Can Be Estimated Separately </a:t>
                </a:r>
              </a:p>
            </p:txBody>
          </p:sp>
        </mc:Choice>
        <mc:Fallback xmlns="">
          <p:sp>
            <p:nvSpPr>
              <p:cNvPr id="18" name="Title 1">
                <a:extLst>
                  <a:ext uri="{FF2B5EF4-FFF2-40B4-BE49-F238E27FC236}">
                    <a16:creationId xmlns:a16="http://schemas.microsoft.com/office/drawing/2014/main" id="{5DA1AED7-DB74-8E41-AB15-DE81BE6197D1}"/>
                  </a:ext>
                </a:extLst>
              </p:cNvPr>
              <p:cNvSpPr>
                <a:spLocks noGrp="1" noRot="1" noChangeAspect="1" noMove="1" noResize="1" noEditPoints="1" noAdjustHandles="1" noChangeArrowheads="1" noChangeShapeType="1" noTextEdit="1"/>
              </p:cNvSpPr>
              <p:nvPr>
                <p:ph type="title"/>
              </p:nvPr>
            </p:nvSpPr>
            <p:spPr>
              <a:xfrm>
                <a:off x="0" y="0"/>
                <a:ext cx="9143999" cy="964077"/>
              </a:xfrm>
              <a:blipFill>
                <a:blip r:embed="rId5"/>
                <a:stretch>
                  <a:fillRect l="-1667" r="-2778"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CB65BA9-6CBA-3A4E-9DD1-22E4A4AE3482}"/>
                  </a:ext>
                </a:extLst>
              </p:cNvPr>
              <p:cNvSpPr txBox="1"/>
              <p:nvPr/>
            </p:nvSpPr>
            <p:spPr>
              <a:xfrm>
                <a:off x="5370286" y="1715749"/>
                <a:ext cx="3394391" cy="540661"/>
              </a:xfrm>
              <a:prstGeom prst="rect">
                <a:avLst/>
              </a:prstGeom>
              <a:noFill/>
            </p:spPr>
            <p:txBody>
              <a:bodyPr wrap="none" rtlCol="0">
                <a:spAutoFit/>
              </a:bodyPr>
              <a:lstStyle/>
              <a:p>
                <a:r>
                  <a:rPr lang="en-US" dirty="0"/>
                  <a:t>Bayes’ rule: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a14:m>
                <a:r>
                  <a:rPr lang="en-US" dirty="0"/>
                  <a:t> </a:t>
                </a:r>
              </a:p>
            </p:txBody>
          </p:sp>
        </mc:Choice>
        <mc:Fallback xmlns="">
          <p:sp>
            <p:nvSpPr>
              <p:cNvPr id="20" name="TextBox 19">
                <a:extLst>
                  <a:ext uri="{FF2B5EF4-FFF2-40B4-BE49-F238E27FC236}">
                    <a16:creationId xmlns:a16="http://schemas.microsoft.com/office/drawing/2014/main" id="{BCB65BA9-6CBA-3A4E-9DD1-22E4A4AE3482}"/>
                  </a:ext>
                </a:extLst>
              </p:cNvPr>
              <p:cNvSpPr txBox="1">
                <a:spLocks noRot="1" noChangeAspect="1" noMove="1" noResize="1" noEditPoints="1" noAdjustHandles="1" noChangeArrowheads="1" noChangeShapeType="1" noTextEdit="1"/>
              </p:cNvSpPr>
              <p:nvPr/>
            </p:nvSpPr>
            <p:spPr>
              <a:xfrm>
                <a:off x="5370286" y="1715749"/>
                <a:ext cx="3394391" cy="540661"/>
              </a:xfrm>
              <a:prstGeom prst="rect">
                <a:avLst/>
              </a:prstGeom>
              <a:blipFill>
                <a:blip r:embed="rId6"/>
                <a:stretch>
                  <a:fillRect l="-1119"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5E5CA5B4-1F4C-D64A-8662-B2393AE6231E}"/>
                  </a:ext>
                </a:extLst>
              </p:cNvPr>
              <p:cNvSpPr/>
              <p:nvPr/>
            </p:nvSpPr>
            <p:spPr>
              <a:xfrm>
                <a:off x="6412093" y="2892092"/>
                <a:ext cx="2877516" cy="646331"/>
              </a:xfrm>
              <a:prstGeom prst="rect">
                <a:avLst/>
              </a:prstGeom>
            </p:spPr>
            <p:txBody>
              <a:bodyPr wrap="square">
                <a:spAutoFit/>
              </a:bodyPr>
              <a:lstStyle/>
              <a:p>
                <a14:m>
                  <m:oMath xmlns:m="http://schemas.openxmlformats.org/officeDocument/2006/math">
                    <m:r>
                      <m:rPr>
                        <m:sty m:val="p"/>
                      </m:rPr>
                      <a:rPr lang="el-GR" i="1" dirty="0">
                        <a:latin typeface="Cambria Math" panose="02040503050406030204" pitchFamily="18" charset="0"/>
                        <a:ea typeface="Cambria Math" panose="02040503050406030204" pitchFamily="18" charset="0"/>
                      </a:rPr>
                      <m:t>λ</m:t>
                    </m:r>
                    <m:r>
                      <m:rPr>
                        <m:nor/>
                      </m:rPr>
                      <a:rPr lang="en-US" dirty="0"/>
                      <m:t>, </m:t>
                    </m:r>
                    <m:r>
                      <m:rPr>
                        <m:sty m:val="p"/>
                      </m:rPr>
                      <a:rPr lang="el-GR" i="1" dirty="0">
                        <a:latin typeface="Cambria Math" panose="02040503050406030204" pitchFamily="18" charset="0"/>
                        <a:ea typeface="Cambria Math" panose="02040503050406030204" pitchFamily="18" charset="0"/>
                      </a:rPr>
                      <m:t>η</m:t>
                    </m:r>
                  </m:oMath>
                </a14:m>
                <a:r>
                  <a:rPr lang="en-US" dirty="0"/>
                  <a:t> independent +</a:t>
                </a:r>
              </a:p>
              <a:p>
                <a:r>
                  <a:rPr lang="en-US" dirty="0"/>
                  <a:t>p(A, B|C) = p(B|C) p(A|B, C)</a:t>
                </a:r>
              </a:p>
            </p:txBody>
          </p:sp>
        </mc:Choice>
        <mc:Fallback xmlns="">
          <p:sp>
            <p:nvSpPr>
              <p:cNvPr id="21" name="Rectangle 20">
                <a:extLst>
                  <a:ext uri="{FF2B5EF4-FFF2-40B4-BE49-F238E27FC236}">
                    <a16:creationId xmlns:a16="http://schemas.microsoft.com/office/drawing/2014/main" id="{5E5CA5B4-1F4C-D64A-8662-B2393AE6231E}"/>
                  </a:ext>
                </a:extLst>
              </p:cNvPr>
              <p:cNvSpPr>
                <a:spLocks noRot="1" noChangeAspect="1" noMove="1" noResize="1" noEditPoints="1" noAdjustHandles="1" noChangeArrowheads="1" noChangeShapeType="1" noTextEdit="1"/>
              </p:cNvSpPr>
              <p:nvPr/>
            </p:nvSpPr>
            <p:spPr>
              <a:xfrm>
                <a:off x="6412093" y="2892092"/>
                <a:ext cx="2877516" cy="646331"/>
              </a:xfrm>
              <a:prstGeom prst="rect">
                <a:avLst/>
              </a:prstGeom>
              <a:blipFill>
                <a:blip r:embed="rId7"/>
                <a:stretch>
                  <a:fillRect l="-1762" t="-5882" b="-11765"/>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1CC2A5A9-9E5A-BE44-B966-D72F8525BE78}"/>
              </a:ext>
            </a:extLst>
          </p:cNvPr>
          <p:cNvSpPr/>
          <p:nvPr/>
        </p:nvSpPr>
        <p:spPr>
          <a:xfrm>
            <a:off x="6567630" y="3720874"/>
            <a:ext cx="2376343" cy="646331"/>
          </a:xfrm>
          <a:prstGeom prst="rect">
            <a:avLst/>
          </a:prstGeom>
        </p:spPr>
        <p:txBody>
          <a:bodyPr wrap="square">
            <a:spAutoFit/>
          </a:bodyPr>
          <a:lstStyle/>
          <a:p>
            <a:pPr algn="ctr"/>
            <a:r>
              <a:rPr lang="en-US" dirty="0"/>
              <a:t>Apply conditional </a:t>
            </a:r>
          </a:p>
          <a:p>
            <a:pPr algn="ctr"/>
            <a:r>
              <a:rPr lang="en-US" dirty="0"/>
              <a:t>independence relations</a:t>
            </a:r>
          </a:p>
        </p:txBody>
      </p:sp>
    </p:spTree>
    <p:extLst>
      <p:ext uri="{BB962C8B-B14F-4D97-AF65-F5344CB8AC3E}">
        <p14:creationId xmlns:p14="http://schemas.microsoft.com/office/powerpoint/2010/main" val="40745546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EF9B0C-6333-6340-9509-C7822A78A03C}"/>
              </a:ext>
            </a:extLst>
          </p:cNvPr>
          <p:cNvPicPr>
            <a:picLocks noChangeAspect="1"/>
          </p:cNvPicPr>
          <p:nvPr/>
        </p:nvPicPr>
        <p:blipFill rotWithShape="1">
          <a:blip r:embed="rId3"/>
          <a:srcRect b="18003"/>
          <a:stretch/>
        </p:blipFill>
        <p:spPr>
          <a:xfrm>
            <a:off x="263047" y="964077"/>
            <a:ext cx="7772400" cy="4507809"/>
          </a:xfrm>
          <a:prstGeom prst="rect">
            <a:avLst/>
          </a:prstGeom>
        </p:spPr>
      </p:pic>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sp>
        <p:nvSpPr>
          <p:cNvPr id="6" name="Curved Left Arrow 5">
            <a:extLst>
              <a:ext uri="{FF2B5EF4-FFF2-40B4-BE49-F238E27FC236}">
                <a16:creationId xmlns:a16="http://schemas.microsoft.com/office/drawing/2014/main" id="{BD31653E-2E27-4C4C-93AB-E5392BC2A18B}"/>
              </a:ext>
            </a:extLst>
          </p:cNvPr>
          <p:cNvSpPr/>
          <p:nvPr/>
        </p:nvSpPr>
        <p:spPr>
          <a:xfrm>
            <a:off x="4826738" y="2242008"/>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929FEEE4-2271-9742-B3EA-164128D21377}"/>
              </a:ext>
            </a:extLst>
          </p:cNvPr>
          <p:cNvSpPr txBox="1"/>
          <p:nvPr/>
        </p:nvSpPr>
        <p:spPr>
          <a:xfrm>
            <a:off x="5152983" y="2419683"/>
            <a:ext cx="2129109" cy="369332"/>
          </a:xfrm>
          <a:prstGeom prst="rect">
            <a:avLst/>
          </a:prstGeom>
          <a:noFill/>
        </p:spPr>
        <p:txBody>
          <a:bodyPr wrap="none" rtlCol="0">
            <a:spAutoFit/>
          </a:bodyPr>
          <a:lstStyle/>
          <a:p>
            <a:r>
              <a:rPr lang="en-US" dirty="0"/>
              <a:t>Plug in D = {x</a:t>
            </a:r>
            <a:r>
              <a:rPr lang="en-US" baseline="-25000" dirty="0"/>
              <a:t>1:N</a:t>
            </a:r>
            <a:r>
              <a:rPr lang="en-US" dirty="0"/>
              <a:t>, y</a:t>
            </a:r>
            <a:r>
              <a:rPr lang="en-US" baseline="-25000" dirty="0"/>
              <a:t>1:N</a:t>
            </a:r>
            <a:r>
              <a:rPr lang="en-US" dirty="0"/>
              <a:t>}</a:t>
            </a:r>
          </a:p>
        </p:txBody>
      </p:sp>
      <p:cxnSp>
        <p:nvCxnSpPr>
          <p:cNvPr id="5" name="Straight Arrow Connector 4">
            <a:extLst>
              <a:ext uri="{FF2B5EF4-FFF2-40B4-BE49-F238E27FC236}">
                <a16:creationId xmlns:a16="http://schemas.microsoft.com/office/drawing/2014/main" id="{6DEB675A-D440-E24D-85A8-D322BBE71749}"/>
              </a:ext>
            </a:extLst>
          </p:cNvPr>
          <p:cNvCxnSpPr/>
          <p:nvPr/>
        </p:nvCxnSpPr>
        <p:spPr>
          <a:xfrm flipH="1">
            <a:off x="3991429" y="1928154"/>
            <a:ext cx="1378857" cy="3138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Curved Left Arrow 9">
            <a:extLst>
              <a:ext uri="{FF2B5EF4-FFF2-40B4-BE49-F238E27FC236}">
                <a16:creationId xmlns:a16="http://schemas.microsoft.com/office/drawing/2014/main" id="{3314C120-DCB6-3640-82AA-EA8E908618EC}"/>
              </a:ext>
            </a:extLst>
          </p:cNvPr>
          <p:cNvSpPr/>
          <p:nvPr/>
        </p:nvSpPr>
        <p:spPr>
          <a:xfrm>
            <a:off x="6163107" y="2874986"/>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Curved Left Arrow 14">
            <a:extLst>
              <a:ext uri="{FF2B5EF4-FFF2-40B4-BE49-F238E27FC236}">
                <a16:creationId xmlns:a16="http://schemas.microsoft.com/office/drawing/2014/main" id="{50E2C855-2DFA-0C4D-8835-B3B04F15BABC}"/>
              </a:ext>
            </a:extLst>
          </p:cNvPr>
          <p:cNvSpPr/>
          <p:nvPr/>
        </p:nvSpPr>
        <p:spPr>
          <a:xfrm>
            <a:off x="6201182" y="3712852"/>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Curved Left Arrow 17">
            <a:extLst>
              <a:ext uri="{FF2B5EF4-FFF2-40B4-BE49-F238E27FC236}">
                <a16:creationId xmlns:a16="http://schemas.microsoft.com/office/drawing/2014/main" id="{68D2201B-B2A3-744E-9A6B-FDDF531FB083}"/>
              </a:ext>
            </a:extLst>
          </p:cNvPr>
          <p:cNvSpPr/>
          <p:nvPr/>
        </p:nvSpPr>
        <p:spPr>
          <a:xfrm>
            <a:off x="6506620" y="4367205"/>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A02A7A21-71D1-8D43-B2B1-F4372E799BA4}"/>
              </a:ext>
            </a:extLst>
          </p:cNvPr>
          <p:cNvSpPr/>
          <p:nvPr/>
        </p:nvSpPr>
        <p:spPr>
          <a:xfrm>
            <a:off x="6899402" y="4451605"/>
            <a:ext cx="1326261" cy="646331"/>
          </a:xfrm>
          <a:prstGeom prst="rect">
            <a:avLst/>
          </a:prstGeom>
        </p:spPr>
        <p:txBody>
          <a:bodyPr wrap="none">
            <a:spAutoFit/>
          </a:bodyPr>
          <a:lstStyle/>
          <a:p>
            <a:pPr algn="ctr"/>
            <a:r>
              <a:rPr lang="en-US" dirty="0"/>
              <a:t>Re-grouping</a:t>
            </a:r>
          </a:p>
          <a:p>
            <a:pPr algn="ctr"/>
            <a:r>
              <a:rPr lang="en-US" dirty="0"/>
              <a:t>Terms</a:t>
            </a:r>
          </a:p>
        </p:txBody>
      </p:sp>
      <p:sp>
        <p:nvSpPr>
          <p:cNvPr id="4" name="Freeform 3">
            <a:extLst>
              <a:ext uri="{FF2B5EF4-FFF2-40B4-BE49-F238E27FC236}">
                <a16:creationId xmlns:a16="http://schemas.microsoft.com/office/drawing/2014/main" id="{8563325E-6722-1048-8BD0-EB1DF2B9C828}"/>
              </a:ext>
            </a:extLst>
          </p:cNvPr>
          <p:cNvSpPr/>
          <p:nvPr/>
        </p:nvSpPr>
        <p:spPr>
          <a:xfrm>
            <a:off x="1936148" y="3976915"/>
            <a:ext cx="2040767" cy="769257"/>
          </a:xfrm>
          <a:custGeom>
            <a:avLst/>
            <a:gdLst>
              <a:gd name="connsiteX0" fmla="*/ 1256995 w 1926565"/>
              <a:gd name="connsiteY0" fmla="*/ 14514 h 769257"/>
              <a:gd name="connsiteX1" fmla="*/ 1155395 w 1926565"/>
              <a:gd name="connsiteY1" fmla="*/ 29029 h 769257"/>
              <a:gd name="connsiteX2" fmla="*/ 1068309 w 1926565"/>
              <a:gd name="connsiteY2" fmla="*/ 58057 h 769257"/>
              <a:gd name="connsiteX3" fmla="*/ 966709 w 1926565"/>
              <a:gd name="connsiteY3" fmla="*/ 87086 h 769257"/>
              <a:gd name="connsiteX4" fmla="*/ 952195 w 1926565"/>
              <a:gd name="connsiteY4" fmla="*/ 130629 h 769257"/>
              <a:gd name="connsiteX5" fmla="*/ 923166 w 1926565"/>
              <a:gd name="connsiteY5" fmla="*/ 290286 h 769257"/>
              <a:gd name="connsiteX6" fmla="*/ 792537 w 1926565"/>
              <a:gd name="connsiteY6" fmla="*/ 391886 h 769257"/>
              <a:gd name="connsiteX7" fmla="*/ 748995 w 1926565"/>
              <a:gd name="connsiteY7" fmla="*/ 420914 h 769257"/>
              <a:gd name="connsiteX8" fmla="*/ 487737 w 1926565"/>
              <a:gd name="connsiteY8" fmla="*/ 406400 h 769257"/>
              <a:gd name="connsiteX9" fmla="*/ 444195 w 1926565"/>
              <a:gd name="connsiteY9" fmla="*/ 377372 h 769257"/>
              <a:gd name="connsiteX10" fmla="*/ 458709 w 1926565"/>
              <a:gd name="connsiteY10" fmla="*/ 333829 h 769257"/>
              <a:gd name="connsiteX11" fmla="*/ 473223 w 1926565"/>
              <a:gd name="connsiteY11" fmla="*/ 275772 h 769257"/>
              <a:gd name="connsiteX12" fmla="*/ 458709 w 1926565"/>
              <a:gd name="connsiteY12" fmla="*/ 145143 h 769257"/>
              <a:gd name="connsiteX13" fmla="*/ 342595 w 1926565"/>
              <a:gd name="connsiteY13" fmla="*/ 14514 h 769257"/>
              <a:gd name="connsiteX14" fmla="*/ 299052 w 1926565"/>
              <a:gd name="connsiteY14" fmla="*/ 0 h 769257"/>
              <a:gd name="connsiteX15" fmla="*/ 197452 w 1926565"/>
              <a:gd name="connsiteY15" fmla="*/ 29029 h 769257"/>
              <a:gd name="connsiteX16" fmla="*/ 110366 w 1926565"/>
              <a:gd name="connsiteY16" fmla="*/ 116114 h 769257"/>
              <a:gd name="connsiteX17" fmla="*/ 23280 w 1926565"/>
              <a:gd name="connsiteY17" fmla="*/ 188686 h 769257"/>
              <a:gd name="connsiteX18" fmla="*/ 23280 w 1926565"/>
              <a:gd name="connsiteY18" fmla="*/ 551543 h 769257"/>
              <a:gd name="connsiteX19" fmla="*/ 81337 w 1926565"/>
              <a:gd name="connsiteY19" fmla="*/ 595086 h 769257"/>
              <a:gd name="connsiteX20" fmla="*/ 182937 w 1926565"/>
              <a:gd name="connsiteY20" fmla="*/ 624114 h 769257"/>
              <a:gd name="connsiteX21" fmla="*/ 458709 w 1926565"/>
              <a:gd name="connsiteY21" fmla="*/ 609600 h 769257"/>
              <a:gd name="connsiteX22" fmla="*/ 589337 w 1926565"/>
              <a:gd name="connsiteY22" fmla="*/ 609600 h 769257"/>
              <a:gd name="connsiteX23" fmla="*/ 632880 w 1926565"/>
              <a:gd name="connsiteY23" fmla="*/ 638629 h 769257"/>
              <a:gd name="connsiteX24" fmla="*/ 690937 w 1926565"/>
              <a:gd name="connsiteY24" fmla="*/ 682172 h 769257"/>
              <a:gd name="connsiteX25" fmla="*/ 763509 w 1926565"/>
              <a:gd name="connsiteY25" fmla="*/ 696686 h 769257"/>
              <a:gd name="connsiteX26" fmla="*/ 807052 w 1926565"/>
              <a:gd name="connsiteY26" fmla="*/ 711200 h 769257"/>
              <a:gd name="connsiteX27" fmla="*/ 966709 w 1926565"/>
              <a:gd name="connsiteY27" fmla="*/ 725714 h 769257"/>
              <a:gd name="connsiteX28" fmla="*/ 1068309 w 1926565"/>
              <a:gd name="connsiteY28" fmla="*/ 754743 h 769257"/>
              <a:gd name="connsiteX29" fmla="*/ 1111852 w 1926565"/>
              <a:gd name="connsiteY29" fmla="*/ 769257 h 769257"/>
              <a:gd name="connsiteX30" fmla="*/ 1373109 w 1926565"/>
              <a:gd name="connsiteY30" fmla="*/ 754743 h 769257"/>
              <a:gd name="connsiteX31" fmla="*/ 1416652 w 1926565"/>
              <a:gd name="connsiteY31" fmla="*/ 711200 h 769257"/>
              <a:gd name="connsiteX32" fmla="*/ 1460195 w 1926565"/>
              <a:gd name="connsiteY32" fmla="*/ 682172 h 769257"/>
              <a:gd name="connsiteX33" fmla="*/ 1474709 w 1926565"/>
              <a:gd name="connsiteY33" fmla="*/ 638629 h 769257"/>
              <a:gd name="connsiteX34" fmla="*/ 1489223 w 1926565"/>
              <a:gd name="connsiteY34" fmla="*/ 522514 h 769257"/>
              <a:gd name="connsiteX35" fmla="*/ 1532766 w 1926565"/>
              <a:gd name="connsiteY35" fmla="*/ 493486 h 769257"/>
              <a:gd name="connsiteX36" fmla="*/ 1576309 w 1926565"/>
              <a:gd name="connsiteY36" fmla="*/ 478972 h 769257"/>
              <a:gd name="connsiteX37" fmla="*/ 1721452 w 1926565"/>
              <a:gd name="connsiteY37" fmla="*/ 449943 h 769257"/>
              <a:gd name="connsiteX38" fmla="*/ 1764995 w 1926565"/>
              <a:gd name="connsiteY38" fmla="*/ 420914 h 769257"/>
              <a:gd name="connsiteX39" fmla="*/ 1808537 w 1926565"/>
              <a:gd name="connsiteY39" fmla="*/ 406400 h 769257"/>
              <a:gd name="connsiteX40" fmla="*/ 1895623 w 1926565"/>
              <a:gd name="connsiteY40" fmla="*/ 348343 h 769257"/>
              <a:gd name="connsiteX41" fmla="*/ 1910137 w 1926565"/>
              <a:gd name="connsiteY41" fmla="*/ 159657 h 769257"/>
              <a:gd name="connsiteX42" fmla="*/ 1881109 w 1926565"/>
              <a:gd name="connsiteY42" fmla="*/ 116114 h 769257"/>
              <a:gd name="connsiteX43" fmla="*/ 1794023 w 1926565"/>
              <a:gd name="connsiteY43" fmla="*/ 101600 h 769257"/>
              <a:gd name="connsiteX44" fmla="*/ 1692423 w 1926565"/>
              <a:gd name="connsiteY44" fmla="*/ 72572 h 769257"/>
              <a:gd name="connsiteX45" fmla="*/ 1648880 w 1926565"/>
              <a:gd name="connsiteY45" fmla="*/ 43543 h 769257"/>
              <a:gd name="connsiteX46" fmla="*/ 1605337 w 1926565"/>
              <a:gd name="connsiteY46" fmla="*/ 29029 h 769257"/>
              <a:gd name="connsiteX47" fmla="*/ 1256995 w 1926565"/>
              <a:gd name="connsiteY47" fmla="*/ 14514 h 76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26565" h="769257">
                <a:moveTo>
                  <a:pt x="1256995" y="14514"/>
                </a:moveTo>
                <a:cubicBezTo>
                  <a:pt x="1182005" y="14514"/>
                  <a:pt x="1188729" y="21336"/>
                  <a:pt x="1155395" y="29029"/>
                </a:cubicBezTo>
                <a:cubicBezTo>
                  <a:pt x="1125580" y="35909"/>
                  <a:pt x="1097338" y="48381"/>
                  <a:pt x="1068309" y="58057"/>
                </a:cubicBezTo>
                <a:cubicBezTo>
                  <a:pt x="1005830" y="78883"/>
                  <a:pt x="1039624" y="68858"/>
                  <a:pt x="966709" y="87086"/>
                </a:cubicBezTo>
                <a:cubicBezTo>
                  <a:pt x="961871" y="101600"/>
                  <a:pt x="954932" y="115576"/>
                  <a:pt x="952195" y="130629"/>
                </a:cubicBezTo>
                <a:cubicBezTo>
                  <a:pt x="951196" y="136124"/>
                  <a:pt x="943969" y="259082"/>
                  <a:pt x="923166" y="290286"/>
                </a:cubicBezTo>
                <a:cubicBezTo>
                  <a:pt x="895881" y="331214"/>
                  <a:pt x="827139" y="368818"/>
                  <a:pt x="792537" y="391886"/>
                </a:cubicBezTo>
                <a:lnTo>
                  <a:pt x="748995" y="420914"/>
                </a:lnTo>
                <a:cubicBezTo>
                  <a:pt x="661909" y="416076"/>
                  <a:pt x="574081" y="418735"/>
                  <a:pt x="487737" y="406400"/>
                </a:cubicBezTo>
                <a:cubicBezTo>
                  <a:pt x="470469" y="403933"/>
                  <a:pt x="450673" y="393568"/>
                  <a:pt x="444195" y="377372"/>
                </a:cubicBezTo>
                <a:cubicBezTo>
                  <a:pt x="438513" y="363167"/>
                  <a:pt x="454506" y="348540"/>
                  <a:pt x="458709" y="333829"/>
                </a:cubicBezTo>
                <a:cubicBezTo>
                  <a:pt x="464189" y="314649"/>
                  <a:pt x="468385" y="295124"/>
                  <a:pt x="473223" y="275772"/>
                </a:cubicBezTo>
                <a:cubicBezTo>
                  <a:pt x="468385" y="232229"/>
                  <a:pt x="472563" y="186706"/>
                  <a:pt x="458709" y="145143"/>
                </a:cubicBezTo>
                <a:cubicBezTo>
                  <a:pt x="440497" y="90506"/>
                  <a:pt x="391631" y="42535"/>
                  <a:pt x="342595" y="14514"/>
                </a:cubicBezTo>
                <a:cubicBezTo>
                  <a:pt x="329311" y="6923"/>
                  <a:pt x="313566" y="4838"/>
                  <a:pt x="299052" y="0"/>
                </a:cubicBezTo>
                <a:cubicBezTo>
                  <a:pt x="286479" y="3143"/>
                  <a:pt x="213650" y="19773"/>
                  <a:pt x="197452" y="29029"/>
                </a:cubicBezTo>
                <a:cubicBezTo>
                  <a:pt x="117805" y="74542"/>
                  <a:pt x="158319" y="58571"/>
                  <a:pt x="110366" y="116114"/>
                </a:cubicBezTo>
                <a:cubicBezTo>
                  <a:pt x="75441" y="158023"/>
                  <a:pt x="66095" y="160142"/>
                  <a:pt x="23280" y="188686"/>
                </a:cubicBezTo>
                <a:cubicBezTo>
                  <a:pt x="842" y="323319"/>
                  <a:pt x="-15328" y="381668"/>
                  <a:pt x="23280" y="551543"/>
                </a:cubicBezTo>
                <a:cubicBezTo>
                  <a:pt x="28641" y="575132"/>
                  <a:pt x="60334" y="583084"/>
                  <a:pt x="81337" y="595086"/>
                </a:cubicBezTo>
                <a:cubicBezTo>
                  <a:pt x="97531" y="604340"/>
                  <a:pt x="170370" y="620972"/>
                  <a:pt x="182937" y="624114"/>
                </a:cubicBezTo>
                <a:cubicBezTo>
                  <a:pt x="274861" y="619276"/>
                  <a:pt x="367036" y="617934"/>
                  <a:pt x="458709" y="609600"/>
                </a:cubicBezTo>
                <a:cubicBezTo>
                  <a:pt x="597428" y="596989"/>
                  <a:pt x="357790" y="571009"/>
                  <a:pt x="589337" y="609600"/>
                </a:cubicBezTo>
                <a:cubicBezTo>
                  <a:pt x="603851" y="619276"/>
                  <a:pt x="618685" y="628490"/>
                  <a:pt x="632880" y="638629"/>
                </a:cubicBezTo>
                <a:cubicBezTo>
                  <a:pt x="652565" y="652689"/>
                  <a:pt x="668831" y="672347"/>
                  <a:pt x="690937" y="682172"/>
                </a:cubicBezTo>
                <a:cubicBezTo>
                  <a:pt x="713480" y="692191"/>
                  <a:pt x="739576" y="690703"/>
                  <a:pt x="763509" y="696686"/>
                </a:cubicBezTo>
                <a:cubicBezTo>
                  <a:pt x="778352" y="700397"/>
                  <a:pt x="791906" y="709036"/>
                  <a:pt x="807052" y="711200"/>
                </a:cubicBezTo>
                <a:cubicBezTo>
                  <a:pt x="859953" y="718757"/>
                  <a:pt x="913490" y="720876"/>
                  <a:pt x="966709" y="725714"/>
                </a:cubicBezTo>
                <a:lnTo>
                  <a:pt x="1068309" y="754743"/>
                </a:lnTo>
                <a:cubicBezTo>
                  <a:pt x="1082963" y="759139"/>
                  <a:pt x="1096553" y="769257"/>
                  <a:pt x="1111852" y="769257"/>
                </a:cubicBezTo>
                <a:cubicBezTo>
                  <a:pt x="1199072" y="769257"/>
                  <a:pt x="1286023" y="759581"/>
                  <a:pt x="1373109" y="754743"/>
                </a:cubicBezTo>
                <a:cubicBezTo>
                  <a:pt x="1387623" y="740229"/>
                  <a:pt x="1400883" y="724341"/>
                  <a:pt x="1416652" y="711200"/>
                </a:cubicBezTo>
                <a:cubicBezTo>
                  <a:pt x="1430053" y="700033"/>
                  <a:pt x="1449298" y="695793"/>
                  <a:pt x="1460195" y="682172"/>
                </a:cubicBezTo>
                <a:cubicBezTo>
                  <a:pt x="1469752" y="670225"/>
                  <a:pt x="1469871" y="653143"/>
                  <a:pt x="1474709" y="638629"/>
                </a:cubicBezTo>
                <a:cubicBezTo>
                  <a:pt x="1479547" y="599924"/>
                  <a:pt x="1474737" y="558730"/>
                  <a:pt x="1489223" y="522514"/>
                </a:cubicBezTo>
                <a:cubicBezTo>
                  <a:pt x="1495701" y="506318"/>
                  <a:pt x="1517164" y="501287"/>
                  <a:pt x="1532766" y="493486"/>
                </a:cubicBezTo>
                <a:cubicBezTo>
                  <a:pt x="1546450" y="486644"/>
                  <a:pt x="1561598" y="483175"/>
                  <a:pt x="1576309" y="478972"/>
                </a:cubicBezTo>
                <a:cubicBezTo>
                  <a:pt x="1636942" y="461648"/>
                  <a:pt x="1653009" y="461350"/>
                  <a:pt x="1721452" y="449943"/>
                </a:cubicBezTo>
                <a:cubicBezTo>
                  <a:pt x="1735966" y="440267"/>
                  <a:pt x="1749393" y="428715"/>
                  <a:pt x="1764995" y="420914"/>
                </a:cubicBezTo>
                <a:cubicBezTo>
                  <a:pt x="1778679" y="414072"/>
                  <a:pt x="1795163" y="413830"/>
                  <a:pt x="1808537" y="406400"/>
                </a:cubicBezTo>
                <a:cubicBezTo>
                  <a:pt x="1839035" y="389457"/>
                  <a:pt x="1895623" y="348343"/>
                  <a:pt x="1895623" y="348343"/>
                </a:cubicBezTo>
                <a:cubicBezTo>
                  <a:pt x="1925714" y="258071"/>
                  <a:pt x="1939887" y="258825"/>
                  <a:pt x="1910137" y="159657"/>
                </a:cubicBezTo>
                <a:cubicBezTo>
                  <a:pt x="1905125" y="142949"/>
                  <a:pt x="1896711" y="123915"/>
                  <a:pt x="1881109" y="116114"/>
                </a:cubicBezTo>
                <a:cubicBezTo>
                  <a:pt x="1854787" y="102953"/>
                  <a:pt x="1822881" y="107371"/>
                  <a:pt x="1794023" y="101600"/>
                </a:cubicBezTo>
                <a:cubicBezTo>
                  <a:pt x="1748461" y="92488"/>
                  <a:pt x="1733923" y="86405"/>
                  <a:pt x="1692423" y="72572"/>
                </a:cubicBezTo>
                <a:cubicBezTo>
                  <a:pt x="1677909" y="62896"/>
                  <a:pt x="1664482" y="51344"/>
                  <a:pt x="1648880" y="43543"/>
                </a:cubicBezTo>
                <a:cubicBezTo>
                  <a:pt x="1635196" y="36701"/>
                  <a:pt x="1620627" y="29575"/>
                  <a:pt x="1605337" y="29029"/>
                </a:cubicBezTo>
                <a:cubicBezTo>
                  <a:pt x="1484462" y="24712"/>
                  <a:pt x="1331985" y="14514"/>
                  <a:pt x="1256995" y="14514"/>
                </a:cubicBezTo>
                <a:close/>
              </a:path>
            </a:pathLst>
          </a:cu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E13B55D-66EB-6645-8531-43F6F241A584}"/>
              </a:ext>
            </a:extLst>
          </p:cNvPr>
          <p:cNvSpPr/>
          <p:nvPr/>
        </p:nvSpPr>
        <p:spPr>
          <a:xfrm>
            <a:off x="1936148" y="4680380"/>
            <a:ext cx="1915333" cy="893106"/>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itle 1">
                <a:extLst>
                  <a:ext uri="{FF2B5EF4-FFF2-40B4-BE49-F238E27FC236}">
                    <a16:creationId xmlns:a16="http://schemas.microsoft.com/office/drawing/2014/main" id="{24D52D78-464E-694B-B342-534107B7C0B0}"/>
                  </a:ext>
                </a:extLst>
              </p:cNvPr>
              <p:cNvSpPr>
                <a:spLocks noGrp="1"/>
              </p:cNvSpPr>
              <p:nvPr>
                <p:ph type="title"/>
              </p:nvPr>
            </p:nvSpPr>
            <p:spPr>
              <a:xfrm>
                <a:off x="0" y="0"/>
                <a:ext cx="9143999" cy="964077"/>
              </a:xfrm>
            </p:spPr>
            <p:txBody>
              <a:bodyPr>
                <a:normAutofit/>
              </a:bodyPr>
              <a:lstStyle/>
              <a:p>
                <a:r>
                  <a:rPr lang="en-US" sz="3400" dirty="0"/>
                  <a:t>Strategy 2: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λ</m:t>
                    </m:r>
                    <m:r>
                      <a:rPr lang="en-US" sz="3600" b="0" i="1" baseline="30000" dirty="0" smtClean="0">
                        <a:latin typeface="Cambria Math" panose="02040503050406030204" pitchFamily="18" charset="0"/>
                        <a:ea typeface="Cambria Math" panose="02040503050406030204" pitchFamily="18" charset="0"/>
                      </a:rPr>
                      <m:t>𝑀𝐴𝑃</m:t>
                    </m:r>
                    <m:r>
                      <m:rPr>
                        <m:nor/>
                      </m:rPr>
                      <a:rPr lang="en-US" sz="3600" dirty="0"/>
                      <m:t>, </m:t>
                    </m:r>
                    <m:r>
                      <m:rPr>
                        <m:sty m:val="p"/>
                      </m:rPr>
                      <a:rPr lang="el-GR" sz="3600" i="1" dirty="0">
                        <a:latin typeface="Cambria Math" panose="02040503050406030204" pitchFamily="18" charset="0"/>
                        <a:ea typeface="Cambria Math" panose="02040503050406030204" pitchFamily="18" charset="0"/>
                      </a:rPr>
                      <m:t>η</m:t>
                    </m:r>
                  </m:oMath>
                </a14:m>
                <a:r>
                  <a:rPr lang="en-US" sz="3400" baseline="30000" dirty="0"/>
                  <a:t>MAP</a:t>
                </a:r>
                <a:r>
                  <a:rPr lang="en-US" sz="3400" dirty="0"/>
                  <a:t> Can Be Estimated Separately </a:t>
                </a:r>
              </a:p>
            </p:txBody>
          </p:sp>
        </mc:Choice>
        <mc:Fallback xmlns="">
          <p:sp>
            <p:nvSpPr>
              <p:cNvPr id="21" name="Title 1">
                <a:extLst>
                  <a:ext uri="{FF2B5EF4-FFF2-40B4-BE49-F238E27FC236}">
                    <a16:creationId xmlns:a16="http://schemas.microsoft.com/office/drawing/2014/main" id="{24D52D78-464E-694B-B342-534107B7C0B0}"/>
                  </a:ext>
                </a:extLst>
              </p:cNvPr>
              <p:cNvSpPr>
                <a:spLocks noGrp="1" noRot="1" noChangeAspect="1" noMove="1" noResize="1" noEditPoints="1" noAdjustHandles="1" noChangeArrowheads="1" noChangeShapeType="1" noTextEdit="1"/>
              </p:cNvSpPr>
              <p:nvPr>
                <p:ph type="title"/>
              </p:nvPr>
            </p:nvSpPr>
            <p:spPr>
              <a:xfrm>
                <a:off x="0" y="0"/>
                <a:ext cx="9143999" cy="964077"/>
              </a:xfrm>
              <a:blipFill>
                <a:blip r:embed="rId5"/>
                <a:stretch>
                  <a:fillRect l="-1667" r="-2778"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7C5EF8A-AFCE-F94B-8A06-952DBE7F82E8}"/>
                  </a:ext>
                </a:extLst>
              </p:cNvPr>
              <p:cNvSpPr txBox="1"/>
              <p:nvPr/>
            </p:nvSpPr>
            <p:spPr>
              <a:xfrm>
                <a:off x="5370286" y="1715749"/>
                <a:ext cx="3394391" cy="540661"/>
              </a:xfrm>
              <a:prstGeom prst="rect">
                <a:avLst/>
              </a:prstGeom>
              <a:noFill/>
            </p:spPr>
            <p:txBody>
              <a:bodyPr wrap="none" rtlCol="0">
                <a:spAutoFit/>
              </a:bodyPr>
              <a:lstStyle/>
              <a:p>
                <a:r>
                  <a:rPr lang="en-US" dirty="0"/>
                  <a:t>Bayes’ rule: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a14:m>
                <a:r>
                  <a:rPr lang="en-US" dirty="0"/>
                  <a:t> </a:t>
                </a:r>
              </a:p>
            </p:txBody>
          </p:sp>
        </mc:Choice>
        <mc:Fallback xmlns="">
          <p:sp>
            <p:nvSpPr>
              <p:cNvPr id="22" name="TextBox 21">
                <a:extLst>
                  <a:ext uri="{FF2B5EF4-FFF2-40B4-BE49-F238E27FC236}">
                    <a16:creationId xmlns:a16="http://schemas.microsoft.com/office/drawing/2014/main" id="{17C5EF8A-AFCE-F94B-8A06-952DBE7F82E8}"/>
                  </a:ext>
                </a:extLst>
              </p:cNvPr>
              <p:cNvSpPr txBox="1">
                <a:spLocks noRot="1" noChangeAspect="1" noMove="1" noResize="1" noEditPoints="1" noAdjustHandles="1" noChangeArrowheads="1" noChangeShapeType="1" noTextEdit="1"/>
              </p:cNvSpPr>
              <p:nvPr/>
            </p:nvSpPr>
            <p:spPr>
              <a:xfrm>
                <a:off x="5370286" y="1715749"/>
                <a:ext cx="3394391" cy="540661"/>
              </a:xfrm>
              <a:prstGeom prst="rect">
                <a:avLst/>
              </a:prstGeom>
              <a:blipFill>
                <a:blip r:embed="rId6"/>
                <a:stretch>
                  <a:fillRect l="-1119"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FE0492E-2053-FB42-B545-19B11BEC1444}"/>
                  </a:ext>
                </a:extLst>
              </p:cNvPr>
              <p:cNvSpPr/>
              <p:nvPr/>
            </p:nvSpPr>
            <p:spPr>
              <a:xfrm>
                <a:off x="6412093" y="2892092"/>
                <a:ext cx="2877516" cy="646331"/>
              </a:xfrm>
              <a:prstGeom prst="rect">
                <a:avLst/>
              </a:prstGeom>
            </p:spPr>
            <p:txBody>
              <a:bodyPr wrap="square">
                <a:spAutoFit/>
              </a:bodyPr>
              <a:lstStyle/>
              <a:p>
                <a14:m>
                  <m:oMath xmlns:m="http://schemas.openxmlformats.org/officeDocument/2006/math">
                    <m:r>
                      <m:rPr>
                        <m:sty m:val="p"/>
                      </m:rPr>
                      <a:rPr lang="el-GR" i="1" dirty="0">
                        <a:latin typeface="Cambria Math" panose="02040503050406030204" pitchFamily="18" charset="0"/>
                        <a:ea typeface="Cambria Math" panose="02040503050406030204" pitchFamily="18" charset="0"/>
                      </a:rPr>
                      <m:t>λ</m:t>
                    </m:r>
                    <m:r>
                      <m:rPr>
                        <m:nor/>
                      </m:rPr>
                      <a:rPr lang="en-US" dirty="0"/>
                      <m:t>, </m:t>
                    </m:r>
                    <m:r>
                      <m:rPr>
                        <m:sty m:val="p"/>
                      </m:rPr>
                      <a:rPr lang="el-GR" i="1" dirty="0">
                        <a:latin typeface="Cambria Math" panose="02040503050406030204" pitchFamily="18" charset="0"/>
                        <a:ea typeface="Cambria Math" panose="02040503050406030204" pitchFamily="18" charset="0"/>
                      </a:rPr>
                      <m:t>η</m:t>
                    </m:r>
                  </m:oMath>
                </a14:m>
                <a:r>
                  <a:rPr lang="en-US" dirty="0"/>
                  <a:t> independent +</a:t>
                </a:r>
              </a:p>
              <a:p>
                <a:r>
                  <a:rPr lang="en-US" dirty="0"/>
                  <a:t>p(A, B|C) = p(B|C) p(A|B, C)</a:t>
                </a:r>
              </a:p>
            </p:txBody>
          </p:sp>
        </mc:Choice>
        <mc:Fallback xmlns="">
          <p:sp>
            <p:nvSpPr>
              <p:cNvPr id="23" name="Rectangle 22">
                <a:extLst>
                  <a:ext uri="{FF2B5EF4-FFF2-40B4-BE49-F238E27FC236}">
                    <a16:creationId xmlns:a16="http://schemas.microsoft.com/office/drawing/2014/main" id="{7FE0492E-2053-FB42-B545-19B11BEC1444}"/>
                  </a:ext>
                </a:extLst>
              </p:cNvPr>
              <p:cNvSpPr>
                <a:spLocks noRot="1" noChangeAspect="1" noMove="1" noResize="1" noEditPoints="1" noAdjustHandles="1" noChangeArrowheads="1" noChangeShapeType="1" noTextEdit="1"/>
              </p:cNvSpPr>
              <p:nvPr/>
            </p:nvSpPr>
            <p:spPr>
              <a:xfrm>
                <a:off x="6412093" y="2892092"/>
                <a:ext cx="2877516" cy="646331"/>
              </a:xfrm>
              <a:prstGeom prst="rect">
                <a:avLst/>
              </a:prstGeom>
              <a:blipFill>
                <a:blip r:embed="rId7"/>
                <a:stretch>
                  <a:fillRect l="-1762" t="-5882" b="-11765"/>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5A073A0B-0871-0347-A5D4-979C49A72000}"/>
              </a:ext>
            </a:extLst>
          </p:cNvPr>
          <p:cNvSpPr/>
          <p:nvPr/>
        </p:nvSpPr>
        <p:spPr>
          <a:xfrm>
            <a:off x="6567630" y="3720874"/>
            <a:ext cx="2376343" cy="646331"/>
          </a:xfrm>
          <a:prstGeom prst="rect">
            <a:avLst/>
          </a:prstGeom>
        </p:spPr>
        <p:txBody>
          <a:bodyPr wrap="square">
            <a:spAutoFit/>
          </a:bodyPr>
          <a:lstStyle/>
          <a:p>
            <a:pPr algn="ctr"/>
            <a:r>
              <a:rPr lang="en-US" dirty="0"/>
              <a:t>Apply conditional </a:t>
            </a:r>
          </a:p>
          <a:p>
            <a:pPr algn="ctr"/>
            <a:r>
              <a:rPr lang="en-US" dirty="0"/>
              <a:t>independence relations</a:t>
            </a:r>
          </a:p>
        </p:txBody>
      </p:sp>
    </p:spTree>
    <p:extLst>
      <p:ext uri="{BB962C8B-B14F-4D97-AF65-F5344CB8AC3E}">
        <p14:creationId xmlns:p14="http://schemas.microsoft.com/office/powerpoint/2010/main" val="42733963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EF9B0C-6333-6340-9509-C7822A78A03C}"/>
              </a:ext>
            </a:extLst>
          </p:cNvPr>
          <p:cNvPicPr>
            <a:picLocks noChangeAspect="1"/>
          </p:cNvPicPr>
          <p:nvPr/>
        </p:nvPicPr>
        <p:blipFill rotWithShape="1">
          <a:blip r:embed="rId3"/>
          <a:srcRect b="18003"/>
          <a:stretch/>
        </p:blipFill>
        <p:spPr>
          <a:xfrm>
            <a:off x="263047" y="964077"/>
            <a:ext cx="7772400" cy="4507809"/>
          </a:xfrm>
          <a:prstGeom prst="rect">
            <a:avLst/>
          </a:prstGeom>
        </p:spPr>
      </p:pic>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sp>
        <p:nvSpPr>
          <p:cNvPr id="6" name="Curved Left Arrow 5">
            <a:extLst>
              <a:ext uri="{FF2B5EF4-FFF2-40B4-BE49-F238E27FC236}">
                <a16:creationId xmlns:a16="http://schemas.microsoft.com/office/drawing/2014/main" id="{BD31653E-2E27-4C4C-93AB-E5392BC2A18B}"/>
              </a:ext>
            </a:extLst>
          </p:cNvPr>
          <p:cNvSpPr/>
          <p:nvPr/>
        </p:nvSpPr>
        <p:spPr>
          <a:xfrm>
            <a:off x="4826738" y="2242008"/>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929FEEE4-2271-9742-B3EA-164128D21377}"/>
              </a:ext>
            </a:extLst>
          </p:cNvPr>
          <p:cNvSpPr txBox="1"/>
          <p:nvPr/>
        </p:nvSpPr>
        <p:spPr>
          <a:xfrm>
            <a:off x="5152983" y="2419683"/>
            <a:ext cx="2129109" cy="369332"/>
          </a:xfrm>
          <a:prstGeom prst="rect">
            <a:avLst/>
          </a:prstGeom>
          <a:noFill/>
        </p:spPr>
        <p:txBody>
          <a:bodyPr wrap="none" rtlCol="0">
            <a:spAutoFit/>
          </a:bodyPr>
          <a:lstStyle/>
          <a:p>
            <a:r>
              <a:rPr lang="en-US" dirty="0"/>
              <a:t>Plug in D = {x</a:t>
            </a:r>
            <a:r>
              <a:rPr lang="en-US" baseline="-25000" dirty="0"/>
              <a:t>1:N</a:t>
            </a:r>
            <a:r>
              <a:rPr lang="en-US" dirty="0"/>
              <a:t>, y</a:t>
            </a:r>
            <a:r>
              <a:rPr lang="en-US" baseline="-25000" dirty="0"/>
              <a:t>1:N</a:t>
            </a:r>
            <a:r>
              <a:rPr lang="en-US" dirty="0"/>
              <a:t>}</a:t>
            </a:r>
          </a:p>
        </p:txBody>
      </p:sp>
      <p:cxnSp>
        <p:nvCxnSpPr>
          <p:cNvPr id="5" name="Straight Arrow Connector 4">
            <a:extLst>
              <a:ext uri="{FF2B5EF4-FFF2-40B4-BE49-F238E27FC236}">
                <a16:creationId xmlns:a16="http://schemas.microsoft.com/office/drawing/2014/main" id="{6DEB675A-D440-E24D-85A8-D322BBE71749}"/>
              </a:ext>
            </a:extLst>
          </p:cNvPr>
          <p:cNvCxnSpPr/>
          <p:nvPr/>
        </p:nvCxnSpPr>
        <p:spPr>
          <a:xfrm flipH="1">
            <a:off x="3991429" y="1928154"/>
            <a:ext cx="1378857" cy="3138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Curved Left Arrow 9">
            <a:extLst>
              <a:ext uri="{FF2B5EF4-FFF2-40B4-BE49-F238E27FC236}">
                <a16:creationId xmlns:a16="http://schemas.microsoft.com/office/drawing/2014/main" id="{3314C120-DCB6-3640-82AA-EA8E908618EC}"/>
              </a:ext>
            </a:extLst>
          </p:cNvPr>
          <p:cNvSpPr/>
          <p:nvPr/>
        </p:nvSpPr>
        <p:spPr>
          <a:xfrm>
            <a:off x="6163107" y="2874986"/>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Curved Left Arrow 14">
            <a:extLst>
              <a:ext uri="{FF2B5EF4-FFF2-40B4-BE49-F238E27FC236}">
                <a16:creationId xmlns:a16="http://schemas.microsoft.com/office/drawing/2014/main" id="{50E2C855-2DFA-0C4D-8835-B3B04F15BABC}"/>
              </a:ext>
            </a:extLst>
          </p:cNvPr>
          <p:cNvSpPr/>
          <p:nvPr/>
        </p:nvSpPr>
        <p:spPr>
          <a:xfrm>
            <a:off x="6201182" y="3712852"/>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Curved Left Arrow 17">
            <a:extLst>
              <a:ext uri="{FF2B5EF4-FFF2-40B4-BE49-F238E27FC236}">
                <a16:creationId xmlns:a16="http://schemas.microsoft.com/office/drawing/2014/main" id="{68D2201B-B2A3-744E-9A6B-FDDF531FB083}"/>
              </a:ext>
            </a:extLst>
          </p:cNvPr>
          <p:cNvSpPr/>
          <p:nvPr/>
        </p:nvSpPr>
        <p:spPr>
          <a:xfrm>
            <a:off x="6506620" y="4367205"/>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A02A7A21-71D1-8D43-B2B1-F4372E799BA4}"/>
              </a:ext>
            </a:extLst>
          </p:cNvPr>
          <p:cNvSpPr/>
          <p:nvPr/>
        </p:nvSpPr>
        <p:spPr>
          <a:xfrm>
            <a:off x="6899402" y="4451605"/>
            <a:ext cx="1326261" cy="646331"/>
          </a:xfrm>
          <a:prstGeom prst="rect">
            <a:avLst/>
          </a:prstGeom>
        </p:spPr>
        <p:txBody>
          <a:bodyPr wrap="none">
            <a:spAutoFit/>
          </a:bodyPr>
          <a:lstStyle/>
          <a:p>
            <a:pPr algn="ctr"/>
            <a:r>
              <a:rPr lang="en-US" dirty="0"/>
              <a:t>Re-grouping</a:t>
            </a:r>
          </a:p>
          <a:p>
            <a:pPr algn="ctr"/>
            <a:r>
              <a:rPr lang="en-US" dirty="0"/>
              <a:t>Terms</a:t>
            </a:r>
          </a:p>
        </p:txBody>
      </p:sp>
      <p:sp>
        <p:nvSpPr>
          <p:cNvPr id="19" name="Oval 18">
            <a:extLst>
              <a:ext uri="{FF2B5EF4-FFF2-40B4-BE49-F238E27FC236}">
                <a16:creationId xmlns:a16="http://schemas.microsoft.com/office/drawing/2014/main" id="{DE13B55D-66EB-6645-8531-43F6F241A584}"/>
              </a:ext>
            </a:extLst>
          </p:cNvPr>
          <p:cNvSpPr/>
          <p:nvPr/>
        </p:nvSpPr>
        <p:spPr>
          <a:xfrm>
            <a:off x="3957012" y="4623173"/>
            <a:ext cx="2498170" cy="893106"/>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4976806-9A59-5A42-AF94-440DAE292C89}"/>
              </a:ext>
            </a:extLst>
          </p:cNvPr>
          <p:cNvSpPr/>
          <p:nvPr/>
        </p:nvSpPr>
        <p:spPr>
          <a:xfrm>
            <a:off x="2428185" y="3931021"/>
            <a:ext cx="489186" cy="549612"/>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Freeform 13">
            <a:extLst>
              <a:ext uri="{FF2B5EF4-FFF2-40B4-BE49-F238E27FC236}">
                <a16:creationId xmlns:a16="http://schemas.microsoft.com/office/drawing/2014/main" id="{63820802-9860-6F44-88B3-88A8E8AA01E8}"/>
              </a:ext>
            </a:extLst>
          </p:cNvPr>
          <p:cNvSpPr/>
          <p:nvPr/>
        </p:nvSpPr>
        <p:spPr>
          <a:xfrm>
            <a:off x="3367314" y="4034971"/>
            <a:ext cx="2177491" cy="740229"/>
          </a:xfrm>
          <a:custGeom>
            <a:avLst/>
            <a:gdLst>
              <a:gd name="connsiteX0" fmla="*/ 957943 w 2177491"/>
              <a:gd name="connsiteY0" fmla="*/ 14515 h 740229"/>
              <a:gd name="connsiteX1" fmla="*/ 856343 w 2177491"/>
              <a:gd name="connsiteY1" fmla="*/ 29029 h 740229"/>
              <a:gd name="connsiteX2" fmla="*/ 624115 w 2177491"/>
              <a:gd name="connsiteY2" fmla="*/ 43543 h 740229"/>
              <a:gd name="connsiteX3" fmla="*/ 537029 w 2177491"/>
              <a:gd name="connsiteY3" fmla="*/ 116115 h 740229"/>
              <a:gd name="connsiteX4" fmla="*/ 522515 w 2177491"/>
              <a:gd name="connsiteY4" fmla="*/ 159658 h 740229"/>
              <a:gd name="connsiteX5" fmla="*/ 449943 w 2177491"/>
              <a:gd name="connsiteY5" fmla="*/ 246743 h 740229"/>
              <a:gd name="connsiteX6" fmla="*/ 420915 w 2177491"/>
              <a:gd name="connsiteY6" fmla="*/ 333829 h 740229"/>
              <a:gd name="connsiteX7" fmla="*/ 362857 w 2177491"/>
              <a:gd name="connsiteY7" fmla="*/ 362858 h 740229"/>
              <a:gd name="connsiteX8" fmla="*/ 275772 w 2177491"/>
              <a:gd name="connsiteY8" fmla="*/ 377372 h 740229"/>
              <a:gd name="connsiteX9" fmla="*/ 159657 w 2177491"/>
              <a:gd name="connsiteY9" fmla="*/ 406400 h 740229"/>
              <a:gd name="connsiteX10" fmla="*/ 72572 w 2177491"/>
              <a:gd name="connsiteY10" fmla="*/ 464458 h 740229"/>
              <a:gd name="connsiteX11" fmla="*/ 0 w 2177491"/>
              <a:gd name="connsiteY11" fmla="*/ 595086 h 740229"/>
              <a:gd name="connsiteX12" fmla="*/ 14515 w 2177491"/>
              <a:gd name="connsiteY12" fmla="*/ 667658 h 740229"/>
              <a:gd name="connsiteX13" fmla="*/ 58057 w 2177491"/>
              <a:gd name="connsiteY13" fmla="*/ 682172 h 740229"/>
              <a:gd name="connsiteX14" fmla="*/ 174172 w 2177491"/>
              <a:gd name="connsiteY14" fmla="*/ 725715 h 740229"/>
              <a:gd name="connsiteX15" fmla="*/ 261257 w 2177491"/>
              <a:gd name="connsiteY15" fmla="*/ 740229 h 740229"/>
              <a:gd name="connsiteX16" fmla="*/ 537029 w 2177491"/>
              <a:gd name="connsiteY16" fmla="*/ 725715 h 740229"/>
              <a:gd name="connsiteX17" fmla="*/ 580572 w 2177491"/>
              <a:gd name="connsiteY17" fmla="*/ 696686 h 740229"/>
              <a:gd name="connsiteX18" fmla="*/ 624115 w 2177491"/>
              <a:gd name="connsiteY18" fmla="*/ 682172 h 740229"/>
              <a:gd name="connsiteX19" fmla="*/ 711200 w 2177491"/>
              <a:gd name="connsiteY19" fmla="*/ 696686 h 740229"/>
              <a:gd name="connsiteX20" fmla="*/ 812800 w 2177491"/>
              <a:gd name="connsiteY20" fmla="*/ 725715 h 740229"/>
              <a:gd name="connsiteX21" fmla="*/ 870857 w 2177491"/>
              <a:gd name="connsiteY21" fmla="*/ 740229 h 740229"/>
              <a:gd name="connsiteX22" fmla="*/ 1262743 w 2177491"/>
              <a:gd name="connsiteY22" fmla="*/ 725715 h 740229"/>
              <a:gd name="connsiteX23" fmla="*/ 1364343 w 2177491"/>
              <a:gd name="connsiteY23" fmla="*/ 711200 h 740229"/>
              <a:gd name="connsiteX24" fmla="*/ 1465943 w 2177491"/>
              <a:gd name="connsiteY24" fmla="*/ 653143 h 740229"/>
              <a:gd name="connsiteX25" fmla="*/ 1494972 w 2177491"/>
              <a:gd name="connsiteY25" fmla="*/ 609600 h 740229"/>
              <a:gd name="connsiteX26" fmla="*/ 1509486 w 2177491"/>
              <a:gd name="connsiteY26" fmla="*/ 566058 h 740229"/>
              <a:gd name="connsiteX27" fmla="*/ 1640115 w 2177491"/>
              <a:gd name="connsiteY27" fmla="*/ 522515 h 740229"/>
              <a:gd name="connsiteX28" fmla="*/ 1770743 w 2177491"/>
              <a:gd name="connsiteY28" fmla="*/ 493486 h 740229"/>
              <a:gd name="connsiteX29" fmla="*/ 1988457 w 2177491"/>
              <a:gd name="connsiteY29" fmla="*/ 478972 h 740229"/>
              <a:gd name="connsiteX30" fmla="*/ 2032000 w 2177491"/>
              <a:gd name="connsiteY30" fmla="*/ 464458 h 740229"/>
              <a:gd name="connsiteX31" fmla="*/ 2119086 w 2177491"/>
              <a:gd name="connsiteY31" fmla="*/ 406400 h 740229"/>
              <a:gd name="connsiteX32" fmla="*/ 2177143 w 2177491"/>
              <a:gd name="connsiteY32" fmla="*/ 304800 h 740229"/>
              <a:gd name="connsiteX33" fmla="*/ 2148115 w 2177491"/>
              <a:gd name="connsiteY33" fmla="*/ 116115 h 740229"/>
              <a:gd name="connsiteX34" fmla="*/ 2119086 w 2177491"/>
              <a:gd name="connsiteY34" fmla="*/ 72572 h 740229"/>
              <a:gd name="connsiteX35" fmla="*/ 2075543 w 2177491"/>
              <a:gd name="connsiteY35" fmla="*/ 58058 h 740229"/>
              <a:gd name="connsiteX36" fmla="*/ 2032000 w 2177491"/>
              <a:gd name="connsiteY36" fmla="*/ 29029 h 740229"/>
              <a:gd name="connsiteX37" fmla="*/ 1698172 w 2177491"/>
              <a:gd name="connsiteY37" fmla="*/ 29029 h 740229"/>
              <a:gd name="connsiteX38" fmla="*/ 1422400 w 2177491"/>
              <a:gd name="connsiteY38" fmla="*/ 14515 h 740229"/>
              <a:gd name="connsiteX39" fmla="*/ 1190172 w 2177491"/>
              <a:gd name="connsiteY39" fmla="*/ 0 h 740229"/>
              <a:gd name="connsiteX40" fmla="*/ 957943 w 2177491"/>
              <a:gd name="connsiteY40" fmla="*/ 14515 h 74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177491" h="740229">
                <a:moveTo>
                  <a:pt x="957943" y="14515"/>
                </a:moveTo>
                <a:cubicBezTo>
                  <a:pt x="902305" y="19353"/>
                  <a:pt x="890425" y="26065"/>
                  <a:pt x="856343" y="29029"/>
                </a:cubicBezTo>
                <a:cubicBezTo>
                  <a:pt x="779074" y="35748"/>
                  <a:pt x="700726" y="31446"/>
                  <a:pt x="624115" y="43543"/>
                </a:cubicBezTo>
                <a:cubicBezTo>
                  <a:pt x="600119" y="47332"/>
                  <a:pt x="549809" y="103335"/>
                  <a:pt x="537029" y="116115"/>
                </a:cubicBezTo>
                <a:cubicBezTo>
                  <a:pt x="532191" y="130629"/>
                  <a:pt x="529357" y="145974"/>
                  <a:pt x="522515" y="159658"/>
                </a:cubicBezTo>
                <a:cubicBezTo>
                  <a:pt x="502309" y="200070"/>
                  <a:pt x="482040" y="214646"/>
                  <a:pt x="449943" y="246743"/>
                </a:cubicBezTo>
                <a:cubicBezTo>
                  <a:pt x="440267" y="275772"/>
                  <a:pt x="448283" y="320145"/>
                  <a:pt x="420915" y="333829"/>
                </a:cubicBezTo>
                <a:cubicBezTo>
                  <a:pt x="401562" y="343505"/>
                  <a:pt x="383581" y="356641"/>
                  <a:pt x="362857" y="362858"/>
                </a:cubicBezTo>
                <a:cubicBezTo>
                  <a:pt x="334669" y="371314"/>
                  <a:pt x="304726" y="372108"/>
                  <a:pt x="275772" y="377372"/>
                </a:cubicBezTo>
                <a:cubicBezTo>
                  <a:pt x="198706" y="391384"/>
                  <a:pt x="220087" y="386257"/>
                  <a:pt x="159657" y="406400"/>
                </a:cubicBezTo>
                <a:cubicBezTo>
                  <a:pt x="130629" y="425753"/>
                  <a:pt x="91924" y="435430"/>
                  <a:pt x="72572" y="464458"/>
                </a:cubicBezTo>
                <a:cubicBezTo>
                  <a:pt x="6028" y="564273"/>
                  <a:pt x="25548" y="518446"/>
                  <a:pt x="0" y="595086"/>
                </a:cubicBezTo>
                <a:cubicBezTo>
                  <a:pt x="4838" y="619277"/>
                  <a:pt x="831" y="647131"/>
                  <a:pt x="14515" y="667658"/>
                </a:cubicBezTo>
                <a:cubicBezTo>
                  <a:pt x="23001" y="680388"/>
                  <a:pt x="43732" y="676800"/>
                  <a:pt x="58057" y="682172"/>
                </a:cubicBezTo>
                <a:cubicBezTo>
                  <a:pt x="74479" y="688330"/>
                  <a:pt x="147227" y="719727"/>
                  <a:pt x="174172" y="725715"/>
                </a:cubicBezTo>
                <a:cubicBezTo>
                  <a:pt x="202900" y="732099"/>
                  <a:pt x="232229" y="735391"/>
                  <a:pt x="261257" y="740229"/>
                </a:cubicBezTo>
                <a:cubicBezTo>
                  <a:pt x="353181" y="735391"/>
                  <a:pt x="445822" y="738152"/>
                  <a:pt x="537029" y="725715"/>
                </a:cubicBezTo>
                <a:cubicBezTo>
                  <a:pt x="554313" y="723358"/>
                  <a:pt x="564970" y="704487"/>
                  <a:pt x="580572" y="696686"/>
                </a:cubicBezTo>
                <a:cubicBezTo>
                  <a:pt x="594256" y="689844"/>
                  <a:pt x="609601" y="687010"/>
                  <a:pt x="624115" y="682172"/>
                </a:cubicBezTo>
                <a:cubicBezTo>
                  <a:pt x="653143" y="687010"/>
                  <a:pt x="682343" y="690915"/>
                  <a:pt x="711200" y="696686"/>
                </a:cubicBezTo>
                <a:cubicBezTo>
                  <a:pt x="786834" y="711813"/>
                  <a:pt x="748235" y="707268"/>
                  <a:pt x="812800" y="725715"/>
                </a:cubicBezTo>
                <a:cubicBezTo>
                  <a:pt x="831980" y="731195"/>
                  <a:pt x="851505" y="735391"/>
                  <a:pt x="870857" y="740229"/>
                </a:cubicBezTo>
                <a:cubicBezTo>
                  <a:pt x="1001486" y="735391"/>
                  <a:pt x="1132250" y="733391"/>
                  <a:pt x="1262743" y="725715"/>
                </a:cubicBezTo>
                <a:cubicBezTo>
                  <a:pt x="1296894" y="723706"/>
                  <a:pt x="1331338" y="720201"/>
                  <a:pt x="1364343" y="711200"/>
                </a:cubicBezTo>
                <a:cubicBezTo>
                  <a:pt x="1395509" y="702700"/>
                  <a:pt x="1438657" y="671334"/>
                  <a:pt x="1465943" y="653143"/>
                </a:cubicBezTo>
                <a:cubicBezTo>
                  <a:pt x="1475619" y="638629"/>
                  <a:pt x="1487171" y="625202"/>
                  <a:pt x="1494972" y="609600"/>
                </a:cubicBezTo>
                <a:cubicBezTo>
                  <a:pt x="1501814" y="595916"/>
                  <a:pt x="1499929" y="578005"/>
                  <a:pt x="1509486" y="566058"/>
                </a:cubicBezTo>
                <a:cubicBezTo>
                  <a:pt x="1541685" y="525810"/>
                  <a:pt x="1596270" y="531284"/>
                  <a:pt x="1640115" y="522515"/>
                </a:cubicBezTo>
                <a:cubicBezTo>
                  <a:pt x="1688611" y="512816"/>
                  <a:pt x="1720032" y="498557"/>
                  <a:pt x="1770743" y="493486"/>
                </a:cubicBezTo>
                <a:cubicBezTo>
                  <a:pt x="1843114" y="486249"/>
                  <a:pt x="1915886" y="483810"/>
                  <a:pt x="1988457" y="478972"/>
                </a:cubicBezTo>
                <a:cubicBezTo>
                  <a:pt x="2002971" y="474134"/>
                  <a:pt x="2018626" y="471888"/>
                  <a:pt x="2032000" y="464458"/>
                </a:cubicBezTo>
                <a:cubicBezTo>
                  <a:pt x="2062498" y="447515"/>
                  <a:pt x="2119086" y="406400"/>
                  <a:pt x="2119086" y="406400"/>
                </a:cubicBezTo>
                <a:cubicBezTo>
                  <a:pt x="2131613" y="387610"/>
                  <a:pt x="2175670" y="325429"/>
                  <a:pt x="2177143" y="304800"/>
                </a:cubicBezTo>
                <a:cubicBezTo>
                  <a:pt x="2179224" y="275665"/>
                  <a:pt x="2172303" y="164492"/>
                  <a:pt x="2148115" y="116115"/>
                </a:cubicBezTo>
                <a:cubicBezTo>
                  <a:pt x="2140314" y="100513"/>
                  <a:pt x="2132708" y="83469"/>
                  <a:pt x="2119086" y="72572"/>
                </a:cubicBezTo>
                <a:cubicBezTo>
                  <a:pt x="2107139" y="63015"/>
                  <a:pt x="2090057" y="62896"/>
                  <a:pt x="2075543" y="58058"/>
                </a:cubicBezTo>
                <a:cubicBezTo>
                  <a:pt x="2061029" y="48382"/>
                  <a:pt x="2048034" y="35901"/>
                  <a:pt x="2032000" y="29029"/>
                </a:cubicBezTo>
                <a:cubicBezTo>
                  <a:pt x="1939326" y="-10688"/>
                  <a:pt x="1741512" y="26748"/>
                  <a:pt x="1698172" y="29029"/>
                </a:cubicBezTo>
                <a:lnTo>
                  <a:pt x="1422400" y="14515"/>
                </a:lnTo>
                <a:cubicBezTo>
                  <a:pt x="1344966" y="10090"/>
                  <a:pt x="1267732" y="0"/>
                  <a:pt x="1190172" y="0"/>
                </a:cubicBezTo>
                <a:cubicBezTo>
                  <a:pt x="1122266" y="0"/>
                  <a:pt x="1013581" y="9677"/>
                  <a:pt x="957943" y="14515"/>
                </a:cubicBezTo>
                <a:close/>
              </a:path>
            </a:pathLst>
          </a:cu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itle 1">
                <a:extLst>
                  <a:ext uri="{FF2B5EF4-FFF2-40B4-BE49-F238E27FC236}">
                    <a16:creationId xmlns:a16="http://schemas.microsoft.com/office/drawing/2014/main" id="{0F2C1CF0-E36A-1647-B2F3-8C69333B5593}"/>
                  </a:ext>
                </a:extLst>
              </p:cNvPr>
              <p:cNvSpPr>
                <a:spLocks noGrp="1"/>
              </p:cNvSpPr>
              <p:nvPr>
                <p:ph type="title"/>
              </p:nvPr>
            </p:nvSpPr>
            <p:spPr>
              <a:xfrm>
                <a:off x="0" y="0"/>
                <a:ext cx="9143999" cy="964077"/>
              </a:xfrm>
            </p:spPr>
            <p:txBody>
              <a:bodyPr>
                <a:normAutofit/>
              </a:bodyPr>
              <a:lstStyle/>
              <a:p>
                <a:r>
                  <a:rPr lang="en-US" sz="3400" dirty="0"/>
                  <a:t>Strategy 2: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λ</m:t>
                    </m:r>
                    <m:r>
                      <a:rPr lang="en-US" sz="3600" b="0" i="1" baseline="30000" dirty="0" smtClean="0">
                        <a:latin typeface="Cambria Math" panose="02040503050406030204" pitchFamily="18" charset="0"/>
                        <a:ea typeface="Cambria Math" panose="02040503050406030204" pitchFamily="18" charset="0"/>
                      </a:rPr>
                      <m:t>𝑀𝐴𝑃</m:t>
                    </m:r>
                    <m:r>
                      <m:rPr>
                        <m:nor/>
                      </m:rPr>
                      <a:rPr lang="en-US" sz="3600" dirty="0"/>
                      <m:t>, </m:t>
                    </m:r>
                    <m:r>
                      <m:rPr>
                        <m:sty m:val="p"/>
                      </m:rPr>
                      <a:rPr lang="el-GR" sz="3600" i="1" dirty="0">
                        <a:latin typeface="Cambria Math" panose="02040503050406030204" pitchFamily="18" charset="0"/>
                        <a:ea typeface="Cambria Math" panose="02040503050406030204" pitchFamily="18" charset="0"/>
                      </a:rPr>
                      <m:t>η</m:t>
                    </m:r>
                  </m:oMath>
                </a14:m>
                <a:r>
                  <a:rPr lang="en-US" sz="3400" baseline="30000" dirty="0"/>
                  <a:t>MAP</a:t>
                </a:r>
                <a:r>
                  <a:rPr lang="en-US" sz="3400" dirty="0"/>
                  <a:t> Can Be Estimated Separately </a:t>
                </a:r>
              </a:p>
            </p:txBody>
          </p:sp>
        </mc:Choice>
        <mc:Fallback xmlns="">
          <p:sp>
            <p:nvSpPr>
              <p:cNvPr id="21" name="Title 1">
                <a:extLst>
                  <a:ext uri="{FF2B5EF4-FFF2-40B4-BE49-F238E27FC236}">
                    <a16:creationId xmlns:a16="http://schemas.microsoft.com/office/drawing/2014/main" id="{0F2C1CF0-E36A-1647-B2F3-8C69333B5593}"/>
                  </a:ext>
                </a:extLst>
              </p:cNvPr>
              <p:cNvSpPr>
                <a:spLocks noGrp="1" noRot="1" noChangeAspect="1" noMove="1" noResize="1" noEditPoints="1" noAdjustHandles="1" noChangeArrowheads="1" noChangeShapeType="1" noTextEdit="1"/>
              </p:cNvSpPr>
              <p:nvPr>
                <p:ph type="title"/>
              </p:nvPr>
            </p:nvSpPr>
            <p:spPr>
              <a:xfrm>
                <a:off x="0" y="0"/>
                <a:ext cx="9143999" cy="964077"/>
              </a:xfrm>
              <a:blipFill>
                <a:blip r:embed="rId5"/>
                <a:stretch>
                  <a:fillRect l="-1667" r="-2778"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27C5FB-CCF1-D749-BE0C-D4048780134E}"/>
                  </a:ext>
                </a:extLst>
              </p:cNvPr>
              <p:cNvSpPr txBox="1"/>
              <p:nvPr/>
            </p:nvSpPr>
            <p:spPr>
              <a:xfrm>
                <a:off x="5370286" y="1715749"/>
                <a:ext cx="3394391" cy="540661"/>
              </a:xfrm>
              <a:prstGeom prst="rect">
                <a:avLst/>
              </a:prstGeom>
              <a:noFill/>
            </p:spPr>
            <p:txBody>
              <a:bodyPr wrap="none" rtlCol="0">
                <a:spAutoFit/>
              </a:bodyPr>
              <a:lstStyle/>
              <a:p>
                <a:r>
                  <a:rPr lang="en-US" dirty="0"/>
                  <a:t>Bayes’ rule: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a14:m>
                <a:r>
                  <a:rPr lang="en-US" dirty="0"/>
                  <a:t> </a:t>
                </a:r>
              </a:p>
            </p:txBody>
          </p:sp>
        </mc:Choice>
        <mc:Fallback xmlns="">
          <p:sp>
            <p:nvSpPr>
              <p:cNvPr id="22" name="TextBox 21">
                <a:extLst>
                  <a:ext uri="{FF2B5EF4-FFF2-40B4-BE49-F238E27FC236}">
                    <a16:creationId xmlns:a16="http://schemas.microsoft.com/office/drawing/2014/main" id="{1B27C5FB-CCF1-D749-BE0C-D4048780134E}"/>
                  </a:ext>
                </a:extLst>
              </p:cNvPr>
              <p:cNvSpPr txBox="1">
                <a:spLocks noRot="1" noChangeAspect="1" noMove="1" noResize="1" noEditPoints="1" noAdjustHandles="1" noChangeArrowheads="1" noChangeShapeType="1" noTextEdit="1"/>
              </p:cNvSpPr>
              <p:nvPr/>
            </p:nvSpPr>
            <p:spPr>
              <a:xfrm>
                <a:off x="5370286" y="1715749"/>
                <a:ext cx="3394391" cy="540661"/>
              </a:xfrm>
              <a:prstGeom prst="rect">
                <a:avLst/>
              </a:prstGeom>
              <a:blipFill>
                <a:blip r:embed="rId6"/>
                <a:stretch>
                  <a:fillRect l="-1119"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870A5F9-345F-944C-A1AA-ABB34279636F}"/>
                  </a:ext>
                </a:extLst>
              </p:cNvPr>
              <p:cNvSpPr/>
              <p:nvPr/>
            </p:nvSpPr>
            <p:spPr>
              <a:xfrm>
                <a:off x="6412093" y="2892092"/>
                <a:ext cx="2877516" cy="646331"/>
              </a:xfrm>
              <a:prstGeom prst="rect">
                <a:avLst/>
              </a:prstGeom>
            </p:spPr>
            <p:txBody>
              <a:bodyPr wrap="square">
                <a:spAutoFit/>
              </a:bodyPr>
              <a:lstStyle/>
              <a:p>
                <a14:m>
                  <m:oMath xmlns:m="http://schemas.openxmlformats.org/officeDocument/2006/math">
                    <m:r>
                      <m:rPr>
                        <m:sty m:val="p"/>
                      </m:rPr>
                      <a:rPr lang="el-GR" i="1" dirty="0">
                        <a:latin typeface="Cambria Math" panose="02040503050406030204" pitchFamily="18" charset="0"/>
                        <a:ea typeface="Cambria Math" panose="02040503050406030204" pitchFamily="18" charset="0"/>
                      </a:rPr>
                      <m:t>λ</m:t>
                    </m:r>
                    <m:r>
                      <m:rPr>
                        <m:nor/>
                      </m:rPr>
                      <a:rPr lang="en-US" dirty="0"/>
                      <m:t>, </m:t>
                    </m:r>
                    <m:r>
                      <m:rPr>
                        <m:sty m:val="p"/>
                      </m:rPr>
                      <a:rPr lang="el-GR" i="1" dirty="0">
                        <a:latin typeface="Cambria Math" panose="02040503050406030204" pitchFamily="18" charset="0"/>
                        <a:ea typeface="Cambria Math" panose="02040503050406030204" pitchFamily="18" charset="0"/>
                      </a:rPr>
                      <m:t>η</m:t>
                    </m:r>
                  </m:oMath>
                </a14:m>
                <a:r>
                  <a:rPr lang="en-US" dirty="0"/>
                  <a:t> independent +</a:t>
                </a:r>
              </a:p>
              <a:p>
                <a:r>
                  <a:rPr lang="en-US" dirty="0"/>
                  <a:t>p(A, B|C) = p(B|C) p(A|B, C)</a:t>
                </a:r>
              </a:p>
            </p:txBody>
          </p:sp>
        </mc:Choice>
        <mc:Fallback xmlns="">
          <p:sp>
            <p:nvSpPr>
              <p:cNvPr id="23" name="Rectangle 22">
                <a:extLst>
                  <a:ext uri="{FF2B5EF4-FFF2-40B4-BE49-F238E27FC236}">
                    <a16:creationId xmlns:a16="http://schemas.microsoft.com/office/drawing/2014/main" id="{A870A5F9-345F-944C-A1AA-ABB34279636F}"/>
                  </a:ext>
                </a:extLst>
              </p:cNvPr>
              <p:cNvSpPr>
                <a:spLocks noRot="1" noChangeAspect="1" noMove="1" noResize="1" noEditPoints="1" noAdjustHandles="1" noChangeArrowheads="1" noChangeShapeType="1" noTextEdit="1"/>
              </p:cNvSpPr>
              <p:nvPr/>
            </p:nvSpPr>
            <p:spPr>
              <a:xfrm>
                <a:off x="6412093" y="2892092"/>
                <a:ext cx="2877516" cy="646331"/>
              </a:xfrm>
              <a:prstGeom prst="rect">
                <a:avLst/>
              </a:prstGeom>
              <a:blipFill>
                <a:blip r:embed="rId7"/>
                <a:stretch>
                  <a:fillRect l="-1762" t="-5882" b="-11765"/>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DD9E902D-A447-E142-8C7C-443DF32F8C43}"/>
              </a:ext>
            </a:extLst>
          </p:cNvPr>
          <p:cNvSpPr/>
          <p:nvPr/>
        </p:nvSpPr>
        <p:spPr>
          <a:xfrm>
            <a:off x="6567630" y="3720874"/>
            <a:ext cx="2376343" cy="646331"/>
          </a:xfrm>
          <a:prstGeom prst="rect">
            <a:avLst/>
          </a:prstGeom>
        </p:spPr>
        <p:txBody>
          <a:bodyPr wrap="square">
            <a:spAutoFit/>
          </a:bodyPr>
          <a:lstStyle/>
          <a:p>
            <a:pPr algn="ctr"/>
            <a:r>
              <a:rPr lang="en-US" dirty="0"/>
              <a:t>Apply conditional </a:t>
            </a:r>
          </a:p>
          <a:p>
            <a:pPr algn="ctr"/>
            <a:r>
              <a:rPr lang="en-US" dirty="0"/>
              <a:t>independence relations</a:t>
            </a:r>
          </a:p>
        </p:txBody>
      </p:sp>
    </p:spTree>
    <p:extLst>
      <p:ext uri="{BB962C8B-B14F-4D97-AF65-F5344CB8AC3E}">
        <p14:creationId xmlns:p14="http://schemas.microsoft.com/office/powerpoint/2010/main" val="36527882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EF9B0C-6333-6340-9509-C7822A78A03C}"/>
              </a:ext>
            </a:extLst>
          </p:cNvPr>
          <p:cNvPicPr>
            <a:picLocks noChangeAspect="1"/>
          </p:cNvPicPr>
          <p:nvPr/>
        </p:nvPicPr>
        <p:blipFill rotWithShape="1">
          <a:blip r:embed="rId3"/>
          <a:srcRect b="6386"/>
          <a:stretch/>
        </p:blipFill>
        <p:spPr>
          <a:xfrm>
            <a:off x="263047" y="964077"/>
            <a:ext cx="7772400" cy="5146437"/>
          </a:xfrm>
          <a:prstGeom prst="rect">
            <a:avLst/>
          </a:prstGeom>
        </p:spPr>
      </p:pic>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sp>
        <p:nvSpPr>
          <p:cNvPr id="6" name="Curved Left Arrow 5">
            <a:extLst>
              <a:ext uri="{FF2B5EF4-FFF2-40B4-BE49-F238E27FC236}">
                <a16:creationId xmlns:a16="http://schemas.microsoft.com/office/drawing/2014/main" id="{BD31653E-2E27-4C4C-93AB-E5392BC2A18B}"/>
              </a:ext>
            </a:extLst>
          </p:cNvPr>
          <p:cNvSpPr/>
          <p:nvPr/>
        </p:nvSpPr>
        <p:spPr>
          <a:xfrm>
            <a:off x="4826738" y="2242008"/>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929FEEE4-2271-9742-B3EA-164128D21377}"/>
              </a:ext>
            </a:extLst>
          </p:cNvPr>
          <p:cNvSpPr txBox="1"/>
          <p:nvPr/>
        </p:nvSpPr>
        <p:spPr>
          <a:xfrm>
            <a:off x="5152983" y="2419683"/>
            <a:ext cx="2129109" cy="369332"/>
          </a:xfrm>
          <a:prstGeom prst="rect">
            <a:avLst/>
          </a:prstGeom>
          <a:noFill/>
        </p:spPr>
        <p:txBody>
          <a:bodyPr wrap="none" rtlCol="0">
            <a:spAutoFit/>
          </a:bodyPr>
          <a:lstStyle/>
          <a:p>
            <a:r>
              <a:rPr lang="en-US" dirty="0"/>
              <a:t>Plug in D = {x</a:t>
            </a:r>
            <a:r>
              <a:rPr lang="en-US" baseline="-25000" dirty="0"/>
              <a:t>1:N</a:t>
            </a:r>
            <a:r>
              <a:rPr lang="en-US" dirty="0"/>
              <a:t>, y</a:t>
            </a:r>
            <a:r>
              <a:rPr lang="en-US" baseline="-25000" dirty="0"/>
              <a:t>1:N</a:t>
            </a:r>
            <a:r>
              <a:rPr lang="en-US" dirty="0"/>
              <a:t>}</a:t>
            </a:r>
          </a:p>
        </p:txBody>
      </p:sp>
      <p:cxnSp>
        <p:nvCxnSpPr>
          <p:cNvPr id="5" name="Straight Arrow Connector 4">
            <a:extLst>
              <a:ext uri="{FF2B5EF4-FFF2-40B4-BE49-F238E27FC236}">
                <a16:creationId xmlns:a16="http://schemas.microsoft.com/office/drawing/2014/main" id="{6DEB675A-D440-E24D-85A8-D322BBE71749}"/>
              </a:ext>
            </a:extLst>
          </p:cNvPr>
          <p:cNvCxnSpPr/>
          <p:nvPr/>
        </p:nvCxnSpPr>
        <p:spPr>
          <a:xfrm flipH="1">
            <a:off x="3991429" y="1928154"/>
            <a:ext cx="1378857" cy="3138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Curved Left Arrow 9">
            <a:extLst>
              <a:ext uri="{FF2B5EF4-FFF2-40B4-BE49-F238E27FC236}">
                <a16:creationId xmlns:a16="http://schemas.microsoft.com/office/drawing/2014/main" id="{3314C120-DCB6-3640-82AA-EA8E908618EC}"/>
              </a:ext>
            </a:extLst>
          </p:cNvPr>
          <p:cNvSpPr/>
          <p:nvPr/>
        </p:nvSpPr>
        <p:spPr>
          <a:xfrm>
            <a:off x="6163107" y="2874986"/>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Curved Left Arrow 14">
            <a:extLst>
              <a:ext uri="{FF2B5EF4-FFF2-40B4-BE49-F238E27FC236}">
                <a16:creationId xmlns:a16="http://schemas.microsoft.com/office/drawing/2014/main" id="{50E2C855-2DFA-0C4D-8835-B3B04F15BABC}"/>
              </a:ext>
            </a:extLst>
          </p:cNvPr>
          <p:cNvSpPr/>
          <p:nvPr/>
        </p:nvSpPr>
        <p:spPr>
          <a:xfrm>
            <a:off x="6201182" y="3712852"/>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Curved Left Arrow 17">
            <a:extLst>
              <a:ext uri="{FF2B5EF4-FFF2-40B4-BE49-F238E27FC236}">
                <a16:creationId xmlns:a16="http://schemas.microsoft.com/office/drawing/2014/main" id="{68D2201B-B2A3-744E-9A6B-FDDF531FB083}"/>
              </a:ext>
            </a:extLst>
          </p:cNvPr>
          <p:cNvSpPr/>
          <p:nvPr/>
        </p:nvSpPr>
        <p:spPr>
          <a:xfrm>
            <a:off x="6506620" y="4367205"/>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A02A7A21-71D1-8D43-B2B1-F4372E799BA4}"/>
              </a:ext>
            </a:extLst>
          </p:cNvPr>
          <p:cNvSpPr/>
          <p:nvPr/>
        </p:nvSpPr>
        <p:spPr>
          <a:xfrm>
            <a:off x="6899402" y="4451605"/>
            <a:ext cx="1326261" cy="646331"/>
          </a:xfrm>
          <a:prstGeom prst="rect">
            <a:avLst/>
          </a:prstGeom>
        </p:spPr>
        <p:txBody>
          <a:bodyPr wrap="none">
            <a:spAutoFit/>
          </a:bodyPr>
          <a:lstStyle/>
          <a:p>
            <a:pPr algn="ctr"/>
            <a:r>
              <a:rPr lang="en-US" dirty="0"/>
              <a:t>Re-grouping</a:t>
            </a:r>
          </a:p>
          <a:p>
            <a:pPr algn="ctr"/>
            <a:r>
              <a:rPr lang="en-US" dirty="0"/>
              <a:t>Terms</a:t>
            </a:r>
          </a:p>
        </p:txBody>
      </p:sp>
      <p:sp>
        <p:nvSpPr>
          <p:cNvPr id="21" name="Curved Left Arrow 20">
            <a:extLst>
              <a:ext uri="{FF2B5EF4-FFF2-40B4-BE49-F238E27FC236}">
                <a16:creationId xmlns:a16="http://schemas.microsoft.com/office/drawing/2014/main" id="{6A9061FB-361E-CE48-84FA-445AE990CA38}"/>
              </a:ext>
            </a:extLst>
          </p:cNvPr>
          <p:cNvSpPr/>
          <p:nvPr/>
        </p:nvSpPr>
        <p:spPr>
          <a:xfrm>
            <a:off x="6386879" y="5237730"/>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45CE4F76-EFB8-7D4C-AA07-3C4F455681D8}"/>
              </a:ext>
            </a:extLst>
          </p:cNvPr>
          <p:cNvSpPr/>
          <p:nvPr/>
        </p:nvSpPr>
        <p:spPr>
          <a:xfrm>
            <a:off x="1997582" y="4580291"/>
            <a:ext cx="1834188" cy="893106"/>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02FC5C3-52E7-B04B-8452-A4B2A5EFE80B}"/>
              </a:ext>
            </a:extLst>
          </p:cNvPr>
          <p:cNvSpPr/>
          <p:nvPr/>
        </p:nvSpPr>
        <p:spPr>
          <a:xfrm>
            <a:off x="1787125" y="5493525"/>
            <a:ext cx="1289904" cy="616989"/>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A603EF15-1EFF-954C-876A-FB4380346015}"/>
                  </a:ext>
                </a:extLst>
              </p:cNvPr>
              <p:cNvSpPr>
                <a:spLocks noGrp="1"/>
              </p:cNvSpPr>
              <p:nvPr>
                <p:ph type="title"/>
              </p:nvPr>
            </p:nvSpPr>
            <p:spPr>
              <a:xfrm>
                <a:off x="0" y="0"/>
                <a:ext cx="9143999" cy="964077"/>
              </a:xfrm>
            </p:spPr>
            <p:txBody>
              <a:bodyPr>
                <a:normAutofit/>
              </a:bodyPr>
              <a:lstStyle/>
              <a:p>
                <a:r>
                  <a:rPr lang="en-US" sz="3400" dirty="0"/>
                  <a:t>Strategy 2: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λ</m:t>
                    </m:r>
                    <m:r>
                      <a:rPr lang="en-US" sz="3600" b="0" i="1" baseline="30000" dirty="0" smtClean="0">
                        <a:latin typeface="Cambria Math" panose="02040503050406030204" pitchFamily="18" charset="0"/>
                        <a:ea typeface="Cambria Math" panose="02040503050406030204" pitchFamily="18" charset="0"/>
                      </a:rPr>
                      <m:t>𝑀𝐴𝑃</m:t>
                    </m:r>
                    <m:r>
                      <m:rPr>
                        <m:nor/>
                      </m:rPr>
                      <a:rPr lang="en-US" sz="3600" dirty="0"/>
                      <m:t>, </m:t>
                    </m:r>
                    <m:r>
                      <m:rPr>
                        <m:sty m:val="p"/>
                      </m:rPr>
                      <a:rPr lang="el-GR" sz="3600" i="1" dirty="0">
                        <a:latin typeface="Cambria Math" panose="02040503050406030204" pitchFamily="18" charset="0"/>
                        <a:ea typeface="Cambria Math" panose="02040503050406030204" pitchFamily="18" charset="0"/>
                      </a:rPr>
                      <m:t>η</m:t>
                    </m:r>
                  </m:oMath>
                </a14:m>
                <a:r>
                  <a:rPr lang="en-US" sz="3400" baseline="30000" dirty="0"/>
                  <a:t>MAP</a:t>
                </a:r>
                <a:r>
                  <a:rPr lang="en-US" sz="3400" dirty="0"/>
                  <a:t> Can Be Estimated Separately </a:t>
                </a:r>
              </a:p>
            </p:txBody>
          </p:sp>
        </mc:Choice>
        <mc:Fallback xmlns="">
          <p:sp>
            <p:nvSpPr>
              <p:cNvPr id="23" name="Title 1">
                <a:extLst>
                  <a:ext uri="{FF2B5EF4-FFF2-40B4-BE49-F238E27FC236}">
                    <a16:creationId xmlns:a16="http://schemas.microsoft.com/office/drawing/2014/main" id="{A603EF15-1EFF-954C-876A-FB4380346015}"/>
                  </a:ext>
                </a:extLst>
              </p:cNvPr>
              <p:cNvSpPr>
                <a:spLocks noGrp="1" noRot="1" noChangeAspect="1" noMove="1" noResize="1" noEditPoints="1" noAdjustHandles="1" noChangeArrowheads="1" noChangeShapeType="1" noTextEdit="1"/>
              </p:cNvSpPr>
              <p:nvPr>
                <p:ph type="title"/>
              </p:nvPr>
            </p:nvSpPr>
            <p:spPr>
              <a:xfrm>
                <a:off x="0" y="0"/>
                <a:ext cx="9143999" cy="964077"/>
              </a:xfrm>
              <a:blipFill>
                <a:blip r:embed="rId5"/>
                <a:stretch>
                  <a:fillRect l="-1667" r="-2778"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80B1D9E-CC40-144D-96BE-A7E9A06F51E3}"/>
                  </a:ext>
                </a:extLst>
              </p:cNvPr>
              <p:cNvSpPr txBox="1"/>
              <p:nvPr/>
            </p:nvSpPr>
            <p:spPr>
              <a:xfrm>
                <a:off x="5370286" y="1715749"/>
                <a:ext cx="3394391" cy="540661"/>
              </a:xfrm>
              <a:prstGeom prst="rect">
                <a:avLst/>
              </a:prstGeom>
              <a:noFill/>
            </p:spPr>
            <p:txBody>
              <a:bodyPr wrap="none" rtlCol="0">
                <a:spAutoFit/>
              </a:bodyPr>
              <a:lstStyle/>
              <a:p>
                <a:r>
                  <a:rPr lang="en-US" dirty="0"/>
                  <a:t>Bayes’ rule: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a14:m>
                <a:r>
                  <a:rPr lang="en-US" dirty="0"/>
                  <a:t> </a:t>
                </a:r>
              </a:p>
            </p:txBody>
          </p:sp>
        </mc:Choice>
        <mc:Fallback xmlns="">
          <p:sp>
            <p:nvSpPr>
              <p:cNvPr id="24" name="TextBox 23">
                <a:extLst>
                  <a:ext uri="{FF2B5EF4-FFF2-40B4-BE49-F238E27FC236}">
                    <a16:creationId xmlns:a16="http://schemas.microsoft.com/office/drawing/2014/main" id="{780B1D9E-CC40-144D-96BE-A7E9A06F51E3}"/>
                  </a:ext>
                </a:extLst>
              </p:cNvPr>
              <p:cNvSpPr txBox="1">
                <a:spLocks noRot="1" noChangeAspect="1" noMove="1" noResize="1" noEditPoints="1" noAdjustHandles="1" noChangeArrowheads="1" noChangeShapeType="1" noTextEdit="1"/>
              </p:cNvSpPr>
              <p:nvPr/>
            </p:nvSpPr>
            <p:spPr>
              <a:xfrm>
                <a:off x="5370286" y="1715749"/>
                <a:ext cx="3394391" cy="540661"/>
              </a:xfrm>
              <a:prstGeom prst="rect">
                <a:avLst/>
              </a:prstGeom>
              <a:blipFill>
                <a:blip r:embed="rId6"/>
                <a:stretch>
                  <a:fillRect l="-1119"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9E44F47-3400-084C-8EEF-A2675B8E3512}"/>
                  </a:ext>
                </a:extLst>
              </p:cNvPr>
              <p:cNvSpPr/>
              <p:nvPr/>
            </p:nvSpPr>
            <p:spPr>
              <a:xfrm>
                <a:off x="6412093" y="2892092"/>
                <a:ext cx="2877516" cy="646331"/>
              </a:xfrm>
              <a:prstGeom prst="rect">
                <a:avLst/>
              </a:prstGeom>
            </p:spPr>
            <p:txBody>
              <a:bodyPr wrap="square">
                <a:spAutoFit/>
              </a:bodyPr>
              <a:lstStyle/>
              <a:p>
                <a14:m>
                  <m:oMath xmlns:m="http://schemas.openxmlformats.org/officeDocument/2006/math">
                    <m:r>
                      <m:rPr>
                        <m:sty m:val="p"/>
                      </m:rPr>
                      <a:rPr lang="el-GR" i="1" dirty="0">
                        <a:latin typeface="Cambria Math" panose="02040503050406030204" pitchFamily="18" charset="0"/>
                        <a:ea typeface="Cambria Math" panose="02040503050406030204" pitchFamily="18" charset="0"/>
                      </a:rPr>
                      <m:t>λ</m:t>
                    </m:r>
                    <m:r>
                      <m:rPr>
                        <m:nor/>
                      </m:rPr>
                      <a:rPr lang="en-US" dirty="0"/>
                      <m:t>, </m:t>
                    </m:r>
                    <m:r>
                      <m:rPr>
                        <m:sty m:val="p"/>
                      </m:rPr>
                      <a:rPr lang="el-GR" i="1" dirty="0">
                        <a:latin typeface="Cambria Math" panose="02040503050406030204" pitchFamily="18" charset="0"/>
                        <a:ea typeface="Cambria Math" panose="02040503050406030204" pitchFamily="18" charset="0"/>
                      </a:rPr>
                      <m:t>η</m:t>
                    </m:r>
                  </m:oMath>
                </a14:m>
                <a:r>
                  <a:rPr lang="en-US" dirty="0"/>
                  <a:t> independent +</a:t>
                </a:r>
              </a:p>
              <a:p>
                <a:r>
                  <a:rPr lang="en-US" dirty="0"/>
                  <a:t>p(A, B|C) = p(B|C) p(A|B, C)</a:t>
                </a:r>
              </a:p>
            </p:txBody>
          </p:sp>
        </mc:Choice>
        <mc:Fallback xmlns="">
          <p:sp>
            <p:nvSpPr>
              <p:cNvPr id="25" name="Rectangle 24">
                <a:extLst>
                  <a:ext uri="{FF2B5EF4-FFF2-40B4-BE49-F238E27FC236}">
                    <a16:creationId xmlns:a16="http://schemas.microsoft.com/office/drawing/2014/main" id="{F9E44F47-3400-084C-8EEF-A2675B8E3512}"/>
                  </a:ext>
                </a:extLst>
              </p:cNvPr>
              <p:cNvSpPr>
                <a:spLocks noRot="1" noChangeAspect="1" noMove="1" noResize="1" noEditPoints="1" noAdjustHandles="1" noChangeArrowheads="1" noChangeShapeType="1" noTextEdit="1"/>
              </p:cNvSpPr>
              <p:nvPr/>
            </p:nvSpPr>
            <p:spPr>
              <a:xfrm>
                <a:off x="6412093" y="2892092"/>
                <a:ext cx="2877516" cy="646331"/>
              </a:xfrm>
              <a:prstGeom prst="rect">
                <a:avLst/>
              </a:prstGeom>
              <a:blipFill>
                <a:blip r:embed="rId7"/>
                <a:stretch>
                  <a:fillRect l="-1762" t="-5882" b="-11765"/>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8C8691B7-93E9-A246-AA3C-EA7D1D385CE6}"/>
              </a:ext>
            </a:extLst>
          </p:cNvPr>
          <p:cNvSpPr/>
          <p:nvPr/>
        </p:nvSpPr>
        <p:spPr>
          <a:xfrm>
            <a:off x="6567630" y="3720874"/>
            <a:ext cx="2376343" cy="646331"/>
          </a:xfrm>
          <a:prstGeom prst="rect">
            <a:avLst/>
          </a:prstGeom>
        </p:spPr>
        <p:txBody>
          <a:bodyPr wrap="square">
            <a:spAutoFit/>
          </a:bodyPr>
          <a:lstStyle/>
          <a:p>
            <a:pPr algn="ctr"/>
            <a:r>
              <a:rPr lang="en-US" dirty="0"/>
              <a:t>Apply conditional </a:t>
            </a:r>
          </a:p>
          <a:p>
            <a:pPr algn="ctr"/>
            <a:r>
              <a:rPr lang="en-US" dirty="0"/>
              <a:t>independence relations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1A9B0D8-D36C-DC40-85DF-F08B344CBAB4}"/>
                  </a:ext>
                </a:extLst>
              </p:cNvPr>
              <p:cNvSpPr txBox="1"/>
              <p:nvPr/>
            </p:nvSpPr>
            <p:spPr>
              <a:xfrm>
                <a:off x="6683802" y="5260458"/>
                <a:ext cx="2260171" cy="817660"/>
              </a:xfrm>
              <a:prstGeom prst="rect">
                <a:avLst/>
              </a:prstGeom>
              <a:noFill/>
            </p:spPr>
            <p:txBody>
              <a:bodyPr wrap="none" rtlCol="0">
                <a:spAutoFit/>
              </a:bodyPr>
              <a:lstStyle/>
              <a:p>
                <a:pPr algn="ctr"/>
                <a:r>
                  <a:rPr lang="en-US" dirty="0"/>
                  <a:t>Bayes’ rule: </a:t>
                </a:r>
              </a:p>
              <a:p>
                <a:pPr algn="ctr"/>
                <a:r>
                  <a:rPr lang="en-US" dirty="0"/>
                  <a:t> </a:t>
                </a:r>
              </a:p>
            </p:txBody>
          </p:sp>
        </mc:Choice>
        <mc:Fallback xmlns="">
          <p:sp>
            <p:nvSpPr>
              <p:cNvPr id="27" name="TextBox 26">
                <a:extLst>
                  <a:ext uri="{FF2B5EF4-FFF2-40B4-BE49-F238E27FC236}">
                    <a16:creationId xmlns:a16="http://schemas.microsoft.com/office/drawing/2014/main" id="{C1A9B0D8-D36C-DC40-85DF-F08B344CBAB4}"/>
                  </a:ext>
                </a:extLst>
              </p:cNvPr>
              <p:cNvSpPr txBox="1">
                <a:spLocks noRot="1" noChangeAspect="1" noMove="1" noResize="1" noEditPoints="1" noAdjustHandles="1" noChangeArrowheads="1" noChangeShapeType="1" noTextEdit="1"/>
              </p:cNvSpPr>
              <p:nvPr/>
            </p:nvSpPr>
            <p:spPr>
              <a:xfrm>
                <a:off x="6683802" y="5260458"/>
                <a:ext cx="2260171" cy="817660"/>
              </a:xfrm>
              <a:prstGeom prst="rect">
                <a:avLst/>
              </a:prstGeom>
              <a:blipFill>
                <a:blip r:embed="rId8"/>
                <a:stretch>
                  <a:fillRect t="-3030" b="-1515"/>
                </a:stretch>
              </a:blipFill>
            </p:spPr>
            <p:txBody>
              <a:bodyPr/>
              <a:lstStyle/>
              <a:p>
                <a:r>
                  <a:rPr lang="en-US">
                    <a:noFill/>
                  </a:rPr>
                  <a:t> </a:t>
                </a:r>
              </a:p>
            </p:txBody>
          </p:sp>
        </mc:Fallback>
      </mc:AlternateContent>
    </p:spTree>
    <p:extLst>
      <p:ext uri="{BB962C8B-B14F-4D97-AF65-F5344CB8AC3E}">
        <p14:creationId xmlns:p14="http://schemas.microsoft.com/office/powerpoint/2010/main" val="14890097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EF9B0C-6333-6340-9509-C7822A78A03C}"/>
              </a:ext>
            </a:extLst>
          </p:cNvPr>
          <p:cNvPicPr>
            <a:picLocks noChangeAspect="1"/>
          </p:cNvPicPr>
          <p:nvPr/>
        </p:nvPicPr>
        <p:blipFill>
          <a:blip r:embed="rId3"/>
          <a:stretch>
            <a:fillRect/>
          </a:stretch>
        </p:blipFill>
        <p:spPr>
          <a:xfrm>
            <a:off x="263047" y="964077"/>
            <a:ext cx="7772400" cy="5497551"/>
          </a:xfrm>
          <a:prstGeom prst="rect">
            <a:avLst/>
          </a:prstGeom>
        </p:spPr>
      </p:pic>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sp>
        <p:nvSpPr>
          <p:cNvPr id="6" name="Curved Left Arrow 5">
            <a:extLst>
              <a:ext uri="{FF2B5EF4-FFF2-40B4-BE49-F238E27FC236}">
                <a16:creationId xmlns:a16="http://schemas.microsoft.com/office/drawing/2014/main" id="{BD31653E-2E27-4C4C-93AB-E5392BC2A18B}"/>
              </a:ext>
            </a:extLst>
          </p:cNvPr>
          <p:cNvSpPr/>
          <p:nvPr/>
        </p:nvSpPr>
        <p:spPr>
          <a:xfrm>
            <a:off x="4826738" y="2242008"/>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929FEEE4-2271-9742-B3EA-164128D21377}"/>
              </a:ext>
            </a:extLst>
          </p:cNvPr>
          <p:cNvSpPr txBox="1"/>
          <p:nvPr/>
        </p:nvSpPr>
        <p:spPr>
          <a:xfrm>
            <a:off x="5152983" y="2419683"/>
            <a:ext cx="2129109" cy="369332"/>
          </a:xfrm>
          <a:prstGeom prst="rect">
            <a:avLst/>
          </a:prstGeom>
          <a:noFill/>
        </p:spPr>
        <p:txBody>
          <a:bodyPr wrap="none" rtlCol="0">
            <a:spAutoFit/>
          </a:bodyPr>
          <a:lstStyle/>
          <a:p>
            <a:r>
              <a:rPr lang="en-US" dirty="0"/>
              <a:t>Plug in D = {x</a:t>
            </a:r>
            <a:r>
              <a:rPr lang="en-US" baseline="-25000" dirty="0"/>
              <a:t>1:N</a:t>
            </a:r>
            <a:r>
              <a:rPr lang="en-US" dirty="0"/>
              <a:t>, y</a:t>
            </a:r>
            <a:r>
              <a:rPr lang="en-US" baseline="-25000" dirty="0"/>
              <a:t>1:N</a:t>
            </a:r>
            <a:r>
              <a:rPr lang="en-US" dirty="0"/>
              <a:t>}</a:t>
            </a:r>
          </a:p>
        </p:txBody>
      </p:sp>
      <p:cxnSp>
        <p:nvCxnSpPr>
          <p:cNvPr id="5" name="Straight Arrow Connector 4">
            <a:extLst>
              <a:ext uri="{FF2B5EF4-FFF2-40B4-BE49-F238E27FC236}">
                <a16:creationId xmlns:a16="http://schemas.microsoft.com/office/drawing/2014/main" id="{6DEB675A-D440-E24D-85A8-D322BBE71749}"/>
              </a:ext>
            </a:extLst>
          </p:cNvPr>
          <p:cNvCxnSpPr/>
          <p:nvPr/>
        </p:nvCxnSpPr>
        <p:spPr>
          <a:xfrm flipH="1">
            <a:off x="3991429" y="1928154"/>
            <a:ext cx="1378857" cy="3138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Curved Left Arrow 9">
            <a:extLst>
              <a:ext uri="{FF2B5EF4-FFF2-40B4-BE49-F238E27FC236}">
                <a16:creationId xmlns:a16="http://schemas.microsoft.com/office/drawing/2014/main" id="{3314C120-DCB6-3640-82AA-EA8E908618EC}"/>
              </a:ext>
            </a:extLst>
          </p:cNvPr>
          <p:cNvSpPr/>
          <p:nvPr/>
        </p:nvSpPr>
        <p:spPr>
          <a:xfrm>
            <a:off x="6163107" y="2874986"/>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Curved Left Arrow 14">
            <a:extLst>
              <a:ext uri="{FF2B5EF4-FFF2-40B4-BE49-F238E27FC236}">
                <a16:creationId xmlns:a16="http://schemas.microsoft.com/office/drawing/2014/main" id="{50E2C855-2DFA-0C4D-8835-B3B04F15BABC}"/>
              </a:ext>
            </a:extLst>
          </p:cNvPr>
          <p:cNvSpPr/>
          <p:nvPr/>
        </p:nvSpPr>
        <p:spPr>
          <a:xfrm>
            <a:off x="6201182" y="3712852"/>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Curved Left Arrow 17">
            <a:extLst>
              <a:ext uri="{FF2B5EF4-FFF2-40B4-BE49-F238E27FC236}">
                <a16:creationId xmlns:a16="http://schemas.microsoft.com/office/drawing/2014/main" id="{68D2201B-B2A3-744E-9A6B-FDDF531FB083}"/>
              </a:ext>
            </a:extLst>
          </p:cNvPr>
          <p:cNvSpPr/>
          <p:nvPr/>
        </p:nvSpPr>
        <p:spPr>
          <a:xfrm>
            <a:off x="6506620" y="4367205"/>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A02A7A21-71D1-8D43-B2B1-F4372E799BA4}"/>
              </a:ext>
            </a:extLst>
          </p:cNvPr>
          <p:cNvSpPr/>
          <p:nvPr/>
        </p:nvSpPr>
        <p:spPr>
          <a:xfrm>
            <a:off x="6899402" y="4451605"/>
            <a:ext cx="1326261" cy="646331"/>
          </a:xfrm>
          <a:prstGeom prst="rect">
            <a:avLst/>
          </a:prstGeom>
        </p:spPr>
        <p:txBody>
          <a:bodyPr wrap="none">
            <a:spAutoFit/>
          </a:bodyPr>
          <a:lstStyle/>
          <a:p>
            <a:pPr algn="ctr"/>
            <a:r>
              <a:rPr lang="en-US" dirty="0"/>
              <a:t>Re-grouping</a:t>
            </a:r>
          </a:p>
          <a:p>
            <a:pPr algn="ctr"/>
            <a:r>
              <a:rPr lang="en-US" dirty="0"/>
              <a:t>Terms</a:t>
            </a:r>
          </a:p>
        </p:txBody>
      </p:sp>
      <mc:AlternateContent xmlns:mc="http://schemas.openxmlformats.org/markup-compatibility/2006" xmlns:a14="http://schemas.microsoft.com/office/drawing/2010/main">
        <mc:Choice Requires="a14">
          <p:sp>
            <p:nvSpPr>
              <p:cNvPr id="19" name="Title 1">
                <a:extLst>
                  <a:ext uri="{FF2B5EF4-FFF2-40B4-BE49-F238E27FC236}">
                    <a16:creationId xmlns:a16="http://schemas.microsoft.com/office/drawing/2014/main" id="{F298961F-E6F0-5946-9E4F-381DDDEAD412}"/>
                  </a:ext>
                </a:extLst>
              </p:cNvPr>
              <p:cNvSpPr>
                <a:spLocks noGrp="1"/>
              </p:cNvSpPr>
              <p:nvPr>
                <p:ph type="title"/>
              </p:nvPr>
            </p:nvSpPr>
            <p:spPr>
              <a:xfrm>
                <a:off x="0" y="0"/>
                <a:ext cx="9143999" cy="964077"/>
              </a:xfrm>
            </p:spPr>
            <p:txBody>
              <a:bodyPr>
                <a:normAutofit/>
              </a:bodyPr>
              <a:lstStyle/>
              <a:p>
                <a:r>
                  <a:rPr lang="en-US" sz="3400" dirty="0"/>
                  <a:t>Strategy 2: </a:t>
                </a:r>
                <a14:m>
                  <m:oMath xmlns:m="http://schemas.openxmlformats.org/officeDocument/2006/math">
                    <m:r>
                      <m:rPr>
                        <m:sty m:val="p"/>
                      </m:rPr>
                      <a:rPr lang="el-GR" sz="3600" i="1" dirty="0">
                        <a:latin typeface="Cambria Math" panose="02040503050406030204" pitchFamily="18" charset="0"/>
                        <a:ea typeface="Cambria Math" panose="02040503050406030204" pitchFamily="18" charset="0"/>
                      </a:rPr>
                      <m:t>λ</m:t>
                    </m:r>
                    <m:r>
                      <a:rPr lang="en-US" sz="3600" b="0" i="1" baseline="30000" dirty="0" smtClean="0">
                        <a:latin typeface="Cambria Math" panose="02040503050406030204" pitchFamily="18" charset="0"/>
                        <a:ea typeface="Cambria Math" panose="02040503050406030204" pitchFamily="18" charset="0"/>
                      </a:rPr>
                      <m:t>𝑀𝐴𝑃</m:t>
                    </m:r>
                    <m:r>
                      <m:rPr>
                        <m:nor/>
                      </m:rPr>
                      <a:rPr lang="en-US" sz="3600" dirty="0"/>
                      <m:t>, </m:t>
                    </m:r>
                    <m:r>
                      <m:rPr>
                        <m:sty m:val="p"/>
                      </m:rPr>
                      <a:rPr lang="el-GR" sz="3600" i="1" dirty="0">
                        <a:latin typeface="Cambria Math" panose="02040503050406030204" pitchFamily="18" charset="0"/>
                        <a:ea typeface="Cambria Math" panose="02040503050406030204" pitchFamily="18" charset="0"/>
                      </a:rPr>
                      <m:t>η</m:t>
                    </m:r>
                  </m:oMath>
                </a14:m>
                <a:r>
                  <a:rPr lang="en-US" sz="3400" baseline="30000" dirty="0"/>
                  <a:t>MAP</a:t>
                </a:r>
                <a:r>
                  <a:rPr lang="en-US" sz="3400" dirty="0"/>
                  <a:t> Can Be Estimated Separately </a:t>
                </a:r>
              </a:p>
            </p:txBody>
          </p:sp>
        </mc:Choice>
        <mc:Fallback xmlns="">
          <p:sp>
            <p:nvSpPr>
              <p:cNvPr id="19" name="Title 1">
                <a:extLst>
                  <a:ext uri="{FF2B5EF4-FFF2-40B4-BE49-F238E27FC236}">
                    <a16:creationId xmlns:a16="http://schemas.microsoft.com/office/drawing/2014/main" id="{F298961F-E6F0-5946-9E4F-381DDDEAD412}"/>
                  </a:ext>
                </a:extLst>
              </p:cNvPr>
              <p:cNvSpPr>
                <a:spLocks noGrp="1" noRot="1" noChangeAspect="1" noMove="1" noResize="1" noEditPoints="1" noAdjustHandles="1" noChangeArrowheads="1" noChangeShapeType="1" noTextEdit="1"/>
              </p:cNvSpPr>
              <p:nvPr>
                <p:ph type="title"/>
              </p:nvPr>
            </p:nvSpPr>
            <p:spPr>
              <a:xfrm>
                <a:off x="0" y="0"/>
                <a:ext cx="9143999" cy="964077"/>
              </a:xfrm>
              <a:blipFill>
                <a:blip r:embed="rId5"/>
                <a:stretch>
                  <a:fillRect l="-1667" r="-2778"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C4ED8AC-25B4-1442-A577-EE4613964157}"/>
                  </a:ext>
                </a:extLst>
              </p:cNvPr>
              <p:cNvSpPr txBox="1"/>
              <p:nvPr/>
            </p:nvSpPr>
            <p:spPr>
              <a:xfrm>
                <a:off x="5370286" y="1715749"/>
                <a:ext cx="3394391" cy="540661"/>
              </a:xfrm>
              <a:prstGeom prst="rect">
                <a:avLst/>
              </a:prstGeom>
              <a:noFill/>
            </p:spPr>
            <p:txBody>
              <a:bodyPr wrap="none" rtlCol="0">
                <a:spAutoFit/>
              </a:bodyPr>
              <a:lstStyle/>
              <a:p>
                <a:r>
                  <a:rPr lang="en-US" dirty="0"/>
                  <a:t>Bayes’ rule: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a14:m>
                <a:r>
                  <a:rPr lang="en-US" dirty="0"/>
                  <a:t> </a:t>
                </a:r>
              </a:p>
            </p:txBody>
          </p:sp>
        </mc:Choice>
        <mc:Fallback xmlns="">
          <p:sp>
            <p:nvSpPr>
              <p:cNvPr id="23" name="TextBox 22">
                <a:extLst>
                  <a:ext uri="{FF2B5EF4-FFF2-40B4-BE49-F238E27FC236}">
                    <a16:creationId xmlns:a16="http://schemas.microsoft.com/office/drawing/2014/main" id="{6C4ED8AC-25B4-1442-A577-EE4613964157}"/>
                  </a:ext>
                </a:extLst>
              </p:cNvPr>
              <p:cNvSpPr txBox="1">
                <a:spLocks noRot="1" noChangeAspect="1" noMove="1" noResize="1" noEditPoints="1" noAdjustHandles="1" noChangeArrowheads="1" noChangeShapeType="1" noTextEdit="1"/>
              </p:cNvSpPr>
              <p:nvPr/>
            </p:nvSpPr>
            <p:spPr>
              <a:xfrm>
                <a:off x="5370286" y="1715749"/>
                <a:ext cx="3394391" cy="540661"/>
              </a:xfrm>
              <a:prstGeom prst="rect">
                <a:avLst/>
              </a:prstGeom>
              <a:blipFill>
                <a:blip r:embed="rId6"/>
                <a:stretch>
                  <a:fillRect l="-1119"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6B7E731-958E-EC43-B41C-2D3972D71D9A}"/>
                  </a:ext>
                </a:extLst>
              </p:cNvPr>
              <p:cNvSpPr/>
              <p:nvPr/>
            </p:nvSpPr>
            <p:spPr>
              <a:xfrm>
                <a:off x="6412093" y="2892092"/>
                <a:ext cx="2877516" cy="646331"/>
              </a:xfrm>
              <a:prstGeom prst="rect">
                <a:avLst/>
              </a:prstGeom>
            </p:spPr>
            <p:txBody>
              <a:bodyPr wrap="square">
                <a:spAutoFit/>
              </a:bodyPr>
              <a:lstStyle/>
              <a:p>
                <a14:m>
                  <m:oMath xmlns:m="http://schemas.openxmlformats.org/officeDocument/2006/math">
                    <m:r>
                      <m:rPr>
                        <m:sty m:val="p"/>
                      </m:rPr>
                      <a:rPr lang="el-GR" i="1" dirty="0">
                        <a:latin typeface="Cambria Math" panose="02040503050406030204" pitchFamily="18" charset="0"/>
                        <a:ea typeface="Cambria Math" panose="02040503050406030204" pitchFamily="18" charset="0"/>
                      </a:rPr>
                      <m:t>λ</m:t>
                    </m:r>
                    <m:r>
                      <m:rPr>
                        <m:nor/>
                      </m:rPr>
                      <a:rPr lang="en-US" dirty="0"/>
                      <m:t>, </m:t>
                    </m:r>
                    <m:r>
                      <m:rPr>
                        <m:sty m:val="p"/>
                      </m:rPr>
                      <a:rPr lang="el-GR" i="1" dirty="0">
                        <a:latin typeface="Cambria Math" panose="02040503050406030204" pitchFamily="18" charset="0"/>
                        <a:ea typeface="Cambria Math" panose="02040503050406030204" pitchFamily="18" charset="0"/>
                      </a:rPr>
                      <m:t>η</m:t>
                    </m:r>
                  </m:oMath>
                </a14:m>
                <a:r>
                  <a:rPr lang="en-US" dirty="0"/>
                  <a:t> independent +</a:t>
                </a:r>
              </a:p>
              <a:p>
                <a:r>
                  <a:rPr lang="en-US" dirty="0"/>
                  <a:t>p(A, B|C) = p(B|C) p(A|B, C)</a:t>
                </a:r>
              </a:p>
            </p:txBody>
          </p:sp>
        </mc:Choice>
        <mc:Fallback xmlns="">
          <p:sp>
            <p:nvSpPr>
              <p:cNvPr id="24" name="Rectangle 23">
                <a:extLst>
                  <a:ext uri="{FF2B5EF4-FFF2-40B4-BE49-F238E27FC236}">
                    <a16:creationId xmlns:a16="http://schemas.microsoft.com/office/drawing/2014/main" id="{36B7E731-958E-EC43-B41C-2D3972D71D9A}"/>
                  </a:ext>
                </a:extLst>
              </p:cNvPr>
              <p:cNvSpPr>
                <a:spLocks noRot="1" noChangeAspect="1" noMove="1" noResize="1" noEditPoints="1" noAdjustHandles="1" noChangeArrowheads="1" noChangeShapeType="1" noTextEdit="1"/>
              </p:cNvSpPr>
              <p:nvPr/>
            </p:nvSpPr>
            <p:spPr>
              <a:xfrm>
                <a:off x="6412093" y="2892092"/>
                <a:ext cx="2877516" cy="646331"/>
              </a:xfrm>
              <a:prstGeom prst="rect">
                <a:avLst/>
              </a:prstGeom>
              <a:blipFill>
                <a:blip r:embed="rId7"/>
                <a:stretch>
                  <a:fillRect l="-1762" t="-5882" b="-11765"/>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136D9499-1AC5-6040-8019-A26AE110FE35}"/>
              </a:ext>
            </a:extLst>
          </p:cNvPr>
          <p:cNvSpPr/>
          <p:nvPr/>
        </p:nvSpPr>
        <p:spPr>
          <a:xfrm>
            <a:off x="6567630" y="3720874"/>
            <a:ext cx="2376343" cy="646331"/>
          </a:xfrm>
          <a:prstGeom prst="rect">
            <a:avLst/>
          </a:prstGeom>
        </p:spPr>
        <p:txBody>
          <a:bodyPr wrap="square">
            <a:spAutoFit/>
          </a:bodyPr>
          <a:lstStyle/>
          <a:p>
            <a:pPr algn="ctr"/>
            <a:r>
              <a:rPr lang="en-US" dirty="0"/>
              <a:t>Apply conditional </a:t>
            </a:r>
          </a:p>
          <a:p>
            <a:pPr algn="ctr"/>
            <a:r>
              <a:rPr lang="en-US" dirty="0"/>
              <a:t>independence relations</a:t>
            </a:r>
          </a:p>
        </p:txBody>
      </p:sp>
      <p:sp>
        <p:nvSpPr>
          <p:cNvPr id="26" name="Curved Left Arrow 25">
            <a:extLst>
              <a:ext uri="{FF2B5EF4-FFF2-40B4-BE49-F238E27FC236}">
                <a16:creationId xmlns:a16="http://schemas.microsoft.com/office/drawing/2014/main" id="{0E35D45C-7837-0F48-A55B-731F42203BC0}"/>
              </a:ext>
            </a:extLst>
          </p:cNvPr>
          <p:cNvSpPr/>
          <p:nvPr/>
        </p:nvSpPr>
        <p:spPr>
          <a:xfrm>
            <a:off x="6386879" y="5237730"/>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7AEC2E5-3216-444F-A5E8-844776449FAA}"/>
                  </a:ext>
                </a:extLst>
              </p:cNvPr>
              <p:cNvSpPr txBox="1"/>
              <p:nvPr/>
            </p:nvSpPr>
            <p:spPr>
              <a:xfrm>
                <a:off x="6683802" y="5260458"/>
                <a:ext cx="2260171" cy="817660"/>
              </a:xfrm>
              <a:prstGeom prst="rect">
                <a:avLst/>
              </a:prstGeom>
              <a:noFill/>
            </p:spPr>
            <p:txBody>
              <a:bodyPr wrap="none" rtlCol="0">
                <a:spAutoFit/>
              </a:bodyPr>
              <a:lstStyle/>
              <a:p>
                <a:pPr algn="ctr"/>
                <a:r>
                  <a:rPr lang="en-US" dirty="0"/>
                  <a:t>Bayes’ rule: </a:t>
                </a:r>
              </a:p>
              <a:p>
                <a:pPr algn="ctr"/>
                <a:r>
                  <a:rPr lang="en-US" dirty="0"/>
                  <a:t> </a:t>
                </a:r>
              </a:p>
            </p:txBody>
          </p:sp>
        </mc:Choice>
        <mc:Fallback xmlns="">
          <p:sp>
            <p:nvSpPr>
              <p:cNvPr id="27" name="TextBox 26">
                <a:extLst>
                  <a:ext uri="{FF2B5EF4-FFF2-40B4-BE49-F238E27FC236}">
                    <a16:creationId xmlns:a16="http://schemas.microsoft.com/office/drawing/2014/main" id="{D7AEC2E5-3216-444F-A5E8-844776449FAA}"/>
                  </a:ext>
                </a:extLst>
              </p:cNvPr>
              <p:cNvSpPr txBox="1">
                <a:spLocks noRot="1" noChangeAspect="1" noMove="1" noResize="1" noEditPoints="1" noAdjustHandles="1" noChangeArrowheads="1" noChangeShapeType="1" noTextEdit="1"/>
              </p:cNvSpPr>
              <p:nvPr/>
            </p:nvSpPr>
            <p:spPr>
              <a:xfrm>
                <a:off x="6683802" y="5260458"/>
                <a:ext cx="2260171" cy="817660"/>
              </a:xfrm>
              <a:prstGeom prst="rect">
                <a:avLst/>
              </a:prstGeom>
              <a:blipFill>
                <a:blip r:embed="rId8"/>
                <a:stretch>
                  <a:fillRect t="-3030" b="-1515"/>
                </a:stretch>
              </a:blipFill>
            </p:spPr>
            <p:txBody>
              <a:bodyPr/>
              <a:lstStyle/>
              <a:p>
                <a:r>
                  <a:rPr lang="en-US">
                    <a:noFill/>
                  </a:rPr>
                  <a:t> </a:t>
                </a:r>
              </a:p>
            </p:txBody>
          </p:sp>
        </mc:Fallback>
      </mc:AlternateContent>
    </p:spTree>
    <p:extLst>
      <p:ext uri="{BB962C8B-B14F-4D97-AF65-F5344CB8AC3E}">
        <p14:creationId xmlns:p14="http://schemas.microsoft.com/office/powerpoint/2010/main" val="30944273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2 (Step 1): MAP Estimation of</a:t>
                </a:r>
                <a14:m>
                  <m:oMath xmlns:m="http://schemas.openxmlformats.org/officeDocument/2006/math">
                    <m:r>
                      <a:rPr lang="en-US" sz="3600" b="0" i="0" dirty="0" smtClean="0">
                        <a:latin typeface="Cambria Math" panose="02040503050406030204" pitchFamily="18" charset="0"/>
                        <a:ea typeface="Cambria Math" panose="02040503050406030204" pitchFamily="18" charset="0"/>
                      </a:rPr>
                      <m:t> </m:t>
                    </m:r>
                    <m:r>
                      <m:rPr>
                        <m:sty m:val="p"/>
                      </m:rPr>
                      <a:rPr lang="el-GR" sz="3600" i="1" dirty="0">
                        <a:latin typeface="Cambria Math" panose="02040503050406030204" pitchFamily="18" charset="0"/>
                        <a:ea typeface="Cambria Math" panose="02040503050406030204" pitchFamily="18" charset="0"/>
                      </a:rPr>
                      <m:t>λ</m:t>
                    </m:r>
                  </m:oMath>
                </a14:m>
                <a:endParaRPr lang="en-US" sz="3400" dirty="0"/>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57199" y="0"/>
                <a:ext cx="8248389" cy="964077"/>
              </a:xfrm>
              <a:blipFill>
                <a:blip r:embed="rId3"/>
                <a:stretch>
                  <a:fillRect b="-526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pic>
        <p:nvPicPr>
          <p:cNvPr id="4" name="Picture 3">
            <a:extLst>
              <a:ext uri="{FF2B5EF4-FFF2-40B4-BE49-F238E27FC236}">
                <a16:creationId xmlns:a16="http://schemas.microsoft.com/office/drawing/2014/main" id="{3061833F-4CE3-044A-B7EE-234798AE0E4F}"/>
              </a:ext>
            </a:extLst>
          </p:cNvPr>
          <p:cNvPicPr>
            <a:picLocks noChangeAspect="1"/>
          </p:cNvPicPr>
          <p:nvPr/>
        </p:nvPicPr>
        <p:blipFill rotWithShape="1">
          <a:blip r:embed="rId5"/>
          <a:srcRect b="91377"/>
          <a:stretch/>
        </p:blipFill>
        <p:spPr>
          <a:xfrm>
            <a:off x="475988" y="964077"/>
            <a:ext cx="8229600" cy="487352"/>
          </a:xfrm>
          <a:prstGeom prst="rect">
            <a:avLst/>
          </a:prstGeom>
        </p:spPr>
      </p:pic>
    </p:spTree>
    <p:extLst>
      <p:ext uri="{BB962C8B-B14F-4D97-AF65-F5344CB8AC3E}">
        <p14:creationId xmlns:p14="http://schemas.microsoft.com/office/powerpoint/2010/main" val="16555802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0788CF-6F99-9F44-8A9D-D454228F0B66}"/>
                  </a:ext>
                </a:extLst>
              </p:cNvPr>
              <p:cNvSpPr>
                <a:spLocks noGrp="1"/>
              </p:cNvSpPr>
              <p:nvPr>
                <p:ph type="title"/>
              </p:nvPr>
            </p:nvSpPr>
            <p:spPr>
              <a:xfrm>
                <a:off x="457199" y="0"/>
                <a:ext cx="8248389" cy="964077"/>
              </a:xfrm>
            </p:spPr>
            <p:txBody>
              <a:bodyPr>
                <a:normAutofit/>
              </a:bodyPr>
              <a:lstStyle/>
              <a:p>
                <a:r>
                  <a:rPr lang="en-US" sz="3400" dirty="0"/>
                  <a:t>Strategy 2 (Step 1): MAP Estimation of</a:t>
                </a:r>
                <a14:m>
                  <m:oMath xmlns:m="http://schemas.openxmlformats.org/officeDocument/2006/math">
                    <m:r>
                      <a:rPr lang="en-US" sz="3600" b="0" i="0" dirty="0" smtClean="0">
                        <a:latin typeface="Cambria Math" panose="02040503050406030204" pitchFamily="18" charset="0"/>
                        <a:ea typeface="Cambria Math" panose="02040503050406030204" pitchFamily="18" charset="0"/>
                      </a:rPr>
                      <m:t> </m:t>
                    </m:r>
                    <m:r>
                      <m:rPr>
                        <m:sty m:val="p"/>
                      </m:rPr>
                      <a:rPr lang="el-GR" sz="3600" i="1" dirty="0">
                        <a:latin typeface="Cambria Math" panose="02040503050406030204" pitchFamily="18" charset="0"/>
                        <a:ea typeface="Cambria Math" panose="02040503050406030204" pitchFamily="18" charset="0"/>
                      </a:rPr>
                      <m:t>λ</m:t>
                    </m:r>
                  </m:oMath>
                </a14:m>
                <a:endParaRPr lang="en-US" sz="3400" dirty="0"/>
              </a:p>
            </p:txBody>
          </p:sp>
        </mc:Choice>
        <mc:Fallback xmlns="">
          <p:sp>
            <p:nvSpPr>
              <p:cNvPr id="2" name="Title 1">
                <a:extLst>
                  <a:ext uri="{FF2B5EF4-FFF2-40B4-BE49-F238E27FC236}">
                    <a16:creationId xmlns:a16="http://schemas.microsoft.com/office/drawing/2014/main" id="{A60788CF-6F99-9F44-8A9D-D454228F0B66}"/>
                  </a:ext>
                </a:extLst>
              </p:cNvPr>
              <p:cNvSpPr>
                <a:spLocks noGrp="1" noRot="1" noChangeAspect="1" noMove="1" noResize="1" noEditPoints="1" noAdjustHandles="1" noChangeArrowheads="1" noChangeShapeType="1" noTextEdit="1"/>
              </p:cNvSpPr>
              <p:nvPr>
                <p:ph type="title"/>
              </p:nvPr>
            </p:nvSpPr>
            <p:spPr>
              <a:xfrm>
                <a:off x="457199" y="0"/>
                <a:ext cx="8248389" cy="964077"/>
              </a:xfrm>
              <a:blipFill>
                <a:blip r:embed="rId3"/>
                <a:stretch>
                  <a:fillRect b="-526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17BD68A-9D0F-084B-84F4-6CCB6C77F61F}"/>
              </a:ext>
            </a:extLst>
          </p:cNvPr>
          <p:cNvPicPr>
            <a:picLocks noChangeAspect="1"/>
          </p:cNvPicPr>
          <p:nvPr/>
        </p:nvPicPr>
        <p:blipFill>
          <a:blip r:embed="rId4"/>
          <a:stretch>
            <a:fillRect/>
          </a:stretch>
        </p:blipFill>
        <p:spPr>
          <a:xfrm>
            <a:off x="0" y="464490"/>
            <a:ext cx="0" cy="0"/>
          </a:xfrm>
          <a:prstGeom prst="rect">
            <a:avLst/>
          </a:prstGeom>
        </p:spPr>
      </p:pic>
      <p:pic>
        <p:nvPicPr>
          <p:cNvPr id="5" name="Picture 4">
            <a:extLst>
              <a:ext uri="{FF2B5EF4-FFF2-40B4-BE49-F238E27FC236}">
                <a16:creationId xmlns:a16="http://schemas.microsoft.com/office/drawing/2014/main" id="{C5ED96A1-BF59-7645-ABF6-407CC096D438}"/>
              </a:ext>
            </a:extLst>
          </p:cNvPr>
          <p:cNvPicPr>
            <a:picLocks noChangeAspect="1"/>
          </p:cNvPicPr>
          <p:nvPr/>
        </p:nvPicPr>
        <p:blipFill rotWithShape="1">
          <a:blip r:embed="rId5"/>
          <a:srcRect b="44473"/>
          <a:stretch/>
        </p:blipFill>
        <p:spPr>
          <a:xfrm>
            <a:off x="475988" y="964077"/>
            <a:ext cx="8229600" cy="2979273"/>
          </a:xfrm>
          <a:prstGeom prst="rect">
            <a:avLst/>
          </a:prstGeom>
        </p:spPr>
      </p:pic>
    </p:spTree>
    <p:extLst>
      <p:ext uri="{BB962C8B-B14F-4D97-AF65-F5344CB8AC3E}">
        <p14:creationId xmlns:p14="http://schemas.microsoft.com/office/powerpoint/2010/main" val="4218720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10225</TotalTime>
  <Words>20734</Words>
  <Application>Microsoft Macintosh PowerPoint</Application>
  <PresentationFormat>On-screen Show (4:3)</PresentationFormat>
  <Paragraphs>2336</Paragraphs>
  <Slides>191</Slides>
  <Notes>191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191</vt:i4>
      </vt:variant>
    </vt:vector>
  </HeadingPairs>
  <TitlesOfParts>
    <vt:vector size="197" baseType="lpstr">
      <vt:lpstr>Arial</vt:lpstr>
      <vt:lpstr>Calibri</vt:lpstr>
      <vt:lpstr>Cambria Math</vt:lpstr>
      <vt:lpstr>Geneva</vt:lpstr>
      <vt:lpstr>Symbol</vt:lpstr>
      <vt:lpstr>Office Theme</vt:lpstr>
      <vt:lpstr>EE5907/EE5027 Week 3: Univariate Gaussian + Naive Bayes</vt:lpstr>
      <vt:lpstr>Last Week Recap</vt:lpstr>
      <vt:lpstr>Last Week Recap</vt:lpstr>
      <vt:lpstr>Last Week Recap</vt:lpstr>
      <vt:lpstr>Last Week Recap</vt:lpstr>
      <vt:lpstr>Last Week Recap</vt:lpstr>
      <vt:lpstr>This Week</vt:lpstr>
      <vt:lpstr>Questions?</vt:lpstr>
      <vt:lpstr>Univariate Gaussian</vt:lpstr>
      <vt:lpstr>Univariate Gaussian Distribution</vt:lpstr>
      <vt:lpstr>ML estimation of μ, σ2 given  training data D = {x1,…,xN}</vt:lpstr>
      <vt:lpstr>ML estimation of μ, σ2 given  training data D = {x1,…,xN}</vt:lpstr>
      <vt:lpstr>ML estimation of μ, σ2 given  training data D = {x1,…,xN}</vt:lpstr>
      <vt:lpstr>ML estimation of μ, σ2 given  training data D = {x1,…,xN}</vt:lpstr>
      <vt:lpstr>ML estimation of μ, σ2 given  training data D = {x1,…,xN}</vt:lpstr>
      <vt:lpstr>ML estimation of μ, σ2 given  training data D = {x1,…,xN}</vt:lpstr>
      <vt:lpstr>ML estimation of μ, σ2 given  training data D = {x1,…,xN}</vt:lpstr>
      <vt:lpstr>ML estimation of μ, σ2 given  training data D = {x1,…,xN}</vt:lpstr>
      <vt:lpstr>ML estimation of μ, σ2 given  training data D = {x1,…,xN}</vt:lpstr>
      <vt:lpstr>ML estimation of μ, σ2 given  training data D = {x1,…,xN}</vt:lpstr>
      <vt:lpstr>ML estimation of μ, σ2 given  training data D = {x1,…,xN}</vt:lpstr>
      <vt:lpstr>Modeling μ, σ2 as random variables using  Normal Inverse Gamma Distribution</vt:lpstr>
      <vt:lpstr>Modeling μ, σ2 as random variables using  Normal Inverse Gamma Distribution</vt:lpstr>
      <vt:lpstr>Modeling μ, σ2 as random variables using  Normal Inverse Gamma Distribution</vt:lpstr>
      <vt:lpstr>Modeling μ, σ2 as random variables using  Normal Inverse Gamma Distribution</vt:lpstr>
      <vt:lpstr>Modeling μ, σ2 as random variables using  Normal Inverse Gamma Distribution</vt:lpstr>
      <vt:lpstr>Modeling μ, σ2 as random variables using  Normal Inverse Gamma Distribution</vt:lpstr>
      <vt:lpstr>Modeling μ, σ2 as random variables using  Normal Inverse Gamma Distribution</vt:lpstr>
      <vt:lpstr>Modeling μ, σ2 as random variables using  Normal Inverse Gamma Distribution</vt:lpstr>
      <vt:lpstr>MAP estimation of μ, σ2 given  training data D = {x1,…,xN}</vt:lpstr>
      <vt:lpstr>MAP estimation of μ, σ2 given  training data D = {x1,…,xN}</vt:lpstr>
      <vt:lpstr>MAP estimation of μ, σ2 given  training data D = {x1,…,xN}</vt:lpstr>
      <vt:lpstr>MAP estimation of μ, σ2 given  training data D = {x1,…,xN}</vt:lpstr>
      <vt:lpstr>MAP estimation of μ, σ2 given  training data D = {x1,…,xN}</vt:lpstr>
      <vt:lpstr>MAP estimation of μ, σ2 given  training data D = {x1,…,xN}</vt:lpstr>
      <vt:lpstr>MAP estimation of μ, σ2 given  training data D = {x1,…,xN}</vt:lpstr>
      <vt:lpstr>MAP estimation of μ, σ2 given  training data D = {x1,…,xN}</vt:lpstr>
      <vt:lpstr>MAP estimation of μ, σ2 given  training data D = {x1,…,xN}</vt:lpstr>
      <vt:lpstr>MAP estimation of μ, σ2 given  training data D = {x1,…,xN}</vt:lpstr>
      <vt:lpstr>MAP estimation of μ, σ2 given  training data D = {x1,…,xN}</vt:lpstr>
      <vt:lpstr>Fitting normal distribution: MAP</vt:lpstr>
      <vt:lpstr>Predicting Future Gaussian Samples</vt:lpstr>
      <vt:lpstr>Predicting Future Gaussian Samples</vt:lpstr>
      <vt:lpstr>Predicting Future Gaussian Samples</vt:lpstr>
      <vt:lpstr>Predicting Future Gaussian Samples</vt:lpstr>
      <vt:lpstr>PowerPoint Presentation</vt:lpstr>
      <vt:lpstr>Posterior Predictive Distribution vs MAP Plug-In</vt:lpstr>
      <vt:lpstr>Posterior Predictive Distribution vs MAP Plug-In</vt:lpstr>
      <vt:lpstr>Questions?</vt:lpstr>
      <vt:lpstr>Naive Bayes Classifier</vt:lpstr>
      <vt:lpstr>Naive Bayes Classifier I</vt:lpstr>
      <vt:lpstr>Naive Bayes Classifier I</vt:lpstr>
      <vt:lpstr>Naive Bayes Classifier I</vt:lpstr>
      <vt:lpstr>Naive Bayes Classifier I</vt:lpstr>
      <vt:lpstr>Naive Bayes Classifier I</vt:lpstr>
      <vt:lpstr>Naive Bayes Classifier I</vt:lpstr>
      <vt:lpstr>Naive Bayes Classifier I</vt:lpstr>
      <vt:lpstr>Naive Bayes Classifier I</vt:lpstr>
      <vt:lpstr>Naive Bayes Classifier I</vt:lpstr>
      <vt:lpstr>Naive Bayes Classifier I</vt:lpstr>
      <vt:lpstr>Naive Bayes Classifier I</vt:lpstr>
      <vt:lpstr>Naive Bayes Classifier I</vt:lpstr>
      <vt:lpstr>Naive Bayes Classifier II</vt:lpstr>
      <vt:lpstr>Naive Bayes Classifier II</vt:lpstr>
      <vt:lpstr>Naive Bayes Classifier II</vt:lpstr>
      <vt:lpstr>Naive Bayes Classifier II</vt:lpstr>
      <vt:lpstr>Naive Bayes Classifier II</vt:lpstr>
      <vt:lpstr>Naive Bayes Classifier II</vt:lpstr>
      <vt:lpstr>Naive Bayes Classifier II</vt:lpstr>
      <vt:lpstr>Naive Bayes Classifier II</vt:lpstr>
      <vt:lpstr>Naive Bayes Classifier II</vt:lpstr>
      <vt:lpstr>Questions?</vt:lpstr>
      <vt:lpstr>Three Strategies for estimating Naive Bayes Parameters &amp; Classifying New Sample</vt:lpstr>
      <vt:lpstr>Three Strategies for estimating Naive Bayes Parameters &amp; Classifying New Sample</vt:lpstr>
      <vt:lpstr>Three Strategies for estimating Naive Bayes Parameters &amp; Classifying New Sample</vt:lpstr>
      <vt:lpstr>Three Strategies for estimating Naive Bayes Parameters &amp; Classifying New Sample</vt:lpstr>
      <vt:lpstr>Three Strategies for estimating Naive Bayes Parameters &amp; Classifying New Sample</vt:lpstr>
      <vt:lpstr>Three Strategies for estimating Naive Bayes Parameters &amp; Classifying New Sample</vt:lpstr>
      <vt:lpstr>Three Strategies for estimating Naive Bayes Parameters &amp; Classifying New Sample</vt:lpstr>
      <vt:lpstr>Three Strategies for estimating Naive Bayes Parameters &amp; Classifying New Sample</vt:lpstr>
      <vt:lpstr>Three Strategies for estimating Naive Bayes Parameters &amp; Classifying New Sample</vt:lpstr>
      <vt:lpstr>Three Strategies for estimating Naive Bayes Parameters &amp; Classifying New Sample</vt:lpstr>
      <vt:lpstr>Questions?</vt:lpstr>
      <vt:lpstr>Strategy 2: λMAP", " ηMAP Can Be Estimated Separately </vt:lpstr>
      <vt:lpstr>Strategy 2: λMAP", " ηMAP Can Be Estimated Separately </vt:lpstr>
      <vt:lpstr>Strategy 2: λMAP", " ηMAP Can Be Estimated Separately </vt:lpstr>
      <vt:lpstr>Strategy 2: λMAP", " ηMAP Can Be Estimated Separately </vt:lpstr>
      <vt:lpstr>Strategy 2: λMAP", " ηMAP Can Be Estimated Separately </vt:lpstr>
      <vt:lpstr>Strategy 2: λMAP", " ηMAP Can Be Estimated Separately </vt:lpstr>
      <vt:lpstr>Strategy 2: λMAP", " ηMAP Can Be Estimated Separately </vt:lpstr>
      <vt:lpstr>Strategy 2: λMAP", " ηMAP Can Be Estimated Separately </vt:lpstr>
      <vt:lpstr>Strategy 2: λMAP", " ηMAP Can Be Estimated Separately </vt:lpstr>
      <vt:lpstr>Strategy 2: λMAP", " ηMAP Can Be Estimated Separately </vt:lpstr>
      <vt:lpstr>Strategy 2: λMAP", " ηMAP Can Be Estimated Separately </vt:lpstr>
      <vt:lpstr>Strategy 2: λMAP", " ηMAP Can Be Estimated Separately </vt:lpstr>
      <vt:lpstr>Strategy 2: λMAP", " ηMAP Can Be Estimated Separately </vt:lpstr>
      <vt:lpstr>Strategy 2: λMAP", " ηMAP Can Be Estimated Separately </vt:lpstr>
      <vt:lpstr>Strategy 2 (Step 1): MAP Estimation of λ</vt:lpstr>
      <vt:lpstr>Strategy 2 (Step 1): MAP Estimation of λ</vt:lpstr>
      <vt:lpstr>Strategy 2 (Step 1): MAP Estimation of λ</vt:lpstr>
      <vt:lpstr>Strategy 2 (Step 1): MAP Estimation of η</vt:lpstr>
      <vt:lpstr>Strategy 2 (Step 1): MAP Estimation of η</vt:lpstr>
      <vt:lpstr>Strategy 2 (Step 1): MAP Estimation of η</vt:lpstr>
      <vt:lpstr>Strategy 2 (Step 1): MAP Estimation of η</vt:lpstr>
      <vt:lpstr>Strategy 2 (Step 1): MAP Estimation of η</vt:lpstr>
      <vt:lpstr>Strategy 2 (Step 1): MAP Estimation of η</vt:lpstr>
      <vt:lpstr>Strategy 2 (Step 1): MAP Estimation of η</vt:lpstr>
      <vt:lpstr>Strategy 2 (Step 1): MAP Estimation of η</vt:lpstr>
      <vt:lpstr>Strategy 2 (Step 1): MAP Estimation of η</vt:lpstr>
      <vt:lpstr>Strategy 2 (Step 1): MAP Estimation of η</vt:lpstr>
      <vt:lpstr>Strategy 2 (Step 1): MAP Estimation of η</vt:lpstr>
      <vt:lpstr>Strategy 2 (Step 2): Predicting Target Class of Test Data x ̃ using MAP Estimates of λ", " η </vt:lpstr>
      <vt:lpstr>Strategy 2 (Step 2): Predicting Target Class of Test Data x ̃ using MAP Estimates of λ", " η </vt:lpstr>
      <vt:lpstr>Strategy 2 (Step 2): Predicting Target Class of Test Data x ̃ using MAP Estimates of λ", " η </vt:lpstr>
      <vt:lpstr>Strategy 2 (Step 2): Predicting Target Class of Test Data x ̃ using MAP Estimates of λ", " η </vt:lpstr>
      <vt:lpstr>Strategy 2 (Step 2): Predicting Target Class of Test Data x ̃ using MAP Estimates of λ", " η </vt:lpstr>
      <vt:lpstr>Strategy 2 (Step 2): Predicting Target Class of Test Data x ̃ using MAP Estimates of λ", " η </vt:lpstr>
      <vt:lpstr>Strategy 2 (Step 2): Predicting Target Class of Test Data x ̃ using MAP Estimates of λ", " η </vt:lpstr>
      <vt:lpstr>Strategy 2 (Step 2): Predicting Target Class of Test Data x ̃ using MAP Estimates of λ", " η </vt:lpstr>
      <vt:lpstr>Questions?</vt:lpstr>
      <vt:lpstr>Naïve Bayes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Strategy 3: Posterior Predictive</vt:lpstr>
      <vt:lpstr>Strategy 3: Posterior Predictive</vt:lpstr>
      <vt:lpstr>Strategy 3: Posterior Predictive</vt:lpstr>
      <vt:lpstr>Strategy 3: Posterior Predictive</vt:lpstr>
      <vt:lpstr>Strategy 3: Posterior Predictive</vt:lpstr>
      <vt:lpstr>Strategy 3: Posterior Predictive</vt:lpstr>
      <vt:lpstr>Strategy 3: Posterior Predictive</vt:lpstr>
      <vt:lpstr>Strategy 3: Posterior Predictive</vt:lpstr>
      <vt:lpstr>Strategy 3: Posterior Predictive</vt:lpstr>
      <vt:lpstr>Strategy 3: Posterior Predictive</vt:lpstr>
      <vt:lpstr>Strategy 3: Posterior Predictive</vt:lpstr>
      <vt:lpstr>Strategy 3: Posterior Predictive</vt:lpstr>
      <vt:lpstr>Strategy 3: Posterior Predictive</vt:lpstr>
      <vt:lpstr>Strategy 3: Posterior Predictive</vt:lpstr>
      <vt:lpstr>Strategy 3: Posterior Predictive</vt:lpstr>
      <vt:lpstr>Predicting Target Class of Test Data x ̃  Using Posterior Predictive Distribution</vt:lpstr>
      <vt:lpstr>Predicting Target Class of Test Data x ̃  Using Posterior Predictive Distribution</vt:lpstr>
      <vt:lpstr>Predicting Target Class of Test Data x ̃  Using Posterior Predictive Distribution</vt:lpstr>
      <vt:lpstr>Predicting Target Class of Test Data x ̃  Using Posterior Predictive Distribution</vt:lpstr>
      <vt:lpstr>Predicting Target Class of Test Data x ̃  Using Posterior Predictive Distribution</vt:lpstr>
      <vt:lpstr>Predicting Target Class of Test Data x ̃  Using Posterior Predictive Distribution</vt:lpstr>
      <vt:lpstr>Questions?</vt:lpstr>
      <vt:lpstr>Naïve Bayes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Summary</vt:lpstr>
      <vt:lpstr>Summary</vt:lpstr>
      <vt:lpstr>Optional Reading</vt:lpstr>
    </vt:vector>
  </TitlesOfParts>
  <Company>NUS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Yeo</dc:creator>
  <cp:lastModifiedBy>Thomas Yeo</cp:lastModifiedBy>
  <cp:revision>4744</cp:revision>
  <dcterms:created xsi:type="dcterms:W3CDTF">2015-05-02T03:34:26Z</dcterms:created>
  <dcterms:modified xsi:type="dcterms:W3CDTF">2020-01-22T02:39:33Z</dcterms:modified>
</cp:coreProperties>
</file>